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comment1.xml" ContentType="application/vnd.openxmlformats-officedocument.presentationml.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80" r:id="rId1"/>
    <p:sldMasterId id="2147484196" r:id="rId2"/>
    <p:sldMasterId id="2147484201" r:id="rId3"/>
    <p:sldMasterId id="2147484211" r:id="rId4"/>
    <p:sldMasterId id="2147484214" r:id="rId5"/>
    <p:sldMasterId id="2147484215" r:id="rId6"/>
  </p:sldMasterIdLst>
  <p:notesMasterIdLst>
    <p:notesMasterId r:id="rId86"/>
  </p:notesMasterIdLst>
  <p:handoutMasterIdLst>
    <p:handoutMasterId r:id="rId87"/>
  </p:handoutMasterIdLst>
  <p:sldIdLst>
    <p:sldId id="1047" r:id="rId7"/>
    <p:sldId id="613" r:id="rId8"/>
    <p:sldId id="1041" r:id="rId9"/>
    <p:sldId id="541" r:id="rId10"/>
    <p:sldId id="670" r:id="rId11"/>
    <p:sldId id="662" r:id="rId12"/>
    <p:sldId id="671" r:id="rId13"/>
    <p:sldId id="664" r:id="rId14"/>
    <p:sldId id="692" r:id="rId15"/>
    <p:sldId id="689" r:id="rId16"/>
    <p:sldId id="654" r:id="rId17"/>
    <p:sldId id="683" r:id="rId18"/>
    <p:sldId id="276" r:id="rId19"/>
    <p:sldId id="626" r:id="rId20"/>
    <p:sldId id="693" r:id="rId21"/>
    <p:sldId id="629" r:id="rId22"/>
    <p:sldId id="377" r:id="rId23"/>
    <p:sldId id="706" r:id="rId24"/>
    <p:sldId id="679" r:id="rId25"/>
    <p:sldId id="680" r:id="rId26"/>
    <p:sldId id="673" r:id="rId27"/>
    <p:sldId id="694" r:id="rId28"/>
    <p:sldId id="695" r:id="rId29"/>
    <p:sldId id="696" r:id="rId30"/>
    <p:sldId id="669" r:id="rId31"/>
    <p:sldId id="369" r:id="rId32"/>
    <p:sldId id="370" r:id="rId33"/>
    <p:sldId id="326" r:id="rId34"/>
    <p:sldId id="267" r:id="rId35"/>
    <p:sldId id="404" r:id="rId36"/>
    <p:sldId id="685" r:id="rId37"/>
    <p:sldId id="708" r:id="rId38"/>
    <p:sldId id="1015" r:id="rId39"/>
    <p:sldId id="663" r:id="rId40"/>
    <p:sldId id="697" r:id="rId41"/>
    <p:sldId id="699" r:id="rId42"/>
    <p:sldId id="373" r:id="rId43"/>
    <p:sldId id="701" r:id="rId44"/>
    <p:sldId id="702" r:id="rId45"/>
    <p:sldId id="375" r:id="rId46"/>
    <p:sldId id="700" r:id="rId47"/>
    <p:sldId id="681" r:id="rId48"/>
    <p:sldId id="363" r:id="rId49"/>
    <p:sldId id="368" r:id="rId50"/>
    <p:sldId id="261" r:id="rId51"/>
    <p:sldId id="1007" r:id="rId52"/>
    <p:sldId id="1006" r:id="rId53"/>
    <p:sldId id="1010" r:id="rId54"/>
    <p:sldId id="1011" r:id="rId55"/>
    <p:sldId id="1012" r:id="rId56"/>
    <p:sldId id="1013" r:id="rId57"/>
    <p:sldId id="1014" r:id="rId58"/>
    <p:sldId id="1016" r:id="rId59"/>
    <p:sldId id="1017" r:id="rId60"/>
    <p:sldId id="1034" r:id="rId61"/>
    <p:sldId id="1035" r:id="rId62"/>
    <p:sldId id="1018" r:id="rId63"/>
    <p:sldId id="1019" r:id="rId64"/>
    <p:sldId id="1020" r:id="rId65"/>
    <p:sldId id="1021" r:id="rId66"/>
    <p:sldId id="1022" r:id="rId67"/>
    <p:sldId id="1023" r:id="rId68"/>
    <p:sldId id="1024" r:id="rId69"/>
    <p:sldId id="1025" r:id="rId70"/>
    <p:sldId id="1026" r:id="rId71"/>
    <p:sldId id="1036" r:id="rId72"/>
    <p:sldId id="1027" r:id="rId73"/>
    <p:sldId id="1037" r:id="rId74"/>
    <p:sldId id="1043" r:id="rId75"/>
    <p:sldId id="1042" r:id="rId76"/>
    <p:sldId id="1029" r:id="rId77"/>
    <p:sldId id="1030" r:id="rId78"/>
    <p:sldId id="1038" r:id="rId79"/>
    <p:sldId id="1044" r:id="rId80"/>
    <p:sldId id="1046" r:id="rId81"/>
    <p:sldId id="1031" r:id="rId82"/>
    <p:sldId id="1040" r:id="rId83"/>
    <p:sldId id="1048" r:id="rId84"/>
    <p:sldId id="1033" r:id="rId85"/>
  </p:sldIdLst>
  <p:sldSz cx="12192000" cy="6858000"/>
  <p:notesSz cx="7315200" cy="9601200"/>
  <p:defaultTextStyle>
    <a:defPPr>
      <a:defRPr lang="en-US"/>
    </a:defPPr>
    <a:lvl1pPr algn="l" rtl="0" fontAlgn="base">
      <a:lnSpc>
        <a:spcPct val="80000"/>
      </a:lnSpc>
      <a:spcBef>
        <a:spcPct val="20000"/>
      </a:spcBef>
      <a:spcAft>
        <a:spcPct val="0"/>
      </a:spcAft>
      <a:defRPr sz="2000" b="1" kern="1200">
        <a:solidFill>
          <a:srgbClr val="FF3300"/>
        </a:solidFill>
        <a:latin typeface="Times New Roman" panose="02020603050405020304" pitchFamily="18" charset="0"/>
        <a:ea typeface="+mn-ea"/>
        <a:cs typeface="+mn-cs"/>
      </a:defRPr>
    </a:lvl1pPr>
    <a:lvl2pPr marL="457200" algn="l" rtl="0" fontAlgn="base">
      <a:lnSpc>
        <a:spcPct val="80000"/>
      </a:lnSpc>
      <a:spcBef>
        <a:spcPct val="20000"/>
      </a:spcBef>
      <a:spcAft>
        <a:spcPct val="0"/>
      </a:spcAft>
      <a:defRPr sz="2000" b="1" kern="1200">
        <a:solidFill>
          <a:srgbClr val="FF3300"/>
        </a:solidFill>
        <a:latin typeface="Times New Roman" panose="02020603050405020304" pitchFamily="18" charset="0"/>
        <a:ea typeface="+mn-ea"/>
        <a:cs typeface="+mn-cs"/>
      </a:defRPr>
    </a:lvl2pPr>
    <a:lvl3pPr marL="914400" algn="l" rtl="0" fontAlgn="base">
      <a:lnSpc>
        <a:spcPct val="80000"/>
      </a:lnSpc>
      <a:spcBef>
        <a:spcPct val="20000"/>
      </a:spcBef>
      <a:spcAft>
        <a:spcPct val="0"/>
      </a:spcAft>
      <a:defRPr sz="2000" b="1" kern="1200">
        <a:solidFill>
          <a:srgbClr val="FF3300"/>
        </a:solidFill>
        <a:latin typeface="Times New Roman" panose="02020603050405020304" pitchFamily="18" charset="0"/>
        <a:ea typeface="+mn-ea"/>
        <a:cs typeface="+mn-cs"/>
      </a:defRPr>
    </a:lvl3pPr>
    <a:lvl4pPr marL="1371600" algn="l" rtl="0" fontAlgn="base">
      <a:lnSpc>
        <a:spcPct val="80000"/>
      </a:lnSpc>
      <a:spcBef>
        <a:spcPct val="20000"/>
      </a:spcBef>
      <a:spcAft>
        <a:spcPct val="0"/>
      </a:spcAft>
      <a:defRPr sz="2000" b="1" kern="1200">
        <a:solidFill>
          <a:srgbClr val="FF3300"/>
        </a:solidFill>
        <a:latin typeface="Times New Roman" panose="02020603050405020304" pitchFamily="18" charset="0"/>
        <a:ea typeface="+mn-ea"/>
        <a:cs typeface="+mn-cs"/>
      </a:defRPr>
    </a:lvl4pPr>
    <a:lvl5pPr marL="1828800" algn="l" rtl="0" fontAlgn="base">
      <a:lnSpc>
        <a:spcPct val="80000"/>
      </a:lnSpc>
      <a:spcBef>
        <a:spcPct val="20000"/>
      </a:spcBef>
      <a:spcAft>
        <a:spcPct val="0"/>
      </a:spcAft>
      <a:defRPr sz="2000" b="1" kern="1200">
        <a:solidFill>
          <a:srgbClr val="FF3300"/>
        </a:solidFill>
        <a:latin typeface="Times New Roman" panose="02020603050405020304" pitchFamily="18" charset="0"/>
        <a:ea typeface="+mn-ea"/>
        <a:cs typeface="+mn-cs"/>
      </a:defRPr>
    </a:lvl5pPr>
    <a:lvl6pPr marL="2286000" algn="l" defTabSz="914400" rtl="0" eaLnBrk="1" latinLnBrk="0" hangingPunct="1">
      <a:defRPr sz="2000" b="1" kern="1200">
        <a:solidFill>
          <a:srgbClr val="FF3300"/>
        </a:solidFill>
        <a:latin typeface="Times New Roman" panose="02020603050405020304" pitchFamily="18" charset="0"/>
        <a:ea typeface="+mn-ea"/>
        <a:cs typeface="+mn-cs"/>
      </a:defRPr>
    </a:lvl6pPr>
    <a:lvl7pPr marL="2743200" algn="l" defTabSz="914400" rtl="0" eaLnBrk="1" latinLnBrk="0" hangingPunct="1">
      <a:defRPr sz="2000" b="1" kern="1200">
        <a:solidFill>
          <a:srgbClr val="FF3300"/>
        </a:solidFill>
        <a:latin typeface="Times New Roman" panose="02020603050405020304" pitchFamily="18" charset="0"/>
        <a:ea typeface="+mn-ea"/>
        <a:cs typeface="+mn-cs"/>
      </a:defRPr>
    </a:lvl7pPr>
    <a:lvl8pPr marL="3200400" algn="l" defTabSz="914400" rtl="0" eaLnBrk="1" latinLnBrk="0" hangingPunct="1">
      <a:defRPr sz="2000" b="1" kern="1200">
        <a:solidFill>
          <a:srgbClr val="FF3300"/>
        </a:solidFill>
        <a:latin typeface="Times New Roman" panose="02020603050405020304" pitchFamily="18" charset="0"/>
        <a:ea typeface="+mn-ea"/>
        <a:cs typeface="+mn-cs"/>
      </a:defRPr>
    </a:lvl8pPr>
    <a:lvl9pPr marL="3657600" algn="l" defTabSz="914400" rtl="0" eaLnBrk="1" latinLnBrk="0" hangingPunct="1">
      <a:defRPr sz="2000" b="1" kern="1200">
        <a:solidFill>
          <a:srgbClr val="FF3300"/>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linaPC" initials="S" lastIdx="1" clrIdx="0"/>
  <p:cmAuthor id="1" name="rija" initials="r" lastIdx="1" clrIdx="1"/>
  <p:cmAuthor id="2" name="52410005" initials="5" lastIdx="1" clrIdx="2">
    <p:extLst>
      <p:ext uri="{19B8F6BF-5375-455C-9EA6-DF929625EA0E}">
        <p15:presenceInfo xmlns:p15="http://schemas.microsoft.com/office/powerpoint/2012/main" userId="52410005" providerId="None"/>
      </p:ext>
    </p:extLst>
  </p:cmAuthor>
  <p:cmAuthor id="3" name="Ghimire, Dirgha" initials="DG" lastIdx="1" clrIdx="3">
    <p:extLst>
      <p:ext uri="{19B8F6BF-5375-455C-9EA6-DF929625EA0E}">
        <p15:presenceInfo xmlns:p15="http://schemas.microsoft.com/office/powerpoint/2012/main" userId="S::nepdjg@umich.edu::6ce1dea2-cbbd-46b7-b726-e0d000c0466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FF"/>
    <a:srgbClr val="0000FF"/>
    <a:srgbClr val="9900CC"/>
    <a:srgbClr val="993366"/>
    <a:srgbClr val="9999FF"/>
    <a:srgbClr val="1209C9"/>
    <a:srgbClr val="08045C"/>
    <a:srgbClr val="6699FF"/>
    <a:srgbClr val="CC0066"/>
    <a:srgbClr val="99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6" autoAdjust="0"/>
    <p:restoredTop sz="93979" autoAdjust="0"/>
  </p:normalViewPr>
  <p:slideViewPr>
    <p:cSldViewPr>
      <p:cViewPr>
        <p:scale>
          <a:sx n="69" d="100"/>
          <a:sy n="69" d="100"/>
        </p:scale>
        <p:origin x="564" y="4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presProps" Target="presProps.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5" Type="http://schemas.openxmlformats.org/officeDocument/2006/relationships/slideMaster" Target="slideMasters/slideMaster5.xml"/><Relationship Id="rId90" Type="http://schemas.openxmlformats.org/officeDocument/2006/relationships/viewProps" Target="viewProps.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slide" Target="slides/slide79.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commentAuthors" Target="commentAuthors.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tableStyles" Target="tableStyles.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handoutMaster" Target="handoutMasters/handoutMaster1.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6-06-23T15:43:53.006" idx="1">
    <p:pos x="7659" y="753"/>
    <p:text/>
    <p:extLst>
      <p:ext uri="{C676402C-5697-4E1C-873F-D02D1690AC5C}">
        <p15:threadingInfo xmlns:p15="http://schemas.microsoft.com/office/powerpoint/2012/main" timeZoneBias="-345"/>
      </p:ext>
    </p:extLst>
  </p:cm>
</p:cmLst>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E5AE5B-D72F-4887-A623-E33CD9582904}" type="doc">
      <dgm:prSet loTypeId="urn:microsoft.com/office/officeart/2011/layout/InterconnectedBlockProcess" loCatId="process" qsTypeId="urn:microsoft.com/office/officeart/2005/8/quickstyle/simple1" qsCatId="simple" csTypeId="urn:microsoft.com/office/officeart/2005/8/colors/colorful5" csCatId="colorful" phldr="1"/>
      <dgm:spPr/>
      <dgm:t>
        <a:bodyPr/>
        <a:lstStyle/>
        <a:p>
          <a:endParaRPr lang="en-US"/>
        </a:p>
      </dgm:t>
    </dgm:pt>
    <dgm:pt modelId="{1E1A45B0-9881-4629-B7AB-C9DE18EE36C2}">
      <dgm:prSet phldrT="[Text]" custT="1"/>
      <dgm:spPr/>
      <dgm:t>
        <a:bodyPr/>
        <a:lstStyle/>
        <a:p>
          <a:r>
            <a:rPr lang="en-US" sz="1400" b="1" i="0" dirty="0">
              <a:solidFill>
                <a:schemeClr val="tx1"/>
              </a:solidFill>
              <a:latin typeface="Garamond" panose="02020404030301010803" pitchFamily="18" charset="0"/>
              <a:cs typeface="Calibri" panose="020F0502020204030204" pitchFamily="34" charset="0"/>
            </a:rPr>
            <a:t>Social Change &amp; Family Dynamics</a:t>
          </a:r>
          <a:endParaRPr lang="en-US" sz="1400" dirty="0">
            <a:solidFill>
              <a:schemeClr val="tx1"/>
            </a:solidFill>
            <a:latin typeface="Garamond" panose="02020404030301010803" pitchFamily="18" charset="0"/>
            <a:cs typeface="Calibri" panose="020F0502020204030204" pitchFamily="34" charset="0"/>
          </a:endParaRPr>
        </a:p>
      </dgm:t>
    </dgm:pt>
    <dgm:pt modelId="{1BEE7AA5-AD14-4464-BEA1-8D9034242218}" type="parTrans" cxnId="{76044FE2-2D9A-4F74-B84C-EE619BDC2463}">
      <dgm:prSet/>
      <dgm:spPr/>
      <dgm:t>
        <a:bodyPr/>
        <a:lstStyle/>
        <a:p>
          <a:endParaRPr lang="en-US" sz="1400">
            <a:latin typeface="Calibri" panose="020F0502020204030204" pitchFamily="34" charset="0"/>
            <a:cs typeface="Calibri" panose="020F0502020204030204" pitchFamily="34" charset="0"/>
          </a:endParaRPr>
        </a:p>
      </dgm:t>
    </dgm:pt>
    <dgm:pt modelId="{55A51A85-DB29-42CF-9782-D79D51D255E6}" type="sibTrans" cxnId="{76044FE2-2D9A-4F74-B84C-EE619BDC2463}">
      <dgm:prSet/>
      <dgm:spPr/>
      <dgm:t>
        <a:bodyPr/>
        <a:lstStyle/>
        <a:p>
          <a:endParaRPr lang="en-US" sz="1400">
            <a:latin typeface="Calibri" panose="020F0502020204030204" pitchFamily="34" charset="0"/>
            <a:cs typeface="Calibri" panose="020F0502020204030204" pitchFamily="34" charset="0"/>
          </a:endParaRPr>
        </a:p>
      </dgm:t>
    </dgm:pt>
    <dgm:pt modelId="{D0B6B9A9-D81A-4D8E-BAB3-6C9A61CCF6EC}">
      <dgm:prSet phldrT="[Text]" custT="1"/>
      <dgm:spPr/>
      <dgm:t>
        <a:bodyPr anchor="ctr"/>
        <a:lstStyle/>
        <a:p>
          <a:pPr algn="ctr"/>
          <a:r>
            <a:rPr lang="en-US" sz="1400" b="1" i="0" dirty="0">
              <a:latin typeface="Garamond" panose="02020404030301010803" pitchFamily="18" charset="0"/>
              <a:cs typeface="Calibri" panose="020F0502020204030204" pitchFamily="34" charset="0"/>
            </a:rPr>
            <a:t>Childbearing, and contraceptive use</a:t>
          </a:r>
        </a:p>
        <a:p>
          <a:pPr algn="ctr"/>
          <a:endParaRPr lang="en-US" sz="1400" b="1" i="0" dirty="0">
            <a:latin typeface="Garamond" panose="02020404030301010803" pitchFamily="18" charset="0"/>
            <a:cs typeface="Calibri" panose="020F0502020204030204" pitchFamily="34" charset="0"/>
          </a:endParaRPr>
        </a:p>
        <a:p>
          <a:pPr algn="ctr"/>
          <a:r>
            <a:rPr lang="en-US" sz="1400" b="1" i="0" dirty="0">
              <a:latin typeface="Garamond" panose="02020404030301010803" pitchFamily="18" charset="0"/>
              <a:cs typeface="Calibri" panose="020F0502020204030204" pitchFamily="34" charset="0"/>
            </a:rPr>
            <a:t>Marital and family relationships</a:t>
          </a:r>
        </a:p>
        <a:p>
          <a:pPr algn="ctr"/>
          <a:endParaRPr lang="en-US" sz="1400" b="1" i="0" dirty="0">
            <a:latin typeface="Garamond" panose="02020404030301010803" pitchFamily="18" charset="0"/>
            <a:cs typeface="Calibri" panose="020F0502020204030204" pitchFamily="34" charset="0"/>
          </a:endParaRPr>
        </a:p>
        <a:p>
          <a:pPr algn="ctr"/>
          <a:r>
            <a:rPr lang="en-US" sz="1400" b="1" i="0" dirty="0">
              <a:latin typeface="Garamond" panose="02020404030301010803" pitchFamily="18" charset="0"/>
              <a:cs typeface="Calibri" panose="020F0502020204030204" pitchFamily="34" charset="0"/>
            </a:rPr>
            <a:t>Neighborhood, school, health, and bus service histories</a:t>
          </a:r>
        </a:p>
        <a:p>
          <a:pPr algn="ctr"/>
          <a:endParaRPr lang="en-US" sz="1400" b="1" i="0" dirty="0">
            <a:latin typeface="Garamond" panose="02020404030301010803" pitchFamily="18" charset="0"/>
            <a:cs typeface="Calibri" panose="020F0502020204030204" pitchFamily="34" charset="0"/>
          </a:endParaRPr>
        </a:p>
        <a:p>
          <a:pPr algn="ctr"/>
          <a:endParaRPr lang="en-US" sz="1400" b="1" i="0" dirty="0">
            <a:latin typeface="Garamond" panose="02020404030301010803" pitchFamily="18" charset="0"/>
            <a:cs typeface="Calibri" panose="020F0502020204030204" pitchFamily="34" charset="0"/>
          </a:endParaRPr>
        </a:p>
      </dgm:t>
    </dgm:pt>
    <dgm:pt modelId="{0D710B8B-BB3E-4DA2-BD80-CD9CD54ECBC2}" type="parTrans" cxnId="{687EF1E0-DEE4-4EA9-BD60-C9CBBB6FCCDE}">
      <dgm:prSet/>
      <dgm:spPr/>
      <dgm:t>
        <a:bodyPr/>
        <a:lstStyle/>
        <a:p>
          <a:endParaRPr lang="en-US" sz="1400">
            <a:latin typeface="Calibri" panose="020F0502020204030204" pitchFamily="34" charset="0"/>
            <a:cs typeface="Calibri" panose="020F0502020204030204" pitchFamily="34" charset="0"/>
          </a:endParaRPr>
        </a:p>
      </dgm:t>
    </dgm:pt>
    <dgm:pt modelId="{ABFF92E1-D678-495A-81FB-02E0C885E946}" type="sibTrans" cxnId="{687EF1E0-DEE4-4EA9-BD60-C9CBBB6FCCDE}">
      <dgm:prSet/>
      <dgm:spPr/>
      <dgm:t>
        <a:bodyPr/>
        <a:lstStyle/>
        <a:p>
          <a:endParaRPr lang="en-US" sz="1400">
            <a:latin typeface="Calibri" panose="020F0502020204030204" pitchFamily="34" charset="0"/>
            <a:cs typeface="Calibri" panose="020F0502020204030204" pitchFamily="34" charset="0"/>
          </a:endParaRPr>
        </a:p>
      </dgm:t>
    </dgm:pt>
    <dgm:pt modelId="{851F7504-7E47-4DCC-93D3-9769C29AFB50}">
      <dgm:prSet phldrT="[Text]" custT="1"/>
      <dgm:spPr/>
      <dgm:t>
        <a:bodyPr/>
        <a:lstStyle/>
        <a:p>
          <a:r>
            <a:rPr lang="en-US" sz="1400" b="1" dirty="0">
              <a:solidFill>
                <a:schemeClr val="tx1"/>
              </a:solidFill>
              <a:latin typeface="Garamond" panose="02020404030301010803" pitchFamily="18" charset="0"/>
              <a:cs typeface="Calibri" panose="020F0502020204030204" pitchFamily="34" charset="0"/>
            </a:rPr>
            <a:t>Research Methodology</a:t>
          </a:r>
          <a:endParaRPr lang="en-US" sz="1400" dirty="0">
            <a:solidFill>
              <a:schemeClr val="tx1"/>
            </a:solidFill>
            <a:latin typeface="Garamond" panose="02020404030301010803" pitchFamily="18" charset="0"/>
            <a:cs typeface="Calibri" panose="020F0502020204030204" pitchFamily="34" charset="0"/>
          </a:endParaRPr>
        </a:p>
      </dgm:t>
    </dgm:pt>
    <dgm:pt modelId="{7CA84986-47D9-4EEB-B31C-8A2CD2DDFDC9}" type="parTrans" cxnId="{4FB46F50-3B77-4AF5-91C6-EDD55B157601}">
      <dgm:prSet/>
      <dgm:spPr/>
      <dgm:t>
        <a:bodyPr/>
        <a:lstStyle/>
        <a:p>
          <a:endParaRPr lang="en-US" sz="1400">
            <a:latin typeface="Calibri" panose="020F0502020204030204" pitchFamily="34" charset="0"/>
            <a:cs typeface="Calibri" panose="020F0502020204030204" pitchFamily="34" charset="0"/>
          </a:endParaRPr>
        </a:p>
      </dgm:t>
    </dgm:pt>
    <dgm:pt modelId="{4D1A402E-BC7D-4E60-A2FC-7C4ECC2B7497}" type="sibTrans" cxnId="{4FB46F50-3B77-4AF5-91C6-EDD55B157601}">
      <dgm:prSet/>
      <dgm:spPr/>
      <dgm:t>
        <a:bodyPr/>
        <a:lstStyle/>
        <a:p>
          <a:endParaRPr lang="en-US" sz="1400">
            <a:latin typeface="Calibri" panose="020F0502020204030204" pitchFamily="34" charset="0"/>
            <a:cs typeface="Calibri" panose="020F0502020204030204" pitchFamily="34" charset="0"/>
          </a:endParaRPr>
        </a:p>
      </dgm:t>
    </dgm:pt>
    <dgm:pt modelId="{51EED03B-EE07-47AE-8D51-4625CBA384E8}">
      <dgm:prSet phldrT="[Text]" custT="1"/>
      <dgm:spPr/>
      <dgm:t>
        <a:bodyPr anchor="ctr"/>
        <a:lstStyle/>
        <a:p>
          <a:pPr algn="ctr"/>
          <a:r>
            <a:rPr lang="en-US" sz="1400" b="1" i="0" dirty="0">
              <a:latin typeface="Garamond" panose="02020404030301010803" pitchFamily="18" charset="0"/>
              <a:cs typeface="Calibri" panose="020F0502020204030204" pitchFamily="34" charset="0"/>
            </a:rPr>
            <a:t>Survey Data for Agent-Based Modeling</a:t>
          </a:r>
        </a:p>
        <a:p>
          <a:pPr algn="ctr"/>
          <a:endParaRPr lang="en-US" sz="1400" b="1" i="0" dirty="0">
            <a:latin typeface="Garamond" panose="02020404030301010803" pitchFamily="18" charset="0"/>
            <a:cs typeface="Calibri" panose="020F0502020204030204" pitchFamily="34" charset="0"/>
          </a:endParaRPr>
        </a:p>
        <a:p>
          <a:pPr algn="ctr"/>
          <a:r>
            <a:rPr lang="en-US" sz="1400" b="1" i="0" dirty="0">
              <a:latin typeface="Garamond" panose="02020404030301010803" pitchFamily="18" charset="0"/>
              <a:cs typeface="Calibri" panose="020F0502020204030204" pitchFamily="34" charset="0"/>
            </a:rPr>
            <a:t>Culturally appropriate translation of a survey questionnaire</a:t>
          </a:r>
        </a:p>
        <a:p>
          <a:pPr algn="ctr"/>
          <a:endParaRPr lang="en-US" sz="1400" b="1" i="0" dirty="0">
            <a:latin typeface="Garamond" panose="02020404030301010803" pitchFamily="18" charset="0"/>
            <a:cs typeface="Calibri" panose="020F0502020204030204" pitchFamily="34" charset="0"/>
          </a:endParaRPr>
        </a:p>
        <a:p>
          <a:pPr algn="ctr"/>
          <a:r>
            <a:rPr lang="en-US" sz="1400" b="1" i="0" dirty="0">
              <a:latin typeface="Garamond" panose="02020404030301010803" pitchFamily="18" charset="0"/>
              <a:cs typeface="Calibri" panose="020F0502020204030204" pitchFamily="34" charset="0"/>
            </a:rPr>
            <a:t>Mixed Method Data Collection Strategies</a:t>
          </a:r>
          <a:endParaRPr lang="en-US" sz="1400" b="1" dirty="0">
            <a:latin typeface="Garamond" panose="02020404030301010803" pitchFamily="18" charset="0"/>
            <a:cs typeface="Calibri" panose="020F0502020204030204" pitchFamily="34" charset="0"/>
          </a:endParaRPr>
        </a:p>
      </dgm:t>
    </dgm:pt>
    <dgm:pt modelId="{890B7001-61EA-41DD-9331-BA4EFAD21A44}" type="parTrans" cxnId="{4D409EE3-3294-4A78-BBCC-4B08537D683F}">
      <dgm:prSet/>
      <dgm:spPr/>
      <dgm:t>
        <a:bodyPr/>
        <a:lstStyle/>
        <a:p>
          <a:endParaRPr lang="en-US" sz="1400">
            <a:latin typeface="Calibri" panose="020F0502020204030204" pitchFamily="34" charset="0"/>
            <a:cs typeface="Calibri" panose="020F0502020204030204" pitchFamily="34" charset="0"/>
          </a:endParaRPr>
        </a:p>
      </dgm:t>
    </dgm:pt>
    <dgm:pt modelId="{73AC24EC-8B91-4D72-A1C0-46E067A79FE2}" type="sibTrans" cxnId="{4D409EE3-3294-4A78-BBCC-4B08537D683F}">
      <dgm:prSet/>
      <dgm:spPr/>
      <dgm:t>
        <a:bodyPr/>
        <a:lstStyle/>
        <a:p>
          <a:endParaRPr lang="en-US" sz="1400">
            <a:latin typeface="Calibri" panose="020F0502020204030204" pitchFamily="34" charset="0"/>
            <a:cs typeface="Calibri" panose="020F0502020204030204" pitchFamily="34" charset="0"/>
          </a:endParaRPr>
        </a:p>
      </dgm:t>
    </dgm:pt>
    <dgm:pt modelId="{FCF7F69B-ED79-43B5-999A-86513F33384B}">
      <dgm:prSet phldrT="[Text]" custT="1"/>
      <dgm:spPr/>
      <dgm:t>
        <a:bodyPr/>
        <a:lstStyle/>
        <a:p>
          <a:r>
            <a:rPr lang="en-US" sz="1400" b="1" dirty="0">
              <a:solidFill>
                <a:schemeClr val="tx1"/>
              </a:solidFill>
              <a:latin typeface="Garamond" panose="02020404030301010803" pitchFamily="18" charset="0"/>
              <a:cs typeface="Calibri" panose="020F0502020204030204" pitchFamily="34" charset="0"/>
            </a:rPr>
            <a:t>Environment</a:t>
          </a:r>
          <a:endParaRPr lang="en-US" sz="1400" dirty="0">
            <a:solidFill>
              <a:schemeClr val="tx1"/>
            </a:solidFill>
            <a:latin typeface="Garamond" panose="02020404030301010803" pitchFamily="18" charset="0"/>
            <a:cs typeface="Calibri" panose="020F0502020204030204" pitchFamily="34" charset="0"/>
          </a:endParaRPr>
        </a:p>
      </dgm:t>
    </dgm:pt>
    <dgm:pt modelId="{BA8352AC-006B-4849-9722-0B7F82F0DE0A}" type="parTrans" cxnId="{D9D6AC97-BA23-4ACB-8AB3-18A0880D61AA}">
      <dgm:prSet/>
      <dgm:spPr/>
      <dgm:t>
        <a:bodyPr/>
        <a:lstStyle/>
        <a:p>
          <a:endParaRPr lang="en-US" sz="1400">
            <a:latin typeface="Calibri" panose="020F0502020204030204" pitchFamily="34" charset="0"/>
            <a:cs typeface="Calibri" panose="020F0502020204030204" pitchFamily="34" charset="0"/>
          </a:endParaRPr>
        </a:p>
      </dgm:t>
    </dgm:pt>
    <dgm:pt modelId="{16D4F953-77F0-414D-994D-FBCAC3C64C44}" type="sibTrans" cxnId="{D9D6AC97-BA23-4ACB-8AB3-18A0880D61AA}">
      <dgm:prSet/>
      <dgm:spPr/>
      <dgm:t>
        <a:bodyPr/>
        <a:lstStyle/>
        <a:p>
          <a:endParaRPr lang="en-US" sz="1400">
            <a:latin typeface="Calibri" panose="020F0502020204030204" pitchFamily="34" charset="0"/>
            <a:cs typeface="Calibri" panose="020F0502020204030204" pitchFamily="34" charset="0"/>
          </a:endParaRPr>
        </a:p>
      </dgm:t>
    </dgm:pt>
    <dgm:pt modelId="{2B8B676F-EAD7-46C5-9889-9DE8CF77AF70}">
      <dgm:prSet phldrT="[Text]" custT="1"/>
      <dgm:spPr/>
      <dgm:t>
        <a:bodyPr anchor="ctr"/>
        <a:lstStyle/>
        <a:p>
          <a:pPr algn="ctr"/>
          <a:endParaRPr lang="en-US" sz="1400" b="1" dirty="0" smtClean="0">
            <a:latin typeface="Garamond" panose="02020404030301010803" pitchFamily="18" charset="0"/>
            <a:cs typeface="Calibri" panose="020F0502020204030204" pitchFamily="34" charset="0"/>
          </a:endParaRPr>
        </a:p>
        <a:p>
          <a:pPr algn="ctr"/>
          <a:r>
            <a:rPr lang="en-US" sz="1400" b="1" dirty="0" smtClean="0">
              <a:latin typeface="Garamond" panose="02020404030301010803" pitchFamily="18" charset="0"/>
              <a:cs typeface="Calibri" panose="020F0502020204030204" pitchFamily="34" charset="0"/>
            </a:rPr>
            <a:t>Reciprocal </a:t>
          </a:r>
          <a:r>
            <a:rPr lang="en-US" sz="1400" b="1" dirty="0">
              <a:latin typeface="Garamond" panose="02020404030301010803" pitchFamily="18" charset="0"/>
              <a:cs typeface="Calibri" panose="020F0502020204030204" pitchFamily="34" charset="0"/>
            </a:rPr>
            <a:t>Relationship between Population and Environment </a:t>
          </a:r>
        </a:p>
        <a:p>
          <a:pPr algn="ctr"/>
          <a:endParaRPr lang="en-US" sz="1400" b="1" dirty="0">
            <a:latin typeface="Garamond" panose="02020404030301010803" pitchFamily="18" charset="0"/>
            <a:cs typeface="Calibri" panose="020F0502020204030204" pitchFamily="34" charset="0"/>
          </a:endParaRPr>
        </a:p>
        <a:p>
          <a:pPr algn="ctr"/>
          <a:r>
            <a:rPr lang="en-US" sz="1400" b="1" dirty="0">
              <a:latin typeface="Garamond" panose="02020404030301010803" pitchFamily="18" charset="0"/>
              <a:cs typeface="Calibri" panose="020F0502020204030204" pitchFamily="34" charset="0"/>
            </a:rPr>
            <a:t>Pollution &amp; Human Health</a:t>
          </a:r>
        </a:p>
        <a:p>
          <a:pPr algn="ctr"/>
          <a:endParaRPr lang="en-US" sz="1400" b="1" dirty="0">
            <a:latin typeface="Garamond" panose="02020404030301010803" pitchFamily="18" charset="0"/>
            <a:cs typeface="Calibri" panose="020F0502020204030204" pitchFamily="34" charset="0"/>
          </a:endParaRPr>
        </a:p>
        <a:p>
          <a:pPr algn="ctr"/>
          <a:r>
            <a:rPr lang="en-US" sz="1400" b="1" dirty="0">
              <a:latin typeface="Garamond" panose="02020404030301010803" pitchFamily="18" charset="0"/>
              <a:cs typeface="Calibri" panose="020F0502020204030204" pitchFamily="34" charset="0"/>
            </a:rPr>
            <a:t>Foundations for Conservation Action</a:t>
          </a:r>
        </a:p>
      </dgm:t>
    </dgm:pt>
    <dgm:pt modelId="{8E2810E0-C5E2-4209-90BB-95C32C9BBCA7}" type="parTrans" cxnId="{5A580F3F-A890-42BD-94CB-531CE9163FDE}">
      <dgm:prSet/>
      <dgm:spPr/>
      <dgm:t>
        <a:bodyPr/>
        <a:lstStyle/>
        <a:p>
          <a:endParaRPr lang="en-US" sz="1400">
            <a:latin typeface="Calibri" panose="020F0502020204030204" pitchFamily="34" charset="0"/>
            <a:cs typeface="Calibri" panose="020F0502020204030204" pitchFamily="34" charset="0"/>
          </a:endParaRPr>
        </a:p>
      </dgm:t>
    </dgm:pt>
    <dgm:pt modelId="{E0DC8C60-943F-40C9-82AE-3F4254C908FE}" type="sibTrans" cxnId="{5A580F3F-A890-42BD-94CB-531CE9163FDE}">
      <dgm:prSet/>
      <dgm:spPr/>
      <dgm:t>
        <a:bodyPr/>
        <a:lstStyle/>
        <a:p>
          <a:endParaRPr lang="en-US" sz="1400">
            <a:latin typeface="Calibri" panose="020F0502020204030204" pitchFamily="34" charset="0"/>
            <a:cs typeface="Calibri" panose="020F0502020204030204" pitchFamily="34" charset="0"/>
          </a:endParaRPr>
        </a:p>
      </dgm:t>
    </dgm:pt>
    <dgm:pt modelId="{D5368200-1025-48F4-941A-8E3953EE4B5C}">
      <dgm:prSet custT="1"/>
      <dgm:spPr/>
      <dgm:t>
        <a:bodyPr/>
        <a:lstStyle/>
        <a:p>
          <a:r>
            <a:rPr lang="en-US" sz="1400" b="1" dirty="0">
              <a:solidFill>
                <a:schemeClr val="tx1"/>
              </a:solidFill>
              <a:latin typeface="Garamond" panose="02020404030301010803" pitchFamily="18" charset="0"/>
              <a:cs typeface="Calibri" panose="020F0502020204030204" pitchFamily="34" charset="0"/>
            </a:rPr>
            <a:t>Migration</a:t>
          </a:r>
          <a:endParaRPr lang="en-US" sz="1400" dirty="0">
            <a:solidFill>
              <a:schemeClr val="tx1"/>
            </a:solidFill>
            <a:latin typeface="Garamond" panose="02020404030301010803" pitchFamily="18" charset="0"/>
            <a:cs typeface="Calibri" panose="020F0502020204030204" pitchFamily="34" charset="0"/>
          </a:endParaRPr>
        </a:p>
      </dgm:t>
    </dgm:pt>
    <dgm:pt modelId="{285AA2FF-5C6C-4217-8608-4EBFE402F35F}" type="parTrans" cxnId="{784D7AC8-2771-4CF8-B227-EF90E76186A1}">
      <dgm:prSet/>
      <dgm:spPr/>
      <dgm:t>
        <a:bodyPr/>
        <a:lstStyle/>
        <a:p>
          <a:endParaRPr lang="en-US" sz="1400">
            <a:latin typeface="Calibri" panose="020F0502020204030204" pitchFamily="34" charset="0"/>
            <a:cs typeface="Calibri" panose="020F0502020204030204" pitchFamily="34" charset="0"/>
          </a:endParaRPr>
        </a:p>
      </dgm:t>
    </dgm:pt>
    <dgm:pt modelId="{99A8C520-D8D1-4541-B828-D1035C305E2B}" type="sibTrans" cxnId="{784D7AC8-2771-4CF8-B227-EF90E76186A1}">
      <dgm:prSet/>
      <dgm:spPr/>
      <dgm:t>
        <a:bodyPr/>
        <a:lstStyle/>
        <a:p>
          <a:endParaRPr lang="en-US" sz="1400">
            <a:latin typeface="Calibri" panose="020F0502020204030204" pitchFamily="34" charset="0"/>
            <a:cs typeface="Calibri" panose="020F0502020204030204" pitchFamily="34" charset="0"/>
          </a:endParaRPr>
        </a:p>
      </dgm:t>
    </dgm:pt>
    <dgm:pt modelId="{96B93743-51D1-4099-911E-9563474EFED8}">
      <dgm:prSet custT="1"/>
      <dgm:spPr/>
      <dgm:t>
        <a:bodyPr/>
        <a:lstStyle/>
        <a:p>
          <a:r>
            <a:rPr lang="en-US" sz="1400" b="1" dirty="0">
              <a:solidFill>
                <a:schemeClr val="tx1"/>
              </a:solidFill>
              <a:latin typeface="Garamond" panose="02020404030301010803" pitchFamily="18" charset="0"/>
              <a:cs typeface="Calibri" panose="020F0502020204030204" pitchFamily="34" charset="0"/>
            </a:rPr>
            <a:t>Education</a:t>
          </a:r>
          <a:endParaRPr lang="en-US" sz="1400" dirty="0">
            <a:solidFill>
              <a:schemeClr val="tx1"/>
            </a:solidFill>
            <a:latin typeface="Garamond" panose="02020404030301010803" pitchFamily="18" charset="0"/>
            <a:cs typeface="Calibri" panose="020F0502020204030204" pitchFamily="34" charset="0"/>
          </a:endParaRPr>
        </a:p>
      </dgm:t>
    </dgm:pt>
    <dgm:pt modelId="{021DDFD5-A3F8-4F21-AF05-AE2EE85A2822}" type="parTrans" cxnId="{78839A87-EA5D-4A53-B98E-BC8788A52872}">
      <dgm:prSet/>
      <dgm:spPr/>
      <dgm:t>
        <a:bodyPr/>
        <a:lstStyle/>
        <a:p>
          <a:endParaRPr lang="en-US" sz="1400">
            <a:latin typeface="Calibri" panose="020F0502020204030204" pitchFamily="34" charset="0"/>
            <a:cs typeface="Calibri" panose="020F0502020204030204" pitchFamily="34" charset="0"/>
          </a:endParaRPr>
        </a:p>
      </dgm:t>
    </dgm:pt>
    <dgm:pt modelId="{E6AFAA26-AFD8-44E7-A0B9-0D4A94914177}" type="sibTrans" cxnId="{78839A87-EA5D-4A53-B98E-BC8788A52872}">
      <dgm:prSet/>
      <dgm:spPr/>
      <dgm:t>
        <a:bodyPr/>
        <a:lstStyle/>
        <a:p>
          <a:endParaRPr lang="en-US" sz="1400">
            <a:latin typeface="Calibri" panose="020F0502020204030204" pitchFamily="34" charset="0"/>
            <a:cs typeface="Calibri" panose="020F0502020204030204" pitchFamily="34" charset="0"/>
          </a:endParaRPr>
        </a:p>
      </dgm:t>
    </dgm:pt>
    <dgm:pt modelId="{C9B8FCCE-C927-4F0D-AE14-53F55F92B124}">
      <dgm:prSet custT="1"/>
      <dgm:spPr/>
      <dgm:t>
        <a:bodyPr/>
        <a:lstStyle/>
        <a:p>
          <a:r>
            <a:rPr lang="en-US" sz="1400" b="1" dirty="0">
              <a:solidFill>
                <a:schemeClr val="tx1"/>
              </a:solidFill>
              <a:latin typeface="Garamond" panose="02020404030301010803" pitchFamily="18" charset="0"/>
              <a:cs typeface="Calibri" panose="020F0502020204030204" pitchFamily="34" charset="0"/>
            </a:rPr>
            <a:t>Health</a:t>
          </a:r>
          <a:endParaRPr lang="en-US" sz="1400" dirty="0">
            <a:solidFill>
              <a:schemeClr val="tx1"/>
            </a:solidFill>
            <a:latin typeface="Garamond" panose="02020404030301010803" pitchFamily="18" charset="0"/>
            <a:cs typeface="Calibri" panose="020F0502020204030204" pitchFamily="34" charset="0"/>
          </a:endParaRPr>
        </a:p>
      </dgm:t>
    </dgm:pt>
    <dgm:pt modelId="{2B72E5B3-8694-4DE5-93AD-164256580F73}" type="parTrans" cxnId="{21892CD5-63BD-476A-A286-C50C9AB97E4B}">
      <dgm:prSet/>
      <dgm:spPr/>
      <dgm:t>
        <a:bodyPr/>
        <a:lstStyle/>
        <a:p>
          <a:endParaRPr lang="en-US" sz="1400">
            <a:latin typeface="Calibri" panose="020F0502020204030204" pitchFamily="34" charset="0"/>
            <a:cs typeface="Calibri" panose="020F0502020204030204" pitchFamily="34" charset="0"/>
          </a:endParaRPr>
        </a:p>
      </dgm:t>
    </dgm:pt>
    <dgm:pt modelId="{6CA89A83-460A-4280-9C1B-464DDE16D407}" type="sibTrans" cxnId="{21892CD5-63BD-476A-A286-C50C9AB97E4B}">
      <dgm:prSet/>
      <dgm:spPr/>
      <dgm:t>
        <a:bodyPr/>
        <a:lstStyle/>
        <a:p>
          <a:endParaRPr lang="en-US" sz="1400">
            <a:latin typeface="Calibri" panose="020F0502020204030204" pitchFamily="34" charset="0"/>
            <a:cs typeface="Calibri" panose="020F0502020204030204" pitchFamily="34" charset="0"/>
          </a:endParaRPr>
        </a:p>
      </dgm:t>
    </dgm:pt>
    <dgm:pt modelId="{5B421FBE-D806-401C-81FF-85A673DD526C}">
      <dgm:prSet custT="1"/>
      <dgm:spPr/>
      <dgm:t>
        <a:bodyPr anchor="ctr"/>
        <a:lstStyle/>
        <a:p>
          <a:pPr algn="ctr"/>
          <a:r>
            <a:rPr lang="en-US" sz="1400" b="1" dirty="0">
              <a:latin typeface="Garamond" panose="02020404030301010803" pitchFamily="18" charset="0"/>
              <a:cs typeface="Calibri" panose="020F0502020204030204" pitchFamily="34" charset="0"/>
            </a:rPr>
            <a:t>Family Migration Context &amp; Early Life Outcomes</a:t>
          </a:r>
        </a:p>
        <a:p>
          <a:pPr algn="ctr"/>
          <a:endParaRPr lang="en-US" sz="1400" b="1" dirty="0">
            <a:latin typeface="Garamond" panose="02020404030301010803" pitchFamily="18" charset="0"/>
            <a:cs typeface="Calibri" panose="020F0502020204030204" pitchFamily="34" charset="0"/>
          </a:endParaRPr>
        </a:p>
        <a:p>
          <a:pPr algn="ctr"/>
          <a:r>
            <a:rPr lang="en-US" sz="1400" b="1" dirty="0">
              <a:latin typeface="Garamond" panose="02020404030301010803" pitchFamily="18" charset="0"/>
              <a:cs typeface="Calibri" panose="020F0502020204030204" pitchFamily="34" charset="0"/>
            </a:rPr>
            <a:t>Labor Out-Migration and Food Security</a:t>
          </a:r>
        </a:p>
        <a:p>
          <a:pPr algn="ctr"/>
          <a:endParaRPr lang="en-US" sz="1400" b="1" dirty="0">
            <a:latin typeface="Garamond" panose="02020404030301010803" pitchFamily="18" charset="0"/>
            <a:cs typeface="Calibri" panose="020F0502020204030204" pitchFamily="34" charset="0"/>
          </a:endParaRPr>
        </a:p>
        <a:p>
          <a:pPr algn="ctr"/>
          <a:r>
            <a:rPr lang="en-US" sz="1400" b="1" dirty="0">
              <a:latin typeface="Garamond" panose="02020404030301010803" pitchFamily="18" charset="0"/>
              <a:cs typeface="Calibri" panose="020F0502020204030204" pitchFamily="34" charset="0"/>
            </a:rPr>
            <a:t>COVID-19 &amp; Migration</a:t>
          </a:r>
        </a:p>
      </dgm:t>
    </dgm:pt>
    <dgm:pt modelId="{AF648919-72F9-41CD-98C5-2710975666A4}" type="parTrans" cxnId="{58548E45-2787-4F75-B153-1E43CB6F6438}">
      <dgm:prSet/>
      <dgm:spPr/>
      <dgm:t>
        <a:bodyPr/>
        <a:lstStyle/>
        <a:p>
          <a:endParaRPr lang="en-US" sz="1400">
            <a:latin typeface="Calibri" panose="020F0502020204030204" pitchFamily="34" charset="0"/>
            <a:cs typeface="Calibri" panose="020F0502020204030204" pitchFamily="34" charset="0"/>
          </a:endParaRPr>
        </a:p>
      </dgm:t>
    </dgm:pt>
    <dgm:pt modelId="{A311FB0A-69B7-4DDF-9D56-19D08BF8EE78}" type="sibTrans" cxnId="{58548E45-2787-4F75-B153-1E43CB6F6438}">
      <dgm:prSet/>
      <dgm:spPr/>
      <dgm:t>
        <a:bodyPr/>
        <a:lstStyle/>
        <a:p>
          <a:endParaRPr lang="en-US" sz="1400">
            <a:latin typeface="Calibri" panose="020F0502020204030204" pitchFamily="34" charset="0"/>
            <a:cs typeface="Calibri" panose="020F0502020204030204" pitchFamily="34" charset="0"/>
          </a:endParaRPr>
        </a:p>
      </dgm:t>
    </dgm:pt>
    <dgm:pt modelId="{697763B0-B199-481F-9AD6-D28DBA90ADEA}">
      <dgm:prSet custT="1"/>
      <dgm:spPr/>
      <dgm:t>
        <a:bodyPr anchor="ctr"/>
        <a:lstStyle/>
        <a:p>
          <a:pPr algn="ctr"/>
          <a:r>
            <a:rPr lang="en-US" sz="1400" b="1" dirty="0">
              <a:latin typeface="Garamond" panose="02020404030301010803" pitchFamily="18" charset="0"/>
              <a:cs typeface="Calibri" panose="020F0502020204030204" pitchFamily="34" charset="0"/>
            </a:rPr>
            <a:t>Accountability Measures &amp; Students’ Achievement</a:t>
          </a:r>
        </a:p>
        <a:p>
          <a:pPr algn="ctr"/>
          <a:endParaRPr lang="en-US" sz="1400" b="1" dirty="0">
            <a:latin typeface="Garamond" panose="02020404030301010803" pitchFamily="18" charset="0"/>
            <a:cs typeface="Calibri" panose="020F0502020204030204" pitchFamily="34" charset="0"/>
          </a:endParaRPr>
        </a:p>
        <a:p>
          <a:pPr algn="ctr"/>
          <a:r>
            <a:rPr lang="en-US" sz="1400" b="1" dirty="0">
              <a:latin typeface="Garamond" panose="02020404030301010803" pitchFamily="18" charset="0"/>
              <a:cs typeface="Calibri" panose="020F0502020204030204" pitchFamily="34" charset="0"/>
            </a:rPr>
            <a:t>Parental Education &amp; Child Development</a:t>
          </a:r>
        </a:p>
      </dgm:t>
    </dgm:pt>
    <dgm:pt modelId="{50BA544B-110D-4FBE-9632-CAABD0E28F29}" type="parTrans" cxnId="{FA6F8C27-18CF-42C9-AD22-010F56241DED}">
      <dgm:prSet/>
      <dgm:spPr/>
      <dgm:t>
        <a:bodyPr/>
        <a:lstStyle/>
        <a:p>
          <a:endParaRPr lang="en-US" sz="1400">
            <a:latin typeface="Calibri" panose="020F0502020204030204" pitchFamily="34" charset="0"/>
            <a:cs typeface="Calibri" panose="020F0502020204030204" pitchFamily="34" charset="0"/>
          </a:endParaRPr>
        </a:p>
      </dgm:t>
    </dgm:pt>
    <dgm:pt modelId="{43442A1B-5EDF-456A-9F03-BE5AADC2CA86}" type="sibTrans" cxnId="{FA6F8C27-18CF-42C9-AD22-010F56241DED}">
      <dgm:prSet/>
      <dgm:spPr/>
      <dgm:t>
        <a:bodyPr/>
        <a:lstStyle/>
        <a:p>
          <a:endParaRPr lang="en-US" sz="1400">
            <a:latin typeface="Calibri" panose="020F0502020204030204" pitchFamily="34" charset="0"/>
            <a:cs typeface="Calibri" panose="020F0502020204030204" pitchFamily="34" charset="0"/>
          </a:endParaRPr>
        </a:p>
      </dgm:t>
    </dgm:pt>
    <dgm:pt modelId="{6CAB3DFC-0023-475C-88F1-0FE61BDFCD29}">
      <dgm:prSet custT="1"/>
      <dgm:spPr/>
      <dgm:t>
        <a:bodyPr anchor="ctr"/>
        <a:lstStyle/>
        <a:p>
          <a:pPr algn="ctr"/>
          <a:endParaRPr lang="en-US" sz="1400" b="1">
            <a:latin typeface="Garamond" panose="02020404030301010803" pitchFamily="18" charset="0"/>
            <a:cs typeface="Calibri" panose="020F0502020204030204" pitchFamily="34" charset="0"/>
          </a:endParaRPr>
        </a:p>
      </dgm:t>
    </dgm:pt>
    <dgm:pt modelId="{EECBC251-71F9-429A-8F11-5D78E8A4C3A1}" type="parTrans" cxnId="{89C50D3F-0D1F-4C7B-BCE7-FC43218FBEB3}">
      <dgm:prSet/>
      <dgm:spPr/>
      <dgm:t>
        <a:bodyPr/>
        <a:lstStyle/>
        <a:p>
          <a:endParaRPr lang="en-US" sz="1400">
            <a:latin typeface="Calibri" panose="020F0502020204030204" pitchFamily="34" charset="0"/>
            <a:cs typeface="Calibri" panose="020F0502020204030204" pitchFamily="34" charset="0"/>
          </a:endParaRPr>
        </a:p>
      </dgm:t>
    </dgm:pt>
    <dgm:pt modelId="{AD1CE022-8B73-46FD-9E03-445DE2DADF55}" type="sibTrans" cxnId="{89C50D3F-0D1F-4C7B-BCE7-FC43218FBEB3}">
      <dgm:prSet/>
      <dgm:spPr/>
      <dgm:t>
        <a:bodyPr/>
        <a:lstStyle/>
        <a:p>
          <a:endParaRPr lang="en-US" sz="1400">
            <a:latin typeface="Calibri" panose="020F0502020204030204" pitchFamily="34" charset="0"/>
            <a:cs typeface="Calibri" panose="020F0502020204030204" pitchFamily="34" charset="0"/>
          </a:endParaRPr>
        </a:p>
      </dgm:t>
    </dgm:pt>
    <dgm:pt modelId="{7162D79A-ADFC-4920-BE66-303D83F632FE}">
      <dgm:prSet custT="1"/>
      <dgm:spPr/>
      <dgm:t>
        <a:bodyPr anchor="ctr"/>
        <a:lstStyle/>
        <a:p>
          <a:pPr algn="ctr"/>
          <a:endParaRPr lang="en-US" sz="1400" b="1" dirty="0">
            <a:latin typeface="Garamond" panose="02020404030301010803" pitchFamily="18" charset="0"/>
            <a:cs typeface="Calibri" panose="020F0502020204030204" pitchFamily="34" charset="0"/>
          </a:endParaRPr>
        </a:p>
      </dgm:t>
    </dgm:pt>
    <dgm:pt modelId="{FE58B8CB-BC85-49C8-AB6D-38F09C6693FA}" type="parTrans" cxnId="{D35B2C6A-C04F-4331-8A1F-D10D35A65461}">
      <dgm:prSet/>
      <dgm:spPr/>
      <dgm:t>
        <a:bodyPr/>
        <a:lstStyle/>
        <a:p>
          <a:endParaRPr lang="en-US" sz="1400">
            <a:latin typeface="Calibri" panose="020F0502020204030204" pitchFamily="34" charset="0"/>
            <a:cs typeface="Calibri" panose="020F0502020204030204" pitchFamily="34" charset="0"/>
          </a:endParaRPr>
        </a:p>
      </dgm:t>
    </dgm:pt>
    <dgm:pt modelId="{E3E0A14B-6FA7-4756-A5A1-3715A1DCD9C0}" type="sibTrans" cxnId="{D35B2C6A-C04F-4331-8A1F-D10D35A65461}">
      <dgm:prSet/>
      <dgm:spPr/>
      <dgm:t>
        <a:bodyPr/>
        <a:lstStyle/>
        <a:p>
          <a:endParaRPr lang="en-US" sz="1400">
            <a:latin typeface="Calibri" panose="020F0502020204030204" pitchFamily="34" charset="0"/>
            <a:cs typeface="Calibri" panose="020F0502020204030204" pitchFamily="34" charset="0"/>
          </a:endParaRPr>
        </a:p>
      </dgm:t>
    </dgm:pt>
    <dgm:pt modelId="{72B28BD2-522A-4690-B4D2-27B6AE5BABF4}">
      <dgm:prSet custT="1"/>
      <dgm:spPr/>
      <dgm:t>
        <a:bodyPr/>
        <a:lstStyle/>
        <a:p>
          <a:pPr algn="ctr"/>
          <a:r>
            <a:rPr lang="en-US" sz="1400" b="1" dirty="0">
              <a:latin typeface="Garamond" panose="02020404030301010803" pitchFamily="18" charset="0"/>
              <a:cs typeface="Calibri" panose="020F0502020204030204" pitchFamily="34" charset="0"/>
            </a:rPr>
            <a:t>Child Health</a:t>
          </a:r>
        </a:p>
        <a:p>
          <a:pPr algn="ctr"/>
          <a:endParaRPr lang="en-US" sz="1400" b="1" dirty="0">
            <a:latin typeface="Garamond" panose="02020404030301010803" pitchFamily="18" charset="0"/>
            <a:cs typeface="Calibri" panose="020F0502020204030204" pitchFamily="34" charset="0"/>
          </a:endParaRPr>
        </a:p>
        <a:p>
          <a:pPr algn="ctr"/>
          <a:r>
            <a:rPr lang="en-US" sz="1400" b="1" dirty="0">
              <a:latin typeface="Garamond" panose="02020404030301010803" pitchFamily="18" charset="0"/>
              <a:cs typeface="Calibri" panose="020F0502020204030204" pitchFamily="34" charset="0"/>
            </a:rPr>
            <a:t>Parental Mental Disorders &amp; Family Formation</a:t>
          </a:r>
        </a:p>
        <a:p>
          <a:pPr algn="ctr"/>
          <a:endParaRPr lang="en-US" sz="1400" b="1" dirty="0">
            <a:latin typeface="Garamond" panose="02020404030301010803" pitchFamily="18" charset="0"/>
            <a:cs typeface="Calibri" panose="020F0502020204030204" pitchFamily="34" charset="0"/>
          </a:endParaRPr>
        </a:p>
        <a:p>
          <a:pPr algn="ctr"/>
          <a:r>
            <a:rPr lang="en-US" sz="1400" b="1" dirty="0">
              <a:latin typeface="Garamond" panose="02020404030301010803" pitchFamily="18" charset="0"/>
              <a:cs typeface="Calibri" panose="020F0502020204030204" pitchFamily="34" charset="0"/>
            </a:rPr>
            <a:t>Psychological Stress in transition to adulthood</a:t>
          </a:r>
        </a:p>
        <a:p>
          <a:pPr algn="ctr"/>
          <a:endParaRPr lang="en-US" sz="1400" b="1" dirty="0">
            <a:latin typeface="Garamond" panose="02020404030301010803" pitchFamily="18" charset="0"/>
            <a:cs typeface="Calibri" panose="020F0502020204030204" pitchFamily="34" charset="0"/>
          </a:endParaRPr>
        </a:p>
        <a:p>
          <a:pPr algn="ctr"/>
          <a:r>
            <a:rPr lang="en-US" sz="1400" b="1" dirty="0">
              <a:latin typeface="Garamond" panose="02020404030301010803" pitchFamily="18" charset="0"/>
              <a:cs typeface="Calibri" panose="020F0502020204030204" pitchFamily="34" charset="0"/>
            </a:rPr>
            <a:t>Alzheimer's Disease &amp; Dementia Risk</a:t>
          </a:r>
        </a:p>
      </dgm:t>
    </dgm:pt>
    <dgm:pt modelId="{A27055D2-1499-4EB9-9BB9-BDF1D9659EF3}" type="parTrans" cxnId="{F8B4A7C4-D42C-4A21-9803-F94505A8504E}">
      <dgm:prSet/>
      <dgm:spPr/>
      <dgm:t>
        <a:bodyPr/>
        <a:lstStyle/>
        <a:p>
          <a:endParaRPr lang="en-US" sz="1400">
            <a:latin typeface="Calibri" panose="020F0502020204030204" pitchFamily="34" charset="0"/>
            <a:cs typeface="Calibri" panose="020F0502020204030204" pitchFamily="34" charset="0"/>
          </a:endParaRPr>
        </a:p>
      </dgm:t>
    </dgm:pt>
    <dgm:pt modelId="{896CE0AA-B4FF-4818-A4B5-867E4E415775}" type="sibTrans" cxnId="{F8B4A7C4-D42C-4A21-9803-F94505A8504E}">
      <dgm:prSet/>
      <dgm:spPr/>
      <dgm:t>
        <a:bodyPr/>
        <a:lstStyle/>
        <a:p>
          <a:endParaRPr lang="en-US" sz="1400">
            <a:latin typeface="Calibri" panose="020F0502020204030204" pitchFamily="34" charset="0"/>
            <a:cs typeface="Calibri" panose="020F0502020204030204" pitchFamily="34" charset="0"/>
          </a:endParaRPr>
        </a:p>
      </dgm:t>
    </dgm:pt>
    <dgm:pt modelId="{DD19DE34-44C4-4DDA-B227-F5273F174716}" type="pres">
      <dgm:prSet presAssocID="{2AE5AE5B-D72F-4887-A623-E33CD9582904}" presName="Name0" presStyleCnt="0">
        <dgm:presLayoutVars>
          <dgm:chMax val="7"/>
          <dgm:chPref val="5"/>
          <dgm:dir/>
          <dgm:animOne val="branch"/>
          <dgm:animLvl val="lvl"/>
        </dgm:presLayoutVars>
      </dgm:prSet>
      <dgm:spPr/>
      <dgm:t>
        <a:bodyPr/>
        <a:lstStyle/>
        <a:p>
          <a:endParaRPr lang="en-US"/>
        </a:p>
      </dgm:t>
    </dgm:pt>
    <dgm:pt modelId="{1639FBDA-0A34-42FE-B56D-DB9DD5699E51}" type="pres">
      <dgm:prSet presAssocID="{C9B8FCCE-C927-4F0D-AE14-53F55F92B124}" presName="ChildAccent6" presStyleCnt="0"/>
      <dgm:spPr/>
    </dgm:pt>
    <dgm:pt modelId="{3FFDEE0B-1444-4B2C-A254-87E020F106AC}" type="pres">
      <dgm:prSet presAssocID="{C9B8FCCE-C927-4F0D-AE14-53F55F92B124}" presName="ChildAccent" presStyleLbl="alignImgPlace1" presStyleIdx="0" presStyleCnt="6"/>
      <dgm:spPr/>
      <dgm:t>
        <a:bodyPr/>
        <a:lstStyle/>
        <a:p>
          <a:endParaRPr lang="en-US"/>
        </a:p>
      </dgm:t>
    </dgm:pt>
    <dgm:pt modelId="{042FB1E5-2010-4283-A8EB-C811600A7F03}" type="pres">
      <dgm:prSet presAssocID="{C9B8FCCE-C927-4F0D-AE14-53F55F92B124}" presName="Child6" presStyleLbl="revTx" presStyleIdx="0" presStyleCnt="0">
        <dgm:presLayoutVars>
          <dgm:chMax val="0"/>
          <dgm:chPref val="0"/>
          <dgm:bulletEnabled val="1"/>
        </dgm:presLayoutVars>
      </dgm:prSet>
      <dgm:spPr/>
      <dgm:t>
        <a:bodyPr/>
        <a:lstStyle/>
        <a:p>
          <a:endParaRPr lang="en-US"/>
        </a:p>
      </dgm:t>
    </dgm:pt>
    <dgm:pt modelId="{DEFD1872-F785-420C-AB61-F11CB0B0539C}" type="pres">
      <dgm:prSet presAssocID="{C9B8FCCE-C927-4F0D-AE14-53F55F92B124}" presName="Parent6" presStyleLbl="node1" presStyleIdx="0" presStyleCnt="6">
        <dgm:presLayoutVars>
          <dgm:chMax val="2"/>
          <dgm:chPref val="1"/>
          <dgm:bulletEnabled val="1"/>
        </dgm:presLayoutVars>
      </dgm:prSet>
      <dgm:spPr/>
      <dgm:t>
        <a:bodyPr/>
        <a:lstStyle/>
        <a:p>
          <a:endParaRPr lang="en-US"/>
        </a:p>
      </dgm:t>
    </dgm:pt>
    <dgm:pt modelId="{F57EDA14-AE4F-4F8A-B2AA-71A1D7E9966B}" type="pres">
      <dgm:prSet presAssocID="{96B93743-51D1-4099-911E-9563474EFED8}" presName="ChildAccent5" presStyleCnt="0"/>
      <dgm:spPr/>
    </dgm:pt>
    <dgm:pt modelId="{D378BB33-1ADC-472B-A401-8D3F271E0B34}" type="pres">
      <dgm:prSet presAssocID="{96B93743-51D1-4099-911E-9563474EFED8}" presName="ChildAccent" presStyleLbl="alignImgPlace1" presStyleIdx="1" presStyleCnt="6" custScaleY="109978" custLinFactNeighborX="-3654" custLinFactNeighborY="866"/>
      <dgm:spPr/>
      <dgm:t>
        <a:bodyPr/>
        <a:lstStyle/>
        <a:p>
          <a:endParaRPr lang="en-US"/>
        </a:p>
      </dgm:t>
    </dgm:pt>
    <dgm:pt modelId="{74A25523-D031-4EA0-B99A-CDD0FF5887EF}" type="pres">
      <dgm:prSet presAssocID="{96B93743-51D1-4099-911E-9563474EFED8}" presName="Child5" presStyleLbl="revTx" presStyleIdx="0" presStyleCnt="0">
        <dgm:presLayoutVars>
          <dgm:chMax val="0"/>
          <dgm:chPref val="0"/>
          <dgm:bulletEnabled val="1"/>
        </dgm:presLayoutVars>
      </dgm:prSet>
      <dgm:spPr/>
      <dgm:t>
        <a:bodyPr/>
        <a:lstStyle/>
        <a:p>
          <a:endParaRPr lang="en-US"/>
        </a:p>
      </dgm:t>
    </dgm:pt>
    <dgm:pt modelId="{8F8220C0-A3F5-455A-94C2-B8255EE27E40}" type="pres">
      <dgm:prSet presAssocID="{96B93743-51D1-4099-911E-9563474EFED8}" presName="Parent5" presStyleLbl="node1" presStyleIdx="1" presStyleCnt="6">
        <dgm:presLayoutVars>
          <dgm:chMax val="2"/>
          <dgm:chPref val="1"/>
          <dgm:bulletEnabled val="1"/>
        </dgm:presLayoutVars>
      </dgm:prSet>
      <dgm:spPr/>
      <dgm:t>
        <a:bodyPr/>
        <a:lstStyle/>
        <a:p>
          <a:endParaRPr lang="en-US"/>
        </a:p>
      </dgm:t>
    </dgm:pt>
    <dgm:pt modelId="{C535C9C2-C67A-4229-ABC6-7B4BF69F5EFC}" type="pres">
      <dgm:prSet presAssocID="{D5368200-1025-48F4-941A-8E3953EE4B5C}" presName="ChildAccent4" presStyleCnt="0"/>
      <dgm:spPr/>
    </dgm:pt>
    <dgm:pt modelId="{CD29417F-0441-4BDB-9828-8AD11D9F206E}" type="pres">
      <dgm:prSet presAssocID="{D5368200-1025-48F4-941A-8E3953EE4B5C}" presName="ChildAccent" presStyleLbl="alignImgPlace1" presStyleIdx="2" presStyleCnt="6" custScaleY="125840"/>
      <dgm:spPr/>
      <dgm:t>
        <a:bodyPr/>
        <a:lstStyle/>
        <a:p>
          <a:endParaRPr lang="en-US"/>
        </a:p>
      </dgm:t>
    </dgm:pt>
    <dgm:pt modelId="{9C5FE90F-D93B-40BA-8DAC-2F516DEB7733}" type="pres">
      <dgm:prSet presAssocID="{D5368200-1025-48F4-941A-8E3953EE4B5C}" presName="Child4" presStyleLbl="revTx" presStyleIdx="0" presStyleCnt="0">
        <dgm:presLayoutVars>
          <dgm:chMax val="0"/>
          <dgm:chPref val="0"/>
          <dgm:bulletEnabled val="1"/>
        </dgm:presLayoutVars>
      </dgm:prSet>
      <dgm:spPr/>
      <dgm:t>
        <a:bodyPr/>
        <a:lstStyle/>
        <a:p>
          <a:endParaRPr lang="en-US"/>
        </a:p>
      </dgm:t>
    </dgm:pt>
    <dgm:pt modelId="{060A2F68-1F52-487B-A790-80C941ACE751}" type="pres">
      <dgm:prSet presAssocID="{D5368200-1025-48F4-941A-8E3953EE4B5C}" presName="Parent4" presStyleLbl="node1" presStyleIdx="2" presStyleCnt="6">
        <dgm:presLayoutVars>
          <dgm:chMax val="2"/>
          <dgm:chPref val="1"/>
          <dgm:bulletEnabled val="1"/>
        </dgm:presLayoutVars>
      </dgm:prSet>
      <dgm:spPr/>
      <dgm:t>
        <a:bodyPr/>
        <a:lstStyle/>
        <a:p>
          <a:endParaRPr lang="en-US"/>
        </a:p>
      </dgm:t>
    </dgm:pt>
    <dgm:pt modelId="{52F7BD86-6BE3-4751-A955-FFEB34129B85}" type="pres">
      <dgm:prSet presAssocID="{FCF7F69B-ED79-43B5-999A-86513F33384B}" presName="ChildAccent3" presStyleCnt="0"/>
      <dgm:spPr/>
    </dgm:pt>
    <dgm:pt modelId="{CBF99AA0-90F6-429A-A5EA-546C1F8D061A}" type="pres">
      <dgm:prSet presAssocID="{FCF7F69B-ED79-43B5-999A-86513F33384B}" presName="ChildAccent" presStyleLbl="alignImgPlace1" presStyleIdx="3" presStyleCnt="6" custScaleY="142842" custLinFactNeighborY="80"/>
      <dgm:spPr/>
      <dgm:t>
        <a:bodyPr/>
        <a:lstStyle/>
        <a:p>
          <a:endParaRPr lang="en-US"/>
        </a:p>
      </dgm:t>
    </dgm:pt>
    <dgm:pt modelId="{DF9EB68C-8B02-497C-9D77-B2C53C4E61AB}" type="pres">
      <dgm:prSet presAssocID="{FCF7F69B-ED79-43B5-999A-86513F33384B}" presName="Child3" presStyleLbl="revTx" presStyleIdx="0" presStyleCnt="0">
        <dgm:presLayoutVars>
          <dgm:chMax val="0"/>
          <dgm:chPref val="0"/>
          <dgm:bulletEnabled val="1"/>
        </dgm:presLayoutVars>
      </dgm:prSet>
      <dgm:spPr/>
      <dgm:t>
        <a:bodyPr/>
        <a:lstStyle/>
        <a:p>
          <a:endParaRPr lang="en-US"/>
        </a:p>
      </dgm:t>
    </dgm:pt>
    <dgm:pt modelId="{9333ADA0-D0F5-4BCC-82EF-B19E17C11CB7}" type="pres">
      <dgm:prSet presAssocID="{FCF7F69B-ED79-43B5-999A-86513F33384B}" presName="Parent3" presStyleLbl="node1" presStyleIdx="3" presStyleCnt="6">
        <dgm:presLayoutVars>
          <dgm:chMax val="2"/>
          <dgm:chPref val="1"/>
          <dgm:bulletEnabled val="1"/>
        </dgm:presLayoutVars>
      </dgm:prSet>
      <dgm:spPr/>
      <dgm:t>
        <a:bodyPr/>
        <a:lstStyle/>
        <a:p>
          <a:endParaRPr lang="en-US"/>
        </a:p>
      </dgm:t>
    </dgm:pt>
    <dgm:pt modelId="{0B73AF53-2F37-4FB5-8D4A-AEE38B57DC32}" type="pres">
      <dgm:prSet presAssocID="{851F7504-7E47-4DCC-93D3-9769C29AFB50}" presName="ChildAccent2" presStyleCnt="0"/>
      <dgm:spPr/>
    </dgm:pt>
    <dgm:pt modelId="{D5676D73-C555-407F-A3EC-8F89C44D5506}" type="pres">
      <dgm:prSet presAssocID="{851F7504-7E47-4DCC-93D3-9769C29AFB50}" presName="ChildAccent" presStyleLbl="alignImgPlace1" presStyleIdx="4" presStyleCnt="6" custScaleY="132351" custLinFactNeighborX="-1605" custLinFactNeighborY="19787"/>
      <dgm:spPr/>
      <dgm:t>
        <a:bodyPr/>
        <a:lstStyle/>
        <a:p>
          <a:endParaRPr lang="en-US"/>
        </a:p>
      </dgm:t>
    </dgm:pt>
    <dgm:pt modelId="{7A4D09CA-CB3F-401F-91EA-BB93DA6BDAAF}" type="pres">
      <dgm:prSet presAssocID="{851F7504-7E47-4DCC-93D3-9769C29AFB50}" presName="Child2" presStyleLbl="revTx" presStyleIdx="0" presStyleCnt="0">
        <dgm:presLayoutVars>
          <dgm:chMax val="0"/>
          <dgm:chPref val="0"/>
          <dgm:bulletEnabled val="1"/>
        </dgm:presLayoutVars>
      </dgm:prSet>
      <dgm:spPr/>
      <dgm:t>
        <a:bodyPr/>
        <a:lstStyle/>
        <a:p>
          <a:endParaRPr lang="en-US"/>
        </a:p>
      </dgm:t>
    </dgm:pt>
    <dgm:pt modelId="{540D74C5-BF76-4593-8BAE-954DB0B076E5}" type="pres">
      <dgm:prSet presAssocID="{851F7504-7E47-4DCC-93D3-9769C29AFB50}" presName="Parent2" presStyleLbl="node1" presStyleIdx="4" presStyleCnt="6" custLinFactNeighborX="-1605" custLinFactNeighborY="18326">
        <dgm:presLayoutVars>
          <dgm:chMax val="2"/>
          <dgm:chPref val="1"/>
          <dgm:bulletEnabled val="1"/>
        </dgm:presLayoutVars>
      </dgm:prSet>
      <dgm:spPr/>
      <dgm:t>
        <a:bodyPr/>
        <a:lstStyle/>
        <a:p>
          <a:endParaRPr lang="en-US"/>
        </a:p>
      </dgm:t>
    </dgm:pt>
    <dgm:pt modelId="{16F32739-F72E-4938-BCCE-4A9AADBA97F6}" type="pres">
      <dgm:prSet presAssocID="{1E1A45B0-9881-4629-B7AB-C9DE18EE36C2}" presName="ChildAccent1" presStyleCnt="0"/>
      <dgm:spPr/>
    </dgm:pt>
    <dgm:pt modelId="{60C332BC-918B-450E-B9A1-9EDEB1158E95}" type="pres">
      <dgm:prSet presAssocID="{1E1A45B0-9881-4629-B7AB-C9DE18EE36C2}" presName="ChildAccent" presStyleLbl="alignImgPlace1" presStyleIdx="5" presStyleCnt="6" custScaleX="110393" custScaleY="129127" custLinFactNeighborX="-4938" custLinFactNeighborY="35897"/>
      <dgm:spPr/>
      <dgm:t>
        <a:bodyPr/>
        <a:lstStyle/>
        <a:p>
          <a:endParaRPr lang="en-US"/>
        </a:p>
      </dgm:t>
    </dgm:pt>
    <dgm:pt modelId="{72E4E0C5-37AB-4C2C-8CFB-C2BE61C1DFF8}" type="pres">
      <dgm:prSet presAssocID="{1E1A45B0-9881-4629-B7AB-C9DE18EE36C2}" presName="Child1" presStyleLbl="revTx" presStyleIdx="0" presStyleCnt="0">
        <dgm:presLayoutVars>
          <dgm:chMax val="0"/>
          <dgm:chPref val="0"/>
          <dgm:bulletEnabled val="1"/>
        </dgm:presLayoutVars>
      </dgm:prSet>
      <dgm:spPr/>
      <dgm:t>
        <a:bodyPr/>
        <a:lstStyle/>
        <a:p>
          <a:endParaRPr lang="en-US"/>
        </a:p>
      </dgm:t>
    </dgm:pt>
    <dgm:pt modelId="{54DDB61A-D862-40F0-86E8-89A1DEEEC81B}" type="pres">
      <dgm:prSet presAssocID="{1E1A45B0-9881-4629-B7AB-C9DE18EE36C2}" presName="Parent1" presStyleLbl="node1" presStyleIdx="5" presStyleCnt="6" custScaleX="107981" custScaleY="139995" custLinFactNeighborX="-5217" custLinFactNeighborY="54306">
        <dgm:presLayoutVars>
          <dgm:chMax val="2"/>
          <dgm:chPref val="1"/>
          <dgm:bulletEnabled val="1"/>
        </dgm:presLayoutVars>
      </dgm:prSet>
      <dgm:spPr/>
      <dgm:t>
        <a:bodyPr/>
        <a:lstStyle/>
        <a:p>
          <a:endParaRPr lang="en-US"/>
        </a:p>
      </dgm:t>
    </dgm:pt>
  </dgm:ptLst>
  <dgm:cxnLst>
    <dgm:cxn modelId="{89C50D3F-0D1F-4C7B-BCE7-FC43218FBEB3}" srcId="{C9B8FCCE-C927-4F0D-AE14-53F55F92B124}" destId="{6CAB3DFC-0023-475C-88F1-0FE61BDFCD29}" srcOrd="0" destOrd="0" parTransId="{EECBC251-71F9-429A-8F11-5D78E8A4C3A1}" sibTransId="{AD1CE022-8B73-46FD-9E03-445DE2DADF55}"/>
    <dgm:cxn modelId="{979A677E-DF1B-4DB0-8D00-1E2211E04353}" type="presOf" srcId="{72B28BD2-522A-4690-B4D2-27B6AE5BABF4}" destId="{3FFDEE0B-1444-4B2C-A254-87E020F106AC}" srcOrd="0" destOrd="1" presId="urn:microsoft.com/office/officeart/2011/layout/InterconnectedBlockProcess"/>
    <dgm:cxn modelId="{5B881BFF-2B4D-4EA0-8FB4-0016B3AF2721}" type="presOf" srcId="{1E1A45B0-9881-4629-B7AB-C9DE18EE36C2}" destId="{54DDB61A-D862-40F0-86E8-89A1DEEEC81B}" srcOrd="0" destOrd="0" presId="urn:microsoft.com/office/officeart/2011/layout/InterconnectedBlockProcess"/>
    <dgm:cxn modelId="{6F5CE729-5E0A-4C1D-94A3-9B69BFF1C561}" type="presOf" srcId="{2AE5AE5B-D72F-4887-A623-E33CD9582904}" destId="{DD19DE34-44C4-4DDA-B227-F5273F174716}" srcOrd="0" destOrd="0" presId="urn:microsoft.com/office/officeart/2011/layout/InterconnectedBlockProcess"/>
    <dgm:cxn modelId="{BFFCC095-B4F3-4E24-A14B-C6DCDF5CFF21}" type="presOf" srcId="{851F7504-7E47-4DCC-93D3-9769C29AFB50}" destId="{540D74C5-BF76-4593-8BAE-954DB0B076E5}" srcOrd="0" destOrd="0" presId="urn:microsoft.com/office/officeart/2011/layout/InterconnectedBlockProcess"/>
    <dgm:cxn modelId="{F8B4A7C4-D42C-4A21-9803-F94505A8504E}" srcId="{C9B8FCCE-C927-4F0D-AE14-53F55F92B124}" destId="{72B28BD2-522A-4690-B4D2-27B6AE5BABF4}" srcOrd="1" destOrd="0" parTransId="{A27055D2-1499-4EB9-9BB9-BDF1D9659EF3}" sibTransId="{896CE0AA-B4FF-4818-A4B5-867E4E415775}"/>
    <dgm:cxn modelId="{DAAFFC8F-5CA9-470E-9D92-23666A8A25D4}" type="presOf" srcId="{2B8B676F-EAD7-46C5-9889-9DE8CF77AF70}" destId="{DF9EB68C-8B02-497C-9D77-B2C53C4E61AB}" srcOrd="1" destOrd="0" presId="urn:microsoft.com/office/officeart/2011/layout/InterconnectedBlockProcess"/>
    <dgm:cxn modelId="{9C3D4A5C-6558-4C90-A217-5DD2BEB5E4DE}" type="presOf" srcId="{FCF7F69B-ED79-43B5-999A-86513F33384B}" destId="{9333ADA0-D0F5-4BCC-82EF-B19E17C11CB7}" srcOrd="0" destOrd="0" presId="urn:microsoft.com/office/officeart/2011/layout/InterconnectedBlockProcess"/>
    <dgm:cxn modelId="{5A580F3F-A890-42BD-94CB-531CE9163FDE}" srcId="{FCF7F69B-ED79-43B5-999A-86513F33384B}" destId="{2B8B676F-EAD7-46C5-9889-9DE8CF77AF70}" srcOrd="0" destOrd="0" parTransId="{8E2810E0-C5E2-4209-90BB-95C32C9BBCA7}" sibTransId="{E0DC8C60-943F-40C9-82AE-3F4254C908FE}"/>
    <dgm:cxn modelId="{95CB3EF0-5C29-4668-999A-2705BE15DC64}" type="presOf" srcId="{697763B0-B199-481F-9AD6-D28DBA90ADEA}" destId="{D378BB33-1ADC-472B-A401-8D3F271E0B34}" srcOrd="0" destOrd="0" presId="urn:microsoft.com/office/officeart/2011/layout/InterconnectedBlockProcess"/>
    <dgm:cxn modelId="{FA6F8C27-18CF-42C9-AD22-010F56241DED}" srcId="{96B93743-51D1-4099-911E-9563474EFED8}" destId="{697763B0-B199-481F-9AD6-D28DBA90ADEA}" srcOrd="0" destOrd="0" parTransId="{50BA544B-110D-4FBE-9632-CAABD0E28F29}" sibTransId="{43442A1B-5EDF-456A-9F03-BE5AADC2CA86}"/>
    <dgm:cxn modelId="{C574C127-49E2-45D9-B13A-C6F1B743AA02}" type="presOf" srcId="{51EED03B-EE07-47AE-8D51-4625CBA384E8}" destId="{D5676D73-C555-407F-A3EC-8F89C44D5506}" srcOrd="0" destOrd="0" presId="urn:microsoft.com/office/officeart/2011/layout/InterconnectedBlockProcess"/>
    <dgm:cxn modelId="{80D2B7DA-C136-4E8F-B941-3D04DEBF662F}" type="presOf" srcId="{6CAB3DFC-0023-475C-88F1-0FE61BDFCD29}" destId="{042FB1E5-2010-4283-A8EB-C811600A7F03}" srcOrd="1" destOrd="0" presId="urn:microsoft.com/office/officeart/2011/layout/InterconnectedBlockProcess"/>
    <dgm:cxn modelId="{95C7413D-DB80-4149-9045-8A580C5D1342}" type="presOf" srcId="{5B421FBE-D806-401C-81FF-85A673DD526C}" destId="{9C5FE90F-D93B-40BA-8DAC-2F516DEB7733}" srcOrd="1" destOrd="0" presId="urn:microsoft.com/office/officeart/2011/layout/InterconnectedBlockProcess"/>
    <dgm:cxn modelId="{D35B2C6A-C04F-4331-8A1F-D10D35A65461}" srcId="{C9B8FCCE-C927-4F0D-AE14-53F55F92B124}" destId="{7162D79A-ADFC-4920-BE66-303D83F632FE}" srcOrd="2" destOrd="0" parTransId="{FE58B8CB-BC85-49C8-AB6D-38F09C6693FA}" sibTransId="{E3E0A14B-6FA7-4756-A5A1-3715A1DCD9C0}"/>
    <dgm:cxn modelId="{D814B991-6A27-4A80-B3ED-DBC8B3DF657D}" type="presOf" srcId="{51EED03B-EE07-47AE-8D51-4625CBA384E8}" destId="{7A4D09CA-CB3F-401F-91EA-BB93DA6BDAAF}" srcOrd="1" destOrd="0" presId="urn:microsoft.com/office/officeart/2011/layout/InterconnectedBlockProcess"/>
    <dgm:cxn modelId="{687EF1E0-DEE4-4EA9-BD60-C9CBBB6FCCDE}" srcId="{1E1A45B0-9881-4629-B7AB-C9DE18EE36C2}" destId="{D0B6B9A9-D81A-4D8E-BAB3-6C9A61CCF6EC}" srcOrd="0" destOrd="0" parTransId="{0D710B8B-BB3E-4DA2-BD80-CD9CD54ECBC2}" sibTransId="{ABFF92E1-D678-495A-81FB-02E0C885E946}"/>
    <dgm:cxn modelId="{21892CD5-63BD-476A-A286-C50C9AB97E4B}" srcId="{2AE5AE5B-D72F-4887-A623-E33CD9582904}" destId="{C9B8FCCE-C927-4F0D-AE14-53F55F92B124}" srcOrd="5" destOrd="0" parTransId="{2B72E5B3-8694-4DE5-93AD-164256580F73}" sibTransId="{6CA89A83-460A-4280-9C1B-464DDE16D407}"/>
    <dgm:cxn modelId="{58548E45-2787-4F75-B153-1E43CB6F6438}" srcId="{D5368200-1025-48F4-941A-8E3953EE4B5C}" destId="{5B421FBE-D806-401C-81FF-85A673DD526C}" srcOrd="0" destOrd="0" parTransId="{AF648919-72F9-41CD-98C5-2710975666A4}" sibTransId="{A311FB0A-69B7-4DDF-9D56-19D08BF8EE78}"/>
    <dgm:cxn modelId="{04D3F53D-9605-4AF0-89AB-0639972280A5}" type="presOf" srcId="{D0B6B9A9-D81A-4D8E-BAB3-6C9A61CCF6EC}" destId="{72E4E0C5-37AB-4C2C-8CFB-C2BE61C1DFF8}" srcOrd="1" destOrd="0" presId="urn:microsoft.com/office/officeart/2011/layout/InterconnectedBlockProcess"/>
    <dgm:cxn modelId="{9D5E53D4-6990-4C54-A6FF-A5C40DD6ABE0}" type="presOf" srcId="{72B28BD2-522A-4690-B4D2-27B6AE5BABF4}" destId="{042FB1E5-2010-4283-A8EB-C811600A7F03}" srcOrd="1" destOrd="1" presId="urn:microsoft.com/office/officeart/2011/layout/InterconnectedBlockProcess"/>
    <dgm:cxn modelId="{B1283BB0-4014-4B47-A34C-F8AE97743A2D}" type="presOf" srcId="{6CAB3DFC-0023-475C-88F1-0FE61BDFCD29}" destId="{3FFDEE0B-1444-4B2C-A254-87E020F106AC}" srcOrd="0" destOrd="0" presId="urn:microsoft.com/office/officeart/2011/layout/InterconnectedBlockProcess"/>
    <dgm:cxn modelId="{4FB46F50-3B77-4AF5-91C6-EDD55B157601}" srcId="{2AE5AE5B-D72F-4887-A623-E33CD9582904}" destId="{851F7504-7E47-4DCC-93D3-9769C29AFB50}" srcOrd="1" destOrd="0" parTransId="{7CA84986-47D9-4EEB-B31C-8A2CD2DDFDC9}" sibTransId="{4D1A402E-BC7D-4E60-A2FC-7C4ECC2B7497}"/>
    <dgm:cxn modelId="{4D409EE3-3294-4A78-BBCC-4B08537D683F}" srcId="{851F7504-7E47-4DCC-93D3-9769C29AFB50}" destId="{51EED03B-EE07-47AE-8D51-4625CBA384E8}" srcOrd="0" destOrd="0" parTransId="{890B7001-61EA-41DD-9331-BA4EFAD21A44}" sibTransId="{73AC24EC-8B91-4D72-A1C0-46E067A79FE2}"/>
    <dgm:cxn modelId="{ED2A9F82-DCDB-4AAF-A60D-5DF3ED63BA67}" type="presOf" srcId="{96B93743-51D1-4099-911E-9563474EFED8}" destId="{8F8220C0-A3F5-455A-94C2-B8255EE27E40}" srcOrd="0" destOrd="0" presId="urn:microsoft.com/office/officeart/2011/layout/InterconnectedBlockProcess"/>
    <dgm:cxn modelId="{3EF0BBB3-E5C1-4F0F-8C91-271000D32E50}" type="presOf" srcId="{697763B0-B199-481F-9AD6-D28DBA90ADEA}" destId="{74A25523-D031-4EA0-B99A-CDD0FF5887EF}" srcOrd="1" destOrd="0" presId="urn:microsoft.com/office/officeart/2011/layout/InterconnectedBlockProcess"/>
    <dgm:cxn modelId="{76044FE2-2D9A-4F74-B84C-EE619BDC2463}" srcId="{2AE5AE5B-D72F-4887-A623-E33CD9582904}" destId="{1E1A45B0-9881-4629-B7AB-C9DE18EE36C2}" srcOrd="0" destOrd="0" parTransId="{1BEE7AA5-AD14-4464-BEA1-8D9034242218}" sibTransId="{55A51A85-DB29-42CF-9782-D79D51D255E6}"/>
    <dgm:cxn modelId="{D9D6AC97-BA23-4ACB-8AB3-18A0880D61AA}" srcId="{2AE5AE5B-D72F-4887-A623-E33CD9582904}" destId="{FCF7F69B-ED79-43B5-999A-86513F33384B}" srcOrd="2" destOrd="0" parTransId="{BA8352AC-006B-4849-9722-0B7F82F0DE0A}" sibTransId="{16D4F953-77F0-414D-994D-FBCAC3C64C44}"/>
    <dgm:cxn modelId="{B5420617-944F-40DE-B59E-5A26A88B1A33}" type="presOf" srcId="{D0B6B9A9-D81A-4D8E-BAB3-6C9A61CCF6EC}" destId="{60C332BC-918B-450E-B9A1-9EDEB1158E95}" srcOrd="0" destOrd="0" presId="urn:microsoft.com/office/officeart/2011/layout/InterconnectedBlockProcess"/>
    <dgm:cxn modelId="{78839A87-EA5D-4A53-B98E-BC8788A52872}" srcId="{2AE5AE5B-D72F-4887-A623-E33CD9582904}" destId="{96B93743-51D1-4099-911E-9563474EFED8}" srcOrd="4" destOrd="0" parTransId="{021DDFD5-A3F8-4F21-AF05-AE2EE85A2822}" sibTransId="{E6AFAA26-AFD8-44E7-A0B9-0D4A94914177}"/>
    <dgm:cxn modelId="{0282CF5B-8C0D-4629-AD72-9BE58D031DB3}" type="presOf" srcId="{C9B8FCCE-C927-4F0D-AE14-53F55F92B124}" destId="{DEFD1872-F785-420C-AB61-F11CB0B0539C}" srcOrd="0" destOrd="0" presId="urn:microsoft.com/office/officeart/2011/layout/InterconnectedBlockProcess"/>
    <dgm:cxn modelId="{CDAA51DD-9DD6-4CAC-9B43-4D4999C93666}" type="presOf" srcId="{2B8B676F-EAD7-46C5-9889-9DE8CF77AF70}" destId="{CBF99AA0-90F6-429A-A5EA-546C1F8D061A}" srcOrd="0" destOrd="0" presId="urn:microsoft.com/office/officeart/2011/layout/InterconnectedBlockProcess"/>
    <dgm:cxn modelId="{B2515F20-F58A-4F3E-8355-1629C2BA0CB7}" type="presOf" srcId="{5B421FBE-D806-401C-81FF-85A673DD526C}" destId="{CD29417F-0441-4BDB-9828-8AD11D9F206E}" srcOrd="0" destOrd="0" presId="urn:microsoft.com/office/officeart/2011/layout/InterconnectedBlockProcess"/>
    <dgm:cxn modelId="{DE0A6EAC-C995-4FD8-A707-0FE079CBEA62}" type="presOf" srcId="{D5368200-1025-48F4-941A-8E3953EE4B5C}" destId="{060A2F68-1F52-487B-A790-80C941ACE751}" srcOrd="0" destOrd="0" presId="urn:microsoft.com/office/officeart/2011/layout/InterconnectedBlockProcess"/>
    <dgm:cxn modelId="{0935A0AA-260F-4DEC-B0A4-E36067B837DE}" type="presOf" srcId="{7162D79A-ADFC-4920-BE66-303D83F632FE}" destId="{042FB1E5-2010-4283-A8EB-C811600A7F03}" srcOrd="1" destOrd="2" presId="urn:microsoft.com/office/officeart/2011/layout/InterconnectedBlockProcess"/>
    <dgm:cxn modelId="{56E5EF58-562D-4DA9-933D-8F4FAA5313B3}" type="presOf" srcId="{7162D79A-ADFC-4920-BE66-303D83F632FE}" destId="{3FFDEE0B-1444-4B2C-A254-87E020F106AC}" srcOrd="0" destOrd="2" presId="urn:microsoft.com/office/officeart/2011/layout/InterconnectedBlockProcess"/>
    <dgm:cxn modelId="{784D7AC8-2771-4CF8-B227-EF90E76186A1}" srcId="{2AE5AE5B-D72F-4887-A623-E33CD9582904}" destId="{D5368200-1025-48F4-941A-8E3953EE4B5C}" srcOrd="3" destOrd="0" parTransId="{285AA2FF-5C6C-4217-8608-4EBFE402F35F}" sibTransId="{99A8C520-D8D1-4541-B828-D1035C305E2B}"/>
    <dgm:cxn modelId="{F2CAA8D0-E056-4ADB-ACAF-B75306A502F3}" type="presParOf" srcId="{DD19DE34-44C4-4DDA-B227-F5273F174716}" destId="{1639FBDA-0A34-42FE-B56D-DB9DD5699E51}" srcOrd="0" destOrd="0" presId="urn:microsoft.com/office/officeart/2011/layout/InterconnectedBlockProcess"/>
    <dgm:cxn modelId="{0BDBE6BA-FA56-475A-8C70-715418ED5C96}" type="presParOf" srcId="{1639FBDA-0A34-42FE-B56D-DB9DD5699E51}" destId="{3FFDEE0B-1444-4B2C-A254-87E020F106AC}" srcOrd="0" destOrd="0" presId="urn:microsoft.com/office/officeart/2011/layout/InterconnectedBlockProcess"/>
    <dgm:cxn modelId="{FA351197-D946-4D37-9ED2-45DE9E4021D4}" type="presParOf" srcId="{DD19DE34-44C4-4DDA-B227-F5273F174716}" destId="{042FB1E5-2010-4283-A8EB-C811600A7F03}" srcOrd="1" destOrd="0" presId="urn:microsoft.com/office/officeart/2011/layout/InterconnectedBlockProcess"/>
    <dgm:cxn modelId="{9683FDC5-69AE-48DE-983A-8C896A83AAFE}" type="presParOf" srcId="{DD19DE34-44C4-4DDA-B227-F5273F174716}" destId="{DEFD1872-F785-420C-AB61-F11CB0B0539C}" srcOrd="2" destOrd="0" presId="urn:microsoft.com/office/officeart/2011/layout/InterconnectedBlockProcess"/>
    <dgm:cxn modelId="{7E3A5BEA-487D-448D-B841-D561523987AB}" type="presParOf" srcId="{DD19DE34-44C4-4DDA-B227-F5273F174716}" destId="{F57EDA14-AE4F-4F8A-B2AA-71A1D7E9966B}" srcOrd="3" destOrd="0" presId="urn:microsoft.com/office/officeart/2011/layout/InterconnectedBlockProcess"/>
    <dgm:cxn modelId="{E1218608-DA3E-4EE3-90B6-1A0A75CE407C}" type="presParOf" srcId="{F57EDA14-AE4F-4F8A-B2AA-71A1D7E9966B}" destId="{D378BB33-1ADC-472B-A401-8D3F271E0B34}" srcOrd="0" destOrd="0" presId="urn:microsoft.com/office/officeart/2011/layout/InterconnectedBlockProcess"/>
    <dgm:cxn modelId="{40158BD6-17FD-4AC5-9799-F1FA07205C7F}" type="presParOf" srcId="{DD19DE34-44C4-4DDA-B227-F5273F174716}" destId="{74A25523-D031-4EA0-B99A-CDD0FF5887EF}" srcOrd="4" destOrd="0" presId="urn:microsoft.com/office/officeart/2011/layout/InterconnectedBlockProcess"/>
    <dgm:cxn modelId="{3017C2B8-9820-4F54-B089-DA8C9FE64CF6}" type="presParOf" srcId="{DD19DE34-44C4-4DDA-B227-F5273F174716}" destId="{8F8220C0-A3F5-455A-94C2-B8255EE27E40}" srcOrd="5" destOrd="0" presId="urn:microsoft.com/office/officeart/2011/layout/InterconnectedBlockProcess"/>
    <dgm:cxn modelId="{475A0913-F104-4748-AEC0-BA663053540F}" type="presParOf" srcId="{DD19DE34-44C4-4DDA-B227-F5273F174716}" destId="{C535C9C2-C67A-4229-ABC6-7B4BF69F5EFC}" srcOrd="6" destOrd="0" presId="urn:microsoft.com/office/officeart/2011/layout/InterconnectedBlockProcess"/>
    <dgm:cxn modelId="{1ADADDB6-9BA9-48AF-A23F-D5EC111DF722}" type="presParOf" srcId="{C535C9C2-C67A-4229-ABC6-7B4BF69F5EFC}" destId="{CD29417F-0441-4BDB-9828-8AD11D9F206E}" srcOrd="0" destOrd="0" presId="urn:microsoft.com/office/officeart/2011/layout/InterconnectedBlockProcess"/>
    <dgm:cxn modelId="{8FC2F28F-FA76-4589-86D6-8A9CC2CA1632}" type="presParOf" srcId="{DD19DE34-44C4-4DDA-B227-F5273F174716}" destId="{9C5FE90F-D93B-40BA-8DAC-2F516DEB7733}" srcOrd="7" destOrd="0" presId="urn:microsoft.com/office/officeart/2011/layout/InterconnectedBlockProcess"/>
    <dgm:cxn modelId="{C4C97936-9744-4E36-9745-58DE4AA63C5F}" type="presParOf" srcId="{DD19DE34-44C4-4DDA-B227-F5273F174716}" destId="{060A2F68-1F52-487B-A790-80C941ACE751}" srcOrd="8" destOrd="0" presId="urn:microsoft.com/office/officeart/2011/layout/InterconnectedBlockProcess"/>
    <dgm:cxn modelId="{C8017333-3151-484B-92A8-EB51694BA9F8}" type="presParOf" srcId="{DD19DE34-44C4-4DDA-B227-F5273F174716}" destId="{52F7BD86-6BE3-4751-A955-FFEB34129B85}" srcOrd="9" destOrd="0" presId="urn:microsoft.com/office/officeart/2011/layout/InterconnectedBlockProcess"/>
    <dgm:cxn modelId="{D8255962-2A97-4429-A967-F5DB541A9673}" type="presParOf" srcId="{52F7BD86-6BE3-4751-A955-FFEB34129B85}" destId="{CBF99AA0-90F6-429A-A5EA-546C1F8D061A}" srcOrd="0" destOrd="0" presId="urn:microsoft.com/office/officeart/2011/layout/InterconnectedBlockProcess"/>
    <dgm:cxn modelId="{093F2271-634E-4BF6-89A7-1F0EA0B98C1C}" type="presParOf" srcId="{DD19DE34-44C4-4DDA-B227-F5273F174716}" destId="{DF9EB68C-8B02-497C-9D77-B2C53C4E61AB}" srcOrd="10" destOrd="0" presId="urn:microsoft.com/office/officeart/2011/layout/InterconnectedBlockProcess"/>
    <dgm:cxn modelId="{5408B007-45D2-4721-9B63-09067451FA9F}" type="presParOf" srcId="{DD19DE34-44C4-4DDA-B227-F5273F174716}" destId="{9333ADA0-D0F5-4BCC-82EF-B19E17C11CB7}" srcOrd="11" destOrd="0" presId="urn:microsoft.com/office/officeart/2011/layout/InterconnectedBlockProcess"/>
    <dgm:cxn modelId="{0BB5B589-9706-489A-AD43-7B5AB4A90A3A}" type="presParOf" srcId="{DD19DE34-44C4-4DDA-B227-F5273F174716}" destId="{0B73AF53-2F37-4FB5-8D4A-AEE38B57DC32}" srcOrd="12" destOrd="0" presId="urn:microsoft.com/office/officeart/2011/layout/InterconnectedBlockProcess"/>
    <dgm:cxn modelId="{8C18AF69-0E98-47F3-9FD6-A5D4C8BB76FC}" type="presParOf" srcId="{0B73AF53-2F37-4FB5-8D4A-AEE38B57DC32}" destId="{D5676D73-C555-407F-A3EC-8F89C44D5506}" srcOrd="0" destOrd="0" presId="urn:microsoft.com/office/officeart/2011/layout/InterconnectedBlockProcess"/>
    <dgm:cxn modelId="{809C06FC-A98A-41C8-85F1-8C63016CF12E}" type="presParOf" srcId="{DD19DE34-44C4-4DDA-B227-F5273F174716}" destId="{7A4D09CA-CB3F-401F-91EA-BB93DA6BDAAF}" srcOrd="13" destOrd="0" presId="urn:microsoft.com/office/officeart/2011/layout/InterconnectedBlockProcess"/>
    <dgm:cxn modelId="{F364270B-0D73-4B3D-9669-C2E22C6D7930}" type="presParOf" srcId="{DD19DE34-44C4-4DDA-B227-F5273F174716}" destId="{540D74C5-BF76-4593-8BAE-954DB0B076E5}" srcOrd="14" destOrd="0" presId="urn:microsoft.com/office/officeart/2011/layout/InterconnectedBlockProcess"/>
    <dgm:cxn modelId="{6D5C3D11-500D-4172-8030-5551F9225918}" type="presParOf" srcId="{DD19DE34-44C4-4DDA-B227-F5273F174716}" destId="{16F32739-F72E-4938-BCCE-4A9AADBA97F6}" srcOrd="15" destOrd="0" presId="urn:microsoft.com/office/officeart/2011/layout/InterconnectedBlockProcess"/>
    <dgm:cxn modelId="{33F26933-95C3-4F1F-80A4-12BCBCBA3251}" type="presParOf" srcId="{16F32739-F72E-4938-BCCE-4A9AADBA97F6}" destId="{60C332BC-918B-450E-B9A1-9EDEB1158E95}" srcOrd="0" destOrd="0" presId="urn:microsoft.com/office/officeart/2011/layout/InterconnectedBlockProcess"/>
    <dgm:cxn modelId="{4AE07227-0F51-428D-BD74-53481ED77EB9}" type="presParOf" srcId="{DD19DE34-44C4-4DDA-B227-F5273F174716}" destId="{72E4E0C5-37AB-4C2C-8CFB-C2BE61C1DFF8}" srcOrd="16" destOrd="0" presId="urn:microsoft.com/office/officeart/2011/layout/InterconnectedBlockProcess"/>
    <dgm:cxn modelId="{DA5E90EB-8DE9-4724-827B-8E06518E0C29}" type="presParOf" srcId="{DD19DE34-44C4-4DDA-B227-F5273F174716}" destId="{54DDB61A-D862-40F0-86E8-89A1DEEEC81B}" srcOrd="17" destOrd="0" presId="urn:microsoft.com/office/officeart/2011/layout/InterconnectedBlock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FDEE0B-1444-4B2C-A254-87E020F106AC}">
      <dsp:nvSpPr>
        <dsp:cNvPr id="0" name=""/>
        <dsp:cNvSpPr/>
      </dsp:nvSpPr>
      <dsp:spPr>
        <a:xfrm>
          <a:off x="8418310" y="938778"/>
          <a:ext cx="1319414" cy="3559447"/>
        </a:xfrm>
        <a:prstGeom prst="wedgeRectCallout">
          <a:avLst>
            <a:gd name="adj1" fmla="val 0"/>
            <a:gd name="adj2" fmla="val 0"/>
          </a:avLst>
        </a:prstGeom>
        <a:solidFill>
          <a:schemeClr val="accent5">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lvl="0" algn="ctr" defTabSz="622300">
            <a:lnSpc>
              <a:spcPct val="90000"/>
            </a:lnSpc>
            <a:spcBef>
              <a:spcPct val="0"/>
            </a:spcBef>
            <a:spcAft>
              <a:spcPct val="35000"/>
            </a:spcAft>
          </a:pPr>
          <a:endParaRPr lang="en-US" sz="1400" b="1" kern="1200">
            <a:latin typeface="Garamond" panose="02020404030301010803" pitchFamily="18" charset="0"/>
            <a:cs typeface="Calibri" panose="020F0502020204030204" pitchFamily="34" charset="0"/>
          </a:endParaRPr>
        </a:p>
        <a:p>
          <a:pPr lvl="0" algn="ctr" defTabSz="622300">
            <a:lnSpc>
              <a:spcPct val="90000"/>
            </a:lnSpc>
            <a:spcBef>
              <a:spcPct val="0"/>
            </a:spcBef>
            <a:spcAft>
              <a:spcPct val="35000"/>
            </a:spcAft>
          </a:pPr>
          <a:r>
            <a:rPr lang="en-US" sz="1400" b="1" kern="1200" dirty="0">
              <a:latin typeface="Garamond" panose="02020404030301010803" pitchFamily="18" charset="0"/>
              <a:cs typeface="Calibri" panose="020F0502020204030204" pitchFamily="34" charset="0"/>
            </a:rPr>
            <a:t>Child Health</a:t>
          </a:r>
        </a:p>
        <a:p>
          <a:pPr lvl="0" algn="ctr" defTabSz="622300">
            <a:lnSpc>
              <a:spcPct val="90000"/>
            </a:lnSpc>
            <a:spcBef>
              <a:spcPct val="0"/>
            </a:spcBef>
            <a:spcAft>
              <a:spcPct val="35000"/>
            </a:spcAft>
          </a:pPr>
          <a:endParaRPr lang="en-US" sz="1400" b="1" kern="1200" dirty="0">
            <a:latin typeface="Garamond" panose="02020404030301010803" pitchFamily="18" charset="0"/>
            <a:cs typeface="Calibri" panose="020F0502020204030204" pitchFamily="34" charset="0"/>
          </a:endParaRPr>
        </a:p>
        <a:p>
          <a:pPr lvl="0" algn="ctr" defTabSz="622300">
            <a:lnSpc>
              <a:spcPct val="90000"/>
            </a:lnSpc>
            <a:spcBef>
              <a:spcPct val="0"/>
            </a:spcBef>
            <a:spcAft>
              <a:spcPct val="35000"/>
            </a:spcAft>
          </a:pPr>
          <a:r>
            <a:rPr lang="en-US" sz="1400" b="1" kern="1200" dirty="0">
              <a:latin typeface="Garamond" panose="02020404030301010803" pitchFamily="18" charset="0"/>
              <a:cs typeface="Calibri" panose="020F0502020204030204" pitchFamily="34" charset="0"/>
            </a:rPr>
            <a:t>Parental Mental Disorders &amp; Family Formation</a:t>
          </a:r>
        </a:p>
        <a:p>
          <a:pPr lvl="0" algn="ctr" defTabSz="622300">
            <a:lnSpc>
              <a:spcPct val="90000"/>
            </a:lnSpc>
            <a:spcBef>
              <a:spcPct val="0"/>
            </a:spcBef>
            <a:spcAft>
              <a:spcPct val="35000"/>
            </a:spcAft>
          </a:pPr>
          <a:endParaRPr lang="en-US" sz="1400" b="1" kern="1200" dirty="0">
            <a:latin typeface="Garamond" panose="02020404030301010803" pitchFamily="18" charset="0"/>
            <a:cs typeface="Calibri" panose="020F0502020204030204" pitchFamily="34" charset="0"/>
          </a:endParaRPr>
        </a:p>
        <a:p>
          <a:pPr lvl="0" algn="ctr" defTabSz="622300">
            <a:lnSpc>
              <a:spcPct val="90000"/>
            </a:lnSpc>
            <a:spcBef>
              <a:spcPct val="0"/>
            </a:spcBef>
            <a:spcAft>
              <a:spcPct val="35000"/>
            </a:spcAft>
          </a:pPr>
          <a:r>
            <a:rPr lang="en-US" sz="1400" b="1" kern="1200" dirty="0">
              <a:latin typeface="Garamond" panose="02020404030301010803" pitchFamily="18" charset="0"/>
              <a:cs typeface="Calibri" panose="020F0502020204030204" pitchFamily="34" charset="0"/>
            </a:rPr>
            <a:t>Psychological Stress in transition to adulthood</a:t>
          </a:r>
        </a:p>
        <a:p>
          <a:pPr lvl="0" algn="ctr" defTabSz="622300">
            <a:lnSpc>
              <a:spcPct val="90000"/>
            </a:lnSpc>
            <a:spcBef>
              <a:spcPct val="0"/>
            </a:spcBef>
            <a:spcAft>
              <a:spcPct val="35000"/>
            </a:spcAft>
          </a:pPr>
          <a:endParaRPr lang="en-US" sz="1400" b="1" kern="1200" dirty="0">
            <a:latin typeface="Garamond" panose="02020404030301010803" pitchFamily="18" charset="0"/>
            <a:cs typeface="Calibri" panose="020F0502020204030204" pitchFamily="34" charset="0"/>
          </a:endParaRPr>
        </a:p>
        <a:p>
          <a:pPr lvl="0" algn="ctr" defTabSz="622300">
            <a:lnSpc>
              <a:spcPct val="90000"/>
            </a:lnSpc>
            <a:spcBef>
              <a:spcPct val="0"/>
            </a:spcBef>
            <a:spcAft>
              <a:spcPct val="35000"/>
            </a:spcAft>
          </a:pPr>
          <a:r>
            <a:rPr lang="en-US" sz="1400" b="1" kern="1200" dirty="0">
              <a:latin typeface="Garamond" panose="02020404030301010803" pitchFamily="18" charset="0"/>
              <a:cs typeface="Calibri" panose="020F0502020204030204" pitchFamily="34" charset="0"/>
            </a:rPr>
            <a:t>Alzheimer's Disease &amp; Dementia Risk</a:t>
          </a:r>
        </a:p>
        <a:p>
          <a:pPr lvl="0" algn="ctr" defTabSz="622300">
            <a:lnSpc>
              <a:spcPct val="90000"/>
            </a:lnSpc>
            <a:spcBef>
              <a:spcPct val="0"/>
            </a:spcBef>
            <a:spcAft>
              <a:spcPct val="35000"/>
            </a:spcAft>
          </a:pPr>
          <a:endParaRPr lang="en-US" sz="1400" b="1" kern="1200" dirty="0">
            <a:latin typeface="Garamond" panose="02020404030301010803" pitchFamily="18" charset="0"/>
            <a:cs typeface="Calibri" panose="020F0502020204030204" pitchFamily="34" charset="0"/>
          </a:endParaRPr>
        </a:p>
      </dsp:txBody>
      <dsp:txXfrm>
        <a:off x="8585804" y="938778"/>
        <a:ext cx="1151920" cy="3559447"/>
      </dsp:txXfrm>
    </dsp:sp>
    <dsp:sp modelId="{DEFD1872-F785-420C-AB61-F11CB0B0539C}">
      <dsp:nvSpPr>
        <dsp:cNvPr id="0" name=""/>
        <dsp:cNvSpPr/>
      </dsp:nvSpPr>
      <dsp:spPr>
        <a:xfrm>
          <a:off x="8434111" y="-1"/>
          <a:ext cx="1303613" cy="942378"/>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0" tIns="44450" rIns="44450" bIns="44450" numCol="1" spcCol="1270" anchor="ctr" anchorCtr="0">
          <a:noAutofit/>
        </a:bodyPr>
        <a:lstStyle/>
        <a:p>
          <a:pPr lvl="0" algn="ctr" defTabSz="622300">
            <a:lnSpc>
              <a:spcPct val="90000"/>
            </a:lnSpc>
            <a:spcBef>
              <a:spcPct val="0"/>
            </a:spcBef>
            <a:spcAft>
              <a:spcPct val="35000"/>
            </a:spcAft>
          </a:pPr>
          <a:r>
            <a:rPr lang="en-US" sz="1400" b="1" kern="1200" dirty="0">
              <a:solidFill>
                <a:schemeClr val="tx1"/>
              </a:solidFill>
              <a:latin typeface="Garamond" panose="02020404030301010803" pitchFamily="18" charset="0"/>
              <a:cs typeface="Calibri" panose="020F0502020204030204" pitchFamily="34" charset="0"/>
            </a:rPr>
            <a:t>Health</a:t>
          </a:r>
          <a:endParaRPr lang="en-US" sz="1400" kern="1200" dirty="0">
            <a:solidFill>
              <a:schemeClr val="tx1"/>
            </a:solidFill>
            <a:latin typeface="Garamond" panose="02020404030301010803" pitchFamily="18" charset="0"/>
            <a:cs typeface="Calibri" panose="020F0502020204030204" pitchFamily="34" charset="0"/>
          </a:endParaRPr>
        </a:p>
      </dsp:txBody>
      <dsp:txXfrm>
        <a:off x="8434111" y="-1"/>
        <a:ext cx="1303613" cy="942378"/>
      </dsp:txXfrm>
    </dsp:sp>
    <dsp:sp modelId="{D378BB33-1ADC-472B-A401-8D3F271E0B34}">
      <dsp:nvSpPr>
        <dsp:cNvPr id="0" name=""/>
        <dsp:cNvSpPr/>
      </dsp:nvSpPr>
      <dsp:spPr>
        <a:xfrm>
          <a:off x="7061745" y="800646"/>
          <a:ext cx="1319414" cy="3684570"/>
        </a:xfrm>
        <a:prstGeom prst="wedgeRectCallout">
          <a:avLst>
            <a:gd name="adj1" fmla="val 62500"/>
            <a:gd name="adj2" fmla="val 20830"/>
          </a:avLst>
        </a:prstGeom>
        <a:solidFill>
          <a:schemeClr val="accent5">
            <a:tint val="50000"/>
            <a:hueOff val="-2154969"/>
            <a:satOff val="9275"/>
            <a:lumOff val="25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lvl="0" algn="ctr" defTabSz="622300">
            <a:lnSpc>
              <a:spcPct val="90000"/>
            </a:lnSpc>
            <a:spcBef>
              <a:spcPct val="0"/>
            </a:spcBef>
            <a:spcAft>
              <a:spcPct val="35000"/>
            </a:spcAft>
          </a:pPr>
          <a:r>
            <a:rPr lang="en-US" sz="1400" b="1" kern="1200" dirty="0">
              <a:latin typeface="Garamond" panose="02020404030301010803" pitchFamily="18" charset="0"/>
              <a:cs typeface="Calibri" panose="020F0502020204030204" pitchFamily="34" charset="0"/>
            </a:rPr>
            <a:t>Accountability Measures &amp; Students’ Achievement</a:t>
          </a:r>
        </a:p>
        <a:p>
          <a:pPr lvl="0" algn="ctr" defTabSz="622300">
            <a:lnSpc>
              <a:spcPct val="90000"/>
            </a:lnSpc>
            <a:spcBef>
              <a:spcPct val="0"/>
            </a:spcBef>
            <a:spcAft>
              <a:spcPct val="35000"/>
            </a:spcAft>
          </a:pPr>
          <a:endParaRPr lang="en-US" sz="1400" b="1" kern="1200" dirty="0">
            <a:latin typeface="Garamond" panose="02020404030301010803" pitchFamily="18" charset="0"/>
            <a:cs typeface="Calibri" panose="020F0502020204030204" pitchFamily="34" charset="0"/>
          </a:endParaRPr>
        </a:p>
        <a:p>
          <a:pPr lvl="0" algn="ctr" defTabSz="622300">
            <a:lnSpc>
              <a:spcPct val="90000"/>
            </a:lnSpc>
            <a:spcBef>
              <a:spcPct val="0"/>
            </a:spcBef>
            <a:spcAft>
              <a:spcPct val="35000"/>
            </a:spcAft>
          </a:pPr>
          <a:r>
            <a:rPr lang="en-US" sz="1400" b="1" kern="1200" dirty="0">
              <a:latin typeface="Garamond" panose="02020404030301010803" pitchFamily="18" charset="0"/>
              <a:cs typeface="Calibri" panose="020F0502020204030204" pitchFamily="34" charset="0"/>
            </a:rPr>
            <a:t>Parental Education &amp; Child Development</a:t>
          </a:r>
        </a:p>
      </dsp:txBody>
      <dsp:txXfrm>
        <a:off x="7229239" y="800646"/>
        <a:ext cx="1151920" cy="3684570"/>
      </dsp:txXfrm>
    </dsp:sp>
    <dsp:sp modelId="{8F8220C0-A3F5-455A-94C2-B8255EE27E40}">
      <dsp:nvSpPr>
        <dsp:cNvPr id="0" name=""/>
        <dsp:cNvSpPr/>
      </dsp:nvSpPr>
      <dsp:spPr>
        <a:xfrm>
          <a:off x="7114696" y="101208"/>
          <a:ext cx="1319414" cy="837569"/>
        </a:xfrm>
        <a:prstGeom prst="rect">
          <a:avLst/>
        </a:prstGeom>
        <a:solidFill>
          <a:schemeClr val="accent5">
            <a:hueOff val="-1986775"/>
            <a:satOff val="7962"/>
            <a:lumOff val="172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0" tIns="44450" rIns="44450" bIns="44450" numCol="1" spcCol="1270" anchor="ctr" anchorCtr="0">
          <a:noAutofit/>
        </a:bodyPr>
        <a:lstStyle/>
        <a:p>
          <a:pPr lvl="0" algn="ctr" defTabSz="622300">
            <a:lnSpc>
              <a:spcPct val="90000"/>
            </a:lnSpc>
            <a:spcBef>
              <a:spcPct val="0"/>
            </a:spcBef>
            <a:spcAft>
              <a:spcPct val="35000"/>
            </a:spcAft>
          </a:pPr>
          <a:r>
            <a:rPr lang="en-US" sz="1400" b="1" kern="1200" dirty="0">
              <a:solidFill>
                <a:schemeClr val="tx1"/>
              </a:solidFill>
              <a:latin typeface="Garamond" panose="02020404030301010803" pitchFamily="18" charset="0"/>
              <a:cs typeface="Calibri" panose="020F0502020204030204" pitchFamily="34" charset="0"/>
            </a:rPr>
            <a:t>Education</a:t>
          </a:r>
          <a:endParaRPr lang="en-US" sz="1400" kern="1200" dirty="0">
            <a:solidFill>
              <a:schemeClr val="tx1"/>
            </a:solidFill>
            <a:latin typeface="Garamond" panose="02020404030301010803" pitchFamily="18" charset="0"/>
            <a:cs typeface="Calibri" panose="020F0502020204030204" pitchFamily="34" charset="0"/>
          </a:endParaRPr>
        </a:p>
      </dsp:txBody>
      <dsp:txXfrm>
        <a:off x="7114696" y="101208"/>
        <a:ext cx="1319414" cy="837569"/>
      </dsp:txXfrm>
    </dsp:sp>
    <dsp:sp modelId="{CD29417F-0441-4BDB-9828-8AD11D9F206E}">
      <dsp:nvSpPr>
        <dsp:cNvPr id="0" name=""/>
        <dsp:cNvSpPr/>
      </dsp:nvSpPr>
      <dsp:spPr>
        <a:xfrm>
          <a:off x="5794492" y="533004"/>
          <a:ext cx="1319414" cy="3952209"/>
        </a:xfrm>
        <a:prstGeom prst="wedgeRectCallout">
          <a:avLst>
            <a:gd name="adj1" fmla="val 62500"/>
            <a:gd name="adj2" fmla="val 20830"/>
          </a:avLst>
        </a:prstGeom>
        <a:solidFill>
          <a:schemeClr val="accent5">
            <a:tint val="50000"/>
            <a:hueOff val="-4309938"/>
            <a:satOff val="18550"/>
            <a:lumOff val="50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lvl="0" algn="ctr" defTabSz="622300">
            <a:lnSpc>
              <a:spcPct val="90000"/>
            </a:lnSpc>
            <a:spcBef>
              <a:spcPct val="0"/>
            </a:spcBef>
            <a:spcAft>
              <a:spcPct val="35000"/>
            </a:spcAft>
          </a:pPr>
          <a:r>
            <a:rPr lang="en-US" sz="1400" b="1" kern="1200" dirty="0">
              <a:latin typeface="Garamond" panose="02020404030301010803" pitchFamily="18" charset="0"/>
              <a:cs typeface="Calibri" panose="020F0502020204030204" pitchFamily="34" charset="0"/>
            </a:rPr>
            <a:t>Family Migration Context &amp; Early Life Outcomes</a:t>
          </a:r>
        </a:p>
        <a:p>
          <a:pPr lvl="0" algn="ctr" defTabSz="622300">
            <a:lnSpc>
              <a:spcPct val="90000"/>
            </a:lnSpc>
            <a:spcBef>
              <a:spcPct val="0"/>
            </a:spcBef>
            <a:spcAft>
              <a:spcPct val="35000"/>
            </a:spcAft>
          </a:pPr>
          <a:endParaRPr lang="en-US" sz="1400" b="1" kern="1200" dirty="0">
            <a:latin typeface="Garamond" panose="02020404030301010803" pitchFamily="18" charset="0"/>
            <a:cs typeface="Calibri" panose="020F0502020204030204" pitchFamily="34" charset="0"/>
          </a:endParaRPr>
        </a:p>
        <a:p>
          <a:pPr lvl="0" algn="ctr" defTabSz="622300">
            <a:lnSpc>
              <a:spcPct val="90000"/>
            </a:lnSpc>
            <a:spcBef>
              <a:spcPct val="0"/>
            </a:spcBef>
            <a:spcAft>
              <a:spcPct val="35000"/>
            </a:spcAft>
          </a:pPr>
          <a:r>
            <a:rPr lang="en-US" sz="1400" b="1" kern="1200" dirty="0">
              <a:latin typeface="Garamond" panose="02020404030301010803" pitchFamily="18" charset="0"/>
              <a:cs typeface="Calibri" panose="020F0502020204030204" pitchFamily="34" charset="0"/>
            </a:rPr>
            <a:t>Labor Out-Migration and Food Security</a:t>
          </a:r>
        </a:p>
        <a:p>
          <a:pPr lvl="0" algn="ctr" defTabSz="622300">
            <a:lnSpc>
              <a:spcPct val="90000"/>
            </a:lnSpc>
            <a:spcBef>
              <a:spcPct val="0"/>
            </a:spcBef>
            <a:spcAft>
              <a:spcPct val="35000"/>
            </a:spcAft>
          </a:pPr>
          <a:endParaRPr lang="en-US" sz="1400" b="1" kern="1200" dirty="0">
            <a:latin typeface="Garamond" panose="02020404030301010803" pitchFamily="18" charset="0"/>
            <a:cs typeface="Calibri" panose="020F0502020204030204" pitchFamily="34" charset="0"/>
          </a:endParaRPr>
        </a:p>
        <a:p>
          <a:pPr lvl="0" algn="ctr" defTabSz="622300">
            <a:lnSpc>
              <a:spcPct val="90000"/>
            </a:lnSpc>
            <a:spcBef>
              <a:spcPct val="0"/>
            </a:spcBef>
            <a:spcAft>
              <a:spcPct val="35000"/>
            </a:spcAft>
          </a:pPr>
          <a:r>
            <a:rPr lang="en-US" sz="1400" b="1" kern="1200" dirty="0">
              <a:latin typeface="Garamond" panose="02020404030301010803" pitchFamily="18" charset="0"/>
              <a:cs typeface="Calibri" panose="020F0502020204030204" pitchFamily="34" charset="0"/>
            </a:rPr>
            <a:t>COVID-19 &amp; Migration</a:t>
          </a:r>
        </a:p>
      </dsp:txBody>
      <dsp:txXfrm>
        <a:off x="5961986" y="533004"/>
        <a:ext cx="1151920" cy="3952209"/>
      </dsp:txXfrm>
    </dsp:sp>
    <dsp:sp modelId="{060A2F68-1F52-487B-A790-80C941ACE751}">
      <dsp:nvSpPr>
        <dsp:cNvPr id="0" name=""/>
        <dsp:cNvSpPr/>
      </dsp:nvSpPr>
      <dsp:spPr>
        <a:xfrm>
          <a:off x="5795282" y="206017"/>
          <a:ext cx="1319414" cy="732761"/>
        </a:xfrm>
        <a:prstGeom prst="rect">
          <a:avLst/>
        </a:prstGeom>
        <a:solidFill>
          <a:schemeClr val="accent5">
            <a:hueOff val="-3973551"/>
            <a:satOff val="15924"/>
            <a:lumOff val="345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0" tIns="44450" rIns="44450" bIns="44450" numCol="1" spcCol="1270" anchor="ctr" anchorCtr="0">
          <a:noAutofit/>
        </a:bodyPr>
        <a:lstStyle/>
        <a:p>
          <a:pPr lvl="0" algn="ctr" defTabSz="622300">
            <a:lnSpc>
              <a:spcPct val="90000"/>
            </a:lnSpc>
            <a:spcBef>
              <a:spcPct val="0"/>
            </a:spcBef>
            <a:spcAft>
              <a:spcPct val="35000"/>
            </a:spcAft>
          </a:pPr>
          <a:r>
            <a:rPr lang="en-US" sz="1400" b="1" kern="1200" dirty="0">
              <a:solidFill>
                <a:schemeClr val="tx1"/>
              </a:solidFill>
              <a:latin typeface="Garamond" panose="02020404030301010803" pitchFamily="18" charset="0"/>
              <a:cs typeface="Calibri" panose="020F0502020204030204" pitchFamily="34" charset="0"/>
            </a:rPr>
            <a:t>Migration</a:t>
          </a:r>
          <a:endParaRPr lang="en-US" sz="1400" kern="1200" dirty="0">
            <a:solidFill>
              <a:schemeClr val="tx1"/>
            </a:solidFill>
            <a:latin typeface="Garamond" panose="02020404030301010803" pitchFamily="18" charset="0"/>
            <a:cs typeface="Calibri" panose="020F0502020204030204" pitchFamily="34" charset="0"/>
          </a:endParaRPr>
        </a:p>
      </dsp:txBody>
      <dsp:txXfrm>
        <a:off x="5795282" y="206017"/>
        <a:ext cx="1319414" cy="732761"/>
      </dsp:txXfrm>
    </dsp:sp>
    <dsp:sp modelId="{CBF99AA0-90F6-429A-A5EA-546C1F8D061A}">
      <dsp:nvSpPr>
        <dsp:cNvPr id="0" name=""/>
        <dsp:cNvSpPr/>
      </dsp:nvSpPr>
      <dsp:spPr>
        <a:xfrm>
          <a:off x="4475077" y="310823"/>
          <a:ext cx="1319414" cy="4187405"/>
        </a:xfrm>
        <a:prstGeom prst="wedgeRectCallout">
          <a:avLst>
            <a:gd name="adj1" fmla="val 62500"/>
            <a:gd name="adj2" fmla="val 20830"/>
          </a:avLst>
        </a:prstGeom>
        <a:solidFill>
          <a:schemeClr val="accent5">
            <a:tint val="50000"/>
            <a:hueOff val="-6464908"/>
            <a:satOff val="27825"/>
            <a:lumOff val="752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lvl="0" algn="ctr" defTabSz="622300">
            <a:lnSpc>
              <a:spcPct val="90000"/>
            </a:lnSpc>
            <a:spcBef>
              <a:spcPct val="0"/>
            </a:spcBef>
            <a:spcAft>
              <a:spcPct val="35000"/>
            </a:spcAft>
          </a:pPr>
          <a:endParaRPr lang="en-US" sz="1400" b="1" kern="1200" dirty="0" smtClean="0">
            <a:latin typeface="Garamond" panose="02020404030301010803" pitchFamily="18" charset="0"/>
            <a:cs typeface="Calibri" panose="020F0502020204030204" pitchFamily="34" charset="0"/>
          </a:endParaRPr>
        </a:p>
        <a:p>
          <a:pPr lvl="0" algn="ctr" defTabSz="622300">
            <a:lnSpc>
              <a:spcPct val="90000"/>
            </a:lnSpc>
            <a:spcBef>
              <a:spcPct val="0"/>
            </a:spcBef>
            <a:spcAft>
              <a:spcPct val="35000"/>
            </a:spcAft>
          </a:pPr>
          <a:r>
            <a:rPr lang="en-US" sz="1400" b="1" kern="1200" dirty="0" smtClean="0">
              <a:latin typeface="Garamond" panose="02020404030301010803" pitchFamily="18" charset="0"/>
              <a:cs typeface="Calibri" panose="020F0502020204030204" pitchFamily="34" charset="0"/>
            </a:rPr>
            <a:t>Reciprocal </a:t>
          </a:r>
          <a:r>
            <a:rPr lang="en-US" sz="1400" b="1" kern="1200" dirty="0">
              <a:latin typeface="Garamond" panose="02020404030301010803" pitchFamily="18" charset="0"/>
              <a:cs typeface="Calibri" panose="020F0502020204030204" pitchFamily="34" charset="0"/>
            </a:rPr>
            <a:t>Relationship between Population and Environment </a:t>
          </a:r>
        </a:p>
        <a:p>
          <a:pPr lvl="0" algn="ctr" defTabSz="622300">
            <a:lnSpc>
              <a:spcPct val="90000"/>
            </a:lnSpc>
            <a:spcBef>
              <a:spcPct val="0"/>
            </a:spcBef>
            <a:spcAft>
              <a:spcPct val="35000"/>
            </a:spcAft>
          </a:pPr>
          <a:endParaRPr lang="en-US" sz="1400" b="1" kern="1200" dirty="0">
            <a:latin typeface="Garamond" panose="02020404030301010803" pitchFamily="18" charset="0"/>
            <a:cs typeface="Calibri" panose="020F0502020204030204" pitchFamily="34" charset="0"/>
          </a:endParaRPr>
        </a:p>
        <a:p>
          <a:pPr lvl="0" algn="ctr" defTabSz="622300">
            <a:lnSpc>
              <a:spcPct val="90000"/>
            </a:lnSpc>
            <a:spcBef>
              <a:spcPct val="0"/>
            </a:spcBef>
            <a:spcAft>
              <a:spcPct val="35000"/>
            </a:spcAft>
          </a:pPr>
          <a:r>
            <a:rPr lang="en-US" sz="1400" b="1" kern="1200" dirty="0">
              <a:latin typeface="Garamond" panose="02020404030301010803" pitchFamily="18" charset="0"/>
              <a:cs typeface="Calibri" panose="020F0502020204030204" pitchFamily="34" charset="0"/>
            </a:rPr>
            <a:t>Pollution &amp; Human Health</a:t>
          </a:r>
        </a:p>
        <a:p>
          <a:pPr lvl="0" algn="ctr" defTabSz="622300">
            <a:lnSpc>
              <a:spcPct val="90000"/>
            </a:lnSpc>
            <a:spcBef>
              <a:spcPct val="0"/>
            </a:spcBef>
            <a:spcAft>
              <a:spcPct val="35000"/>
            </a:spcAft>
          </a:pPr>
          <a:endParaRPr lang="en-US" sz="1400" b="1" kern="1200" dirty="0">
            <a:latin typeface="Garamond" panose="02020404030301010803" pitchFamily="18" charset="0"/>
            <a:cs typeface="Calibri" panose="020F0502020204030204" pitchFamily="34" charset="0"/>
          </a:endParaRPr>
        </a:p>
        <a:p>
          <a:pPr lvl="0" algn="ctr" defTabSz="622300">
            <a:lnSpc>
              <a:spcPct val="90000"/>
            </a:lnSpc>
            <a:spcBef>
              <a:spcPct val="0"/>
            </a:spcBef>
            <a:spcAft>
              <a:spcPct val="35000"/>
            </a:spcAft>
          </a:pPr>
          <a:r>
            <a:rPr lang="en-US" sz="1400" b="1" kern="1200" dirty="0">
              <a:latin typeface="Garamond" panose="02020404030301010803" pitchFamily="18" charset="0"/>
              <a:cs typeface="Calibri" panose="020F0502020204030204" pitchFamily="34" charset="0"/>
            </a:rPr>
            <a:t>Foundations for Conservation Action</a:t>
          </a:r>
        </a:p>
      </dsp:txBody>
      <dsp:txXfrm>
        <a:off x="4642572" y="310823"/>
        <a:ext cx="1151920" cy="4187405"/>
      </dsp:txXfrm>
    </dsp:sp>
    <dsp:sp modelId="{9333ADA0-D0F5-4BCC-82EF-B19E17C11CB7}">
      <dsp:nvSpPr>
        <dsp:cNvPr id="0" name=""/>
        <dsp:cNvSpPr/>
      </dsp:nvSpPr>
      <dsp:spPr>
        <a:xfrm>
          <a:off x="4475077" y="313974"/>
          <a:ext cx="1319414" cy="627952"/>
        </a:xfrm>
        <a:prstGeom prst="rect">
          <a:avLst/>
        </a:prstGeom>
        <a:solidFill>
          <a:schemeClr val="accent5">
            <a:hueOff val="-5960326"/>
            <a:satOff val="23887"/>
            <a:lumOff val="517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0" tIns="44450" rIns="44450" bIns="44450" numCol="1" spcCol="1270" anchor="ctr" anchorCtr="0">
          <a:noAutofit/>
        </a:bodyPr>
        <a:lstStyle/>
        <a:p>
          <a:pPr lvl="0" algn="ctr" defTabSz="622300">
            <a:lnSpc>
              <a:spcPct val="90000"/>
            </a:lnSpc>
            <a:spcBef>
              <a:spcPct val="0"/>
            </a:spcBef>
            <a:spcAft>
              <a:spcPct val="35000"/>
            </a:spcAft>
          </a:pPr>
          <a:r>
            <a:rPr lang="en-US" sz="1400" b="1" kern="1200" dirty="0">
              <a:solidFill>
                <a:schemeClr val="tx1"/>
              </a:solidFill>
              <a:latin typeface="Garamond" panose="02020404030301010803" pitchFamily="18" charset="0"/>
              <a:cs typeface="Calibri" panose="020F0502020204030204" pitchFamily="34" charset="0"/>
            </a:rPr>
            <a:t>Environment</a:t>
          </a:r>
          <a:endParaRPr lang="en-US" sz="1400" kern="1200" dirty="0">
            <a:solidFill>
              <a:schemeClr val="tx1"/>
            </a:solidFill>
            <a:latin typeface="Garamond" panose="02020404030301010803" pitchFamily="18" charset="0"/>
            <a:cs typeface="Calibri" panose="020F0502020204030204" pitchFamily="34" charset="0"/>
          </a:endParaRPr>
        </a:p>
      </dsp:txBody>
      <dsp:txXfrm>
        <a:off x="4475077" y="313974"/>
        <a:ext cx="1319414" cy="627952"/>
      </dsp:txXfrm>
    </dsp:sp>
    <dsp:sp modelId="{D5676D73-C555-407F-A3EC-8F89C44D5506}">
      <dsp:nvSpPr>
        <dsp:cNvPr id="0" name=""/>
        <dsp:cNvSpPr/>
      </dsp:nvSpPr>
      <dsp:spPr>
        <a:xfrm>
          <a:off x="3135276" y="895795"/>
          <a:ext cx="1319414" cy="3602431"/>
        </a:xfrm>
        <a:prstGeom prst="wedgeRectCallout">
          <a:avLst>
            <a:gd name="adj1" fmla="val 62500"/>
            <a:gd name="adj2" fmla="val 20830"/>
          </a:avLst>
        </a:prstGeom>
        <a:solidFill>
          <a:schemeClr val="accent5">
            <a:tint val="50000"/>
            <a:hueOff val="-8619877"/>
            <a:satOff val="37100"/>
            <a:lumOff val="10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lvl="0" algn="ctr" defTabSz="622300">
            <a:lnSpc>
              <a:spcPct val="90000"/>
            </a:lnSpc>
            <a:spcBef>
              <a:spcPct val="0"/>
            </a:spcBef>
            <a:spcAft>
              <a:spcPct val="35000"/>
            </a:spcAft>
          </a:pPr>
          <a:r>
            <a:rPr lang="en-US" sz="1400" b="1" i="0" kern="1200" dirty="0">
              <a:latin typeface="Garamond" panose="02020404030301010803" pitchFamily="18" charset="0"/>
              <a:cs typeface="Calibri" panose="020F0502020204030204" pitchFamily="34" charset="0"/>
            </a:rPr>
            <a:t>Survey Data for Agent-Based Modeling</a:t>
          </a:r>
        </a:p>
        <a:p>
          <a:pPr lvl="0" algn="ctr" defTabSz="622300">
            <a:lnSpc>
              <a:spcPct val="90000"/>
            </a:lnSpc>
            <a:spcBef>
              <a:spcPct val="0"/>
            </a:spcBef>
            <a:spcAft>
              <a:spcPct val="35000"/>
            </a:spcAft>
          </a:pPr>
          <a:endParaRPr lang="en-US" sz="1400" b="1" i="0" kern="1200" dirty="0">
            <a:latin typeface="Garamond" panose="02020404030301010803" pitchFamily="18" charset="0"/>
            <a:cs typeface="Calibri" panose="020F0502020204030204" pitchFamily="34" charset="0"/>
          </a:endParaRPr>
        </a:p>
        <a:p>
          <a:pPr lvl="0" algn="ctr" defTabSz="622300">
            <a:lnSpc>
              <a:spcPct val="90000"/>
            </a:lnSpc>
            <a:spcBef>
              <a:spcPct val="0"/>
            </a:spcBef>
            <a:spcAft>
              <a:spcPct val="35000"/>
            </a:spcAft>
          </a:pPr>
          <a:r>
            <a:rPr lang="en-US" sz="1400" b="1" i="0" kern="1200" dirty="0">
              <a:latin typeface="Garamond" panose="02020404030301010803" pitchFamily="18" charset="0"/>
              <a:cs typeface="Calibri" panose="020F0502020204030204" pitchFamily="34" charset="0"/>
            </a:rPr>
            <a:t>Culturally appropriate translation of a survey questionnaire</a:t>
          </a:r>
        </a:p>
        <a:p>
          <a:pPr lvl="0" algn="ctr" defTabSz="622300">
            <a:lnSpc>
              <a:spcPct val="90000"/>
            </a:lnSpc>
            <a:spcBef>
              <a:spcPct val="0"/>
            </a:spcBef>
            <a:spcAft>
              <a:spcPct val="35000"/>
            </a:spcAft>
          </a:pPr>
          <a:endParaRPr lang="en-US" sz="1400" b="1" i="0" kern="1200" dirty="0">
            <a:latin typeface="Garamond" panose="02020404030301010803" pitchFamily="18" charset="0"/>
            <a:cs typeface="Calibri" panose="020F0502020204030204" pitchFamily="34" charset="0"/>
          </a:endParaRPr>
        </a:p>
        <a:p>
          <a:pPr lvl="0" algn="ctr" defTabSz="622300">
            <a:lnSpc>
              <a:spcPct val="90000"/>
            </a:lnSpc>
            <a:spcBef>
              <a:spcPct val="0"/>
            </a:spcBef>
            <a:spcAft>
              <a:spcPct val="35000"/>
            </a:spcAft>
          </a:pPr>
          <a:r>
            <a:rPr lang="en-US" sz="1400" b="1" i="0" kern="1200" dirty="0">
              <a:latin typeface="Garamond" panose="02020404030301010803" pitchFamily="18" charset="0"/>
              <a:cs typeface="Calibri" panose="020F0502020204030204" pitchFamily="34" charset="0"/>
            </a:rPr>
            <a:t>Mixed Method Data Collection Strategies</a:t>
          </a:r>
          <a:endParaRPr lang="en-US" sz="1400" b="1" kern="1200" dirty="0">
            <a:latin typeface="Garamond" panose="02020404030301010803" pitchFamily="18" charset="0"/>
            <a:cs typeface="Calibri" panose="020F0502020204030204" pitchFamily="34" charset="0"/>
          </a:endParaRPr>
        </a:p>
      </dsp:txBody>
      <dsp:txXfrm>
        <a:off x="3307511" y="895795"/>
        <a:ext cx="1151920" cy="3602431"/>
      </dsp:txXfrm>
    </dsp:sp>
    <dsp:sp modelId="{540D74C5-BF76-4593-8BAE-954DB0B076E5}">
      <dsp:nvSpPr>
        <dsp:cNvPr id="0" name=""/>
        <dsp:cNvSpPr/>
      </dsp:nvSpPr>
      <dsp:spPr>
        <a:xfrm>
          <a:off x="3135276" y="511138"/>
          <a:ext cx="1319414" cy="523593"/>
        </a:xfrm>
        <a:prstGeom prst="rect">
          <a:avLst/>
        </a:prstGeom>
        <a:solidFill>
          <a:schemeClr val="accent5">
            <a:hueOff val="-7947101"/>
            <a:satOff val="31849"/>
            <a:lumOff val="69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0" tIns="44450" rIns="44450" bIns="44450" numCol="1" spcCol="1270" anchor="ctr" anchorCtr="0">
          <a:noAutofit/>
        </a:bodyPr>
        <a:lstStyle/>
        <a:p>
          <a:pPr lvl="0" algn="ctr" defTabSz="622300">
            <a:lnSpc>
              <a:spcPct val="90000"/>
            </a:lnSpc>
            <a:spcBef>
              <a:spcPct val="0"/>
            </a:spcBef>
            <a:spcAft>
              <a:spcPct val="35000"/>
            </a:spcAft>
          </a:pPr>
          <a:r>
            <a:rPr lang="en-US" sz="1400" b="1" kern="1200" dirty="0">
              <a:solidFill>
                <a:schemeClr val="tx1"/>
              </a:solidFill>
              <a:latin typeface="Garamond" panose="02020404030301010803" pitchFamily="18" charset="0"/>
              <a:cs typeface="Calibri" panose="020F0502020204030204" pitchFamily="34" charset="0"/>
            </a:rPr>
            <a:t>Research Methodology</a:t>
          </a:r>
          <a:endParaRPr lang="en-US" sz="1400" kern="1200" dirty="0">
            <a:solidFill>
              <a:schemeClr val="tx1"/>
            </a:solidFill>
            <a:latin typeface="Garamond" panose="02020404030301010803" pitchFamily="18" charset="0"/>
            <a:cs typeface="Calibri" panose="020F0502020204030204" pitchFamily="34" charset="0"/>
          </a:endParaRPr>
        </a:p>
      </dsp:txBody>
      <dsp:txXfrm>
        <a:off x="3135276" y="511138"/>
        <a:ext cx="1319414" cy="523593"/>
      </dsp:txXfrm>
    </dsp:sp>
    <dsp:sp modelId="{60C332BC-918B-450E-B9A1-9EDEB1158E95}">
      <dsp:nvSpPr>
        <dsp:cNvPr id="0" name=""/>
        <dsp:cNvSpPr/>
      </dsp:nvSpPr>
      <dsp:spPr>
        <a:xfrm>
          <a:off x="1703322" y="1253640"/>
          <a:ext cx="1456541" cy="3244586"/>
        </a:xfrm>
        <a:prstGeom prst="wedgeRectCallout">
          <a:avLst>
            <a:gd name="adj1" fmla="val 62500"/>
            <a:gd name="adj2" fmla="val 20830"/>
          </a:avLst>
        </a:prstGeom>
        <a:solidFill>
          <a:schemeClr val="accent5">
            <a:tint val="50000"/>
            <a:hueOff val="-10774846"/>
            <a:satOff val="46375"/>
            <a:lumOff val="125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lvl="0" algn="ctr" defTabSz="622300">
            <a:lnSpc>
              <a:spcPct val="90000"/>
            </a:lnSpc>
            <a:spcBef>
              <a:spcPct val="0"/>
            </a:spcBef>
            <a:spcAft>
              <a:spcPct val="35000"/>
            </a:spcAft>
          </a:pPr>
          <a:r>
            <a:rPr lang="en-US" sz="1400" b="1" i="0" kern="1200" dirty="0">
              <a:latin typeface="Garamond" panose="02020404030301010803" pitchFamily="18" charset="0"/>
              <a:cs typeface="Calibri" panose="020F0502020204030204" pitchFamily="34" charset="0"/>
            </a:rPr>
            <a:t>Childbearing, and contraceptive use</a:t>
          </a:r>
        </a:p>
        <a:p>
          <a:pPr lvl="0" algn="ctr" defTabSz="622300">
            <a:lnSpc>
              <a:spcPct val="90000"/>
            </a:lnSpc>
            <a:spcBef>
              <a:spcPct val="0"/>
            </a:spcBef>
            <a:spcAft>
              <a:spcPct val="35000"/>
            </a:spcAft>
          </a:pPr>
          <a:endParaRPr lang="en-US" sz="1400" b="1" i="0" kern="1200" dirty="0">
            <a:latin typeface="Garamond" panose="02020404030301010803" pitchFamily="18" charset="0"/>
            <a:cs typeface="Calibri" panose="020F0502020204030204" pitchFamily="34" charset="0"/>
          </a:endParaRPr>
        </a:p>
        <a:p>
          <a:pPr lvl="0" algn="ctr" defTabSz="622300">
            <a:lnSpc>
              <a:spcPct val="90000"/>
            </a:lnSpc>
            <a:spcBef>
              <a:spcPct val="0"/>
            </a:spcBef>
            <a:spcAft>
              <a:spcPct val="35000"/>
            </a:spcAft>
          </a:pPr>
          <a:r>
            <a:rPr lang="en-US" sz="1400" b="1" i="0" kern="1200" dirty="0">
              <a:latin typeface="Garamond" panose="02020404030301010803" pitchFamily="18" charset="0"/>
              <a:cs typeface="Calibri" panose="020F0502020204030204" pitchFamily="34" charset="0"/>
            </a:rPr>
            <a:t>Marital and family relationships</a:t>
          </a:r>
        </a:p>
        <a:p>
          <a:pPr lvl="0" algn="ctr" defTabSz="622300">
            <a:lnSpc>
              <a:spcPct val="90000"/>
            </a:lnSpc>
            <a:spcBef>
              <a:spcPct val="0"/>
            </a:spcBef>
            <a:spcAft>
              <a:spcPct val="35000"/>
            </a:spcAft>
          </a:pPr>
          <a:endParaRPr lang="en-US" sz="1400" b="1" i="0" kern="1200" dirty="0">
            <a:latin typeface="Garamond" panose="02020404030301010803" pitchFamily="18" charset="0"/>
            <a:cs typeface="Calibri" panose="020F0502020204030204" pitchFamily="34" charset="0"/>
          </a:endParaRPr>
        </a:p>
        <a:p>
          <a:pPr lvl="0" algn="ctr" defTabSz="622300">
            <a:lnSpc>
              <a:spcPct val="90000"/>
            </a:lnSpc>
            <a:spcBef>
              <a:spcPct val="0"/>
            </a:spcBef>
            <a:spcAft>
              <a:spcPct val="35000"/>
            </a:spcAft>
          </a:pPr>
          <a:r>
            <a:rPr lang="en-US" sz="1400" b="1" i="0" kern="1200" dirty="0">
              <a:latin typeface="Garamond" panose="02020404030301010803" pitchFamily="18" charset="0"/>
              <a:cs typeface="Calibri" panose="020F0502020204030204" pitchFamily="34" charset="0"/>
            </a:rPr>
            <a:t>Neighborhood, school, health, and bus service histories</a:t>
          </a:r>
        </a:p>
        <a:p>
          <a:pPr lvl="0" algn="ctr" defTabSz="622300">
            <a:lnSpc>
              <a:spcPct val="90000"/>
            </a:lnSpc>
            <a:spcBef>
              <a:spcPct val="0"/>
            </a:spcBef>
            <a:spcAft>
              <a:spcPct val="35000"/>
            </a:spcAft>
          </a:pPr>
          <a:endParaRPr lang="en-US" sz="1400" b="1" i="0" kern="1200" dirty="0">
            <a:latin typeface="Garamond" panose="02020404030301010803" pitchFamily="18" charset="0"/>
            <a:cs typeface="Calibri" panose="020F0502020204030204" pitchFamily="34" charset="0"/>
          </a:endParaRPr>
        </a:p>
        <a:p>
          <a:pPr lvl="0" algn="ctr" defTabSz="622300">
            <a:lnSpc>
              <a:spcPct val="90000"/>
            </a:lnSpc>
            <a:spcBef>
              <a:spcPct val="0"/>
            </a:spcBef>
            <a:spcAft>
              <a:spcPct val="35000"/>
            </a:spcAft>
          </a:pPr>
          <a:endParaRPr lang="en-US" sz="1400" b="1" i="0" kern="1200" dirty="0">
            <a:latin typeface="Garamond" panose="02020404030301010803" pitchFamily="18" charset="0"/>
            <a:cs typeface="Calibri" panose="020F0502020204030204" pitchFamily="34" charset="0"/>
          </a:endParaRPr>
        </a:p>
      </dsp:txBody>
      <dsp:txXfrm>
        <a:off x="1888224" y="1253640"/>
        <a:ext cx="1271639" cy="3244586"/>
      </dsp:txXfrm>
    </dsp:sp>
    <dsp:sp modelId="{54DDB61A-D862-40F0-86E8-89A1DEEEC81B}">
      <dsp:nvSpPr>
        <dsp:cNvPr id="0" name=""/>
        <dsp:cNvSpPr/>
      </dsp:nvSpPr>
      <dsp:spPr>
        <a:xfrm>
          <a:off x="1715553" y="663672"/>
          <a:ext cx="1424717" cy="586277"/>
        </a:xfrm>
        <a:prstGeom prst="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0" tIns="44450" rIns="44450" bIns="44450" numCol="1" spcCol="1270" anchor="ctr" anchorCtr="0">
          <a:noAutofit/>
        </a:bodyPr>
        <a:lstStyle/>
        <a:p>
          <a:pPr lvl="0" algn="ctr" defTabSz="622300">
            <a:lnSpc>
              <a:spcPct val="90000"/>
            </a:lnSpc>
            <a:spcBef>
              <a:spcPct val="0"/>
            </a:spcBef>
            <a:spcAft>
              <a:spcPct val="35000"/>
            </a:spcAft>
          </a:pPr>
          <a:r>
            <a:rPr lang="en-US" sz="1400" b="1" i="0" kern="1200" dirty="0">
              <a:solidFill>
                <a:schemeClr val="tx1"/>
              </a:solidFill>
              <a:latin typeface="Garamond" panose="02020404030301010803" pitchFamily="18" charset="0"/>
              <a:cs typeface="Calibri" panose="020F0502020204030204" pitchFamily="34" charset="0"/>
            </a:rPr>
            <a:t>Social Change &amp; Family Dynamics</a:t>
          </a:r>
          <a:endParaRPr lang="en-US" sz="1400" kern="1200" dirty="0">
            <a:solidFill>
              <a:schemeClr val="tx1"/>
            </a:solidFill>
            <a:latin typeface="Garamond" panose="02020404030301010803" pitchFamily="18" charset="0"/>
            <a:cs typeface="Calibri" panose="020F0502020204030204" pitchFamily="34" charset="0"/>
          </a:endParaRPr>
        </a:p>
      </dsp:txBody>
      <dsp:txXfrm>
        <a:off x="1715553" y="663672"/>
        <a:ext cx="1424717" cy="586277"/>
      </dsp:txXfrm>
    </dsp:sp>
  </dsp:spTree>
</dsp:drawing>
</file>

<file path=ppt/diagrams/layout1.xml><?xml version="1.0" encoding="utf-8"?>
<dgm:layoutDef xmlns:dgm="http://schemas.openxmlformats.org/drawingml/2006/diagram" xmlns:a="http://schemas.openxmlformats.org/drawingml/2006/main" uniqueId="urn:microsoft.com/office/officeart/2011/layout/InterconnectedBlockProcess">
  <dgm:title val="Interconnected Block Process"/>
  <dgm:desc val="Use to show sequential steps in a process. Works best with small amounts of Level 1 text and medium amounts of Level 2 text."/>
  <dgm:catLst>
    <dgm:cat type="process" pri="5500"/>
    <dgm:cat type="officeonline" pri="3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 modelId="70" srcId="0" destId="40" srcOrd="2" destOrd="0"/>
        <dgm:cxn modelId="42" srcId="40" destId="41" srcOrd="0" destOrd="0"/>
      </dgm:cxnLst>
      <dgm:bg/>
      <dgm:whole/>
    </dgm:dataModel>
  </dgm:clrData>
  <dgm:layoutNode name="Name0">
    <dgm:varLst>
      <dgm:chMax val="7"/>
      <dgm:chPref val="5"/>
      <dgm:dir/>
      <dgm:animOne val="branch"/>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45"/>
            </dgm:alg>
            <dgm:constrLst>
              <dgm:constr type="primFontSz" for="des" forName="Child1" val="65"/>
              <dgm:constr type="primFontSz" for="des" forName="Parent1" val="65"/>
              <dgm:constr type="primFontSz" for="des" forName="Child1" refType="primFontSz" refFor="des" refForName="Parent1" op="lte"/>
              <dgm:constr type="l" for="ch" forName="ChildAccent1" refType="w" fact="0"/>
              <dgm:constr type="t" for="ch" forName="ChildAccent1" refType="h" fact="0.1429"/>
              <dgm:constr type="w" for="ch" forName="ChildAccent1" refType="w"/>
              <dgm:constr type="h" for="ch" forName="ChildAccent1" refType="h" fact="0.8571"/>
              <dgm:constr type="l" for="ch" forName="Child1" refType="w" fact="0.127"/>
              <dgm:constr type="t" for="ch" forName="Child1" refType="h" fact="0.1429"/>
              <dgm:constr type="w" for="ch" forName="Child1" refType="w" fact="0.873"/>
              <dgm:constr type="h" for="ch" forName="Child1" refType="h" fact="0.8571"/>
              <dgm:constr type="l" for="ch" forName="Parent1" refType="w" fact="0"/>
              <dgm:constr type="t" for="ch" forName="Parent1" refType="h" fact="0"/>
              <dgm:constr type="w" for="ch" forName="Parent1" refType="w"/>
              <dgm:constr type="h" for="ch" forName="Parent1" refType="h" fact="0.1429"/>
            </dgm:constrLst>
          </dgm:if>
          <dgm:if name="Name5" axis="ch" ptType="node" func="cnt" op="equ" val="2">
            <dgm:alg type="composite">
              <dgm:param type="ar" val="0.8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ChildAccent1" refType="w" fact="0"/>
              <dgm:constr type="t" for="ch" forName="ChildAccent1" refType="h" fact="0.1613"/>
              <dgm:constr type="w" for="ch" forName="ChildAccent1" refType="w" fact="0.5"/>
              <dgm:constr type="h" for="ch" forName="ChildAccent1" refType="h" fact="0.7742"/>
              <dgm:constr type="l" for="ch" forName="Child1" refType="w" fact="0.0635"/>
              <dgm:constr type="t" for="ch" forName="Child1" refType="h" fact="0.1613"/>
              <dgm:constr type="w" for="ch" forName="Child1" refType="w" fact="0.4365"/>
              <dgm:constr type="h" for="ch" forName="Child1" refType="h" fact="0.7742"/>
              <dgm:constr type="l" for="ch" forName="Parent1" refType="w" fact="0"/>
              <dgm:constr type="t" for="ch" forName="Parent1" refType="h" fact="0.0323"/>
              <dgm:constr type="w" for="ch" forName="Parent1" refType="w" fact="0.5"/>
              <dgm:constr type="h" for="ch" forName="Parent1" refType="h" fact="0.129"/>
              <dgm:constr type="l" for="ch" forName="ChildAccent2" refType="w" fact="0.5"/>
              <dgm:constr type="t" for="ch" forName="ChildAccent2" refType="h" fact="0.1613"/>
              <dgm:constr type="w" for="ch" forName="ChildAccent2" refType="w" fact="0.5"/>
              <dgm:constr type="h" for="ch" forName="ChildAccent2" refType="h" fact="0.8387"/>
              <dgm:constr type="l" for="ch" forName="Child2" refType="w" fact="0.5635"/>
              <dgm:constr type="t" for="ch" forName="Child2" refType="h" fact="0.1613"/>
              <dgm:constr type="w" for="ch" forName="Child2" refType="w" fact="0.4365"/>
              <dgm:constr type="h" for="ch" forName="Child2" refType="h" fact="0.8387"/>
              <dgm:constr type="l" for="ch" forName="Parent2" refType="w" fact="0.5"/>
              <dgm:constr type="t" for="ch" forName="Parent2" refType="h" fact="0"/>
              <dgm:constr type="w" for="ch" forName="Parent2" refType="w" fact="0.5"/>
              <dgm:constr type="h" for="ch" forName="Parent2" refType="h" fact="0.1613"/>
            </dgm:constrLst>
          </dgm:if>
          <dgm:if name="Name6" axis="ch" ptType="node" func="cnt" op="equ" val="3">
            <dgm:alg type="composite">
              <dgm:param type="ar" val="1.1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ChildAccent1" refType="w" fact="0"/>
              <dgm:constr type="t" for="ch" forName="ChildAccent1" refType="h" fact="0.1757"/>
              <dgm:constr type="w" for="ch" forName="ChildAccent1" refType="w" fact="0.3333"/>
              <dgm:constr type="h" for="ch" forName="ChildAccent1" refType="h" fact="0.7066"/>
              <dgm:constr type="l" for="ch" forName="Child1" refType="w" fact="0.0423"/>
              <dgm:constr type="t" for="ch" forName="Child1" refType="h" fact="0.1757"/>
              <dgm:constr type="w" for="ch" forName="Child1" refType="w" fact="0.291"/>
              <dgm:constr type="h" for="ch" forName="Child1" refType="h" fact="0.7066"/>
              <dgm:constr type="l" for="ch" forName="Parent1" refType="w" fact="0"/>
              <dgm:constr type="t" for="ch" forName="Parent1" refType="h" fact="0.0579"/>
              <dgm:constr type="w" for="ch" forName="Parent1" refType="w" fact="0.3333"/>
              <dgm:constr type="h" for="ch" forName="Parent1" refType="h" fact="0.1178"/>
              <dgm:constr type="l" for="ch" forName="ChildAccent2" refType="w" fact="0.3333"/>
              <dgm:constr type="t" for="ch" forName="ChildAccent2" refType="h" fact="0.1757"/>
              <dgm:constr type="w" for="ch" forName="ChildAccent2" refType="w" fact="0.3333"/>
              <dgm:constr type="h" for="ch" forName="ChildAccent2" refType="h" fact="0.7655"/>
              <dgm:constr type="l" for="ch" forName="Child2" refType="w" fact="0.3756"/>
              <dgm:constr type="t" for="ch" forName="Child2" refType="h" fact="0.1757"/>
              <dgm:constr type="w" for="ch" forName="Child2" refType="w" fact="0.291"/>
              <dgm:constr type="h" for="ch" forName="Child2" refType="h" fact="0.7655"/>
              <dgm:constr type="l" for="ch" forName="Parent2" refType="w" fact="0.3333"/>
              <dgm:constr type="t" for="ch" forName="Parent2" refType="h" fact="0.0285"/>
              <dgm:constr type="w" for="ch" forName="Parent2" refType="w" fact="0.3333"/>
              <dgm:constr type="h" for="ch" forName="Parent2" refType="h" fact="0.1472"/>
              <dgm:constr type="l" for="ch" forName="ChildAccent3" refType="w" fact="0.6667"/>
              <dgm:constr type="t" for="ch" forName="ChildAccent3" refType="h" fact="0.1757"/>
              <dgm:constr type="w" for="ch" forName="ChildAccent3" refType="w" fact="0.3333"/>
              <dgm:constr type="h" for="ch" forName="ChildAccent3" refType="h" fact="0.8243"/>
              <dgm:constr type="l" for="ch" forName="Child3" refType="w" fact="0.709"/>
              <dgm:constr type="t" for="ch" forName="Child3" refType="h" fact="0.1757"/>
              <dgm:constr type="w" for="ch" forName="Child3" refType="w" fact="0.291"/>
              <dgm:constr type="h" for="ch" forName="Child3" refType="h" fact="0.8243"/>
              <dgm:constr type="l" for="ch" forName="Parent3" refType="w" fact="0.6667"/>
              <dgm:constr type="t" for="ch" forName="Parent3" refType="h" fact="0"/>
              <dgm:constr type="w" for="ch" forName="Parent3" refType="w" fact="0.3333"/>
              <dgm:constr type="h" for="ch" forName="Parent3" refType="h" fact="0.176"/>
            </dgm:constrLst>
          </dgm:if>
          <dgm:if name="Name7" axis="ch" ptType="node" func="cnt" op="equ" val="4">
            <dgm:alg type="composite">
              <dgm:param type="ar" val="1.362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ChildAccent1" refType="w" fact="0"/>
              <dgm:constr type="t" for="ch" forName="ChildAccent1" refType="h" fact="0.1892"/>
              <dgm:constr type="w" for="ch" forName="ChildAccent1" refType="w" fact="0.25"/>
              <dgm:constr type="h" for="ch" forName="ChildAccent1" refType="h" fact="0.6486"/>
              <dgm:constr type="l" for="ch" forName="Child1" refType="w" fact="0.0317"/>
              <dgm:constr type="t" for="ch" forName="Child1" refType="h" fact="0.1892"/>
              <dgm:constr type="w" for="ch" forName="Child1" refType="w" fact="0.2183"/>
              <dgm:constr type="h" for="ch" forName="Child1" refType="h" fact="0.6486"/>
              <dgm:constr type="l" for="ch" forName="Parent1" refType="w" fact="0"/>
              <dgm:constr type="t" for="ch" forName="Parent1" refType="h" fact="0.0811"/>
              <dgm:constr type="w" for="ch" forName="Parent1" refType="w" fact="0.25"/>
              <dgm:constr type="h" for="ch" forName="Parent1" refType="h" fact="0.1081"/>
              <dgm:constr type="l" for="ch" forName="ChildAccent2" refType="w" fact="0.25"/>
              <dgm:constr type="t" for="ch" forName="ChildAccent2" refType="h" fact="0.1892"/>
              <dgm:constr type="w" for="ch" forName="ChildAccent2" refType="w" fact="0.25"/>
              <dgm:constr type="h" for="ch" forName="ChildAccent2" refType="h" fact="0.7027"/>
              <dgm:constr type="l" for="ch" forName="Child2" refType="w" fact="0.2817"/>
              <dgm:constr type="t" for="ch" forName="Child2" refType="h" fact="0.1892"/>
              <dgm:constr type="w" for="ch" forName="Child2" refType="w" fact="0.2183"/>
              <dgm:constr type="h" for="ch" forName="Child2" refType="h" fact="0.7027"/>
              <dgm:constr type="l" for="ch" forName="Parent2" refType="w" fact="0.25"/>
              <dgm:constr type="t" for="ch" forName="Parent2" refType="h" fact="0.0541"/>
              <dgm:constr type="w" for="ch" forName="Parent2" refType="w" fact="0.25"/>
              <dgm:constr type="h" for="ch" forName="Parent2" refType="h" fact="0.1351"/>
              <dgm:constr type="l" for="ch" forName="ChildAccent3" refType="w" fact="0.5"/>
              <dgm:constr type="t" for="ch" forName="ChildAccent3" refType="h" fact="0.1892"/>
              <dgm:constr type="w" for="ch" forName="ChildAccent3" refType="w" fact="0.25"/>
              <dgm:constr type="h" for="ch" forName="ChildAccent3" refType="h" fact="0.7568"/>
              <dgm:constr type="l" for="ch" forName="Child3" refType="w" fact="0.5317"/>
              <dgm:constr type="t" for="ch" forName="Child3" refType="h" fact="0.1892"/>
              <dgm:constr type="w" for="ch" forName="Child3" refType="w" fact="0.2183"/>
              <dgm:constr type="h" for="ch" forName="Child3" refType="h" fact="0.7568"/>
              <dgm:constr type="l" for="ch" forName="Parent3" refType="w" fact="0.5"/>
              <dgm:constr type="t" for="ch" forName="Parent3" refType="h" fact="0.0275"/>
              <dgm:constr type="w" for="ch" forName="Parent3" refType="w" fact="0.25"/>
              <dgm:constr type="h" for="ch" forName="Parent3" refType="h" fact="0.1622"/>
              <dgm:constr type="l" for="ch" forName="ChildAccent4" refType="w" fact="0.75"/>
              <dgm:constr type="t" for="ch" forName="ChildAccent4" refType="h" fact="0.1892"/>
              <dgm:constr type="w" for="ch" forName="ChildAccent4" refType="w" fact="0.25"/>
              <dgm:constr type="h" for="ch" forName="ChildAccent4" refType="h" fact="0.8108"/>
              <dgm:constr type="l" for="ch" forName="Child4" refType="w" fact="0.7817"/>
              <dgm:constr type="t" for="ch" forName="Child4" refType="h" fact="0.1892"/>
              <dgm:constr type="w" for="ch" forName="Child4" refType="w" fact="0.2183"/>
              <dgm:constr type="h" for="ch" forName="Child4" refType="h" fact="0.8108"/>
              <dgm:constr type="l" for="ch" forName="Parent4" refType="w" fact="0.75"/>
              <dgm:constr type="t" for="ch" forName="Parent4" refType="h" fact="0"/>
              <dgm:constr type="w" for="ch" forName="Parent4" refType="w" fact="0.25"/>
              <dgm:constr type="h" for="ch" forName="Parent4" refType="h" fact="0.1892"/>
            </dgm:constrLst>
          </dgm:if>
          <dgm:if name="Name8" axis="ch" ptType="node" func="cnt" op="equ" val="5">
            <dgm:alg type="composite">
              <dgm:param type="ar" val="1.574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ChildAccent1" refType="w" fact="0"/>
              <dgm:constr type="t" for="ch" forName="ChildAccent1" refType="h" fact="0.2"/>
              <dgm:constr type="w" for="ch" forName="ChildAccent1" refType="w" fact="0.2001"/>
              <dgm:constr type="h" for="ch" forName="ChildAccent1" refType="h" fact="0.6"/>
              <dgm:constr type="l" for="ch" forName="Child1" refType="w" fact="0.0254"/>
              <dgm:constr type="t" for="ch" forName="Child1" refType="h" fact="0.2"/>
              <dgm:constr type="w" for="ch" forName="Child1" refType="w" fact="0.1747"/>
              <dgm:constr type="h" for="ch" forName="Child1" refType="h" fact="0.6"/>
              <dgm:constr type="l" for="ch" forName="Parent1" refType="w" fact="0"/>
              <dgm:constr type="t" for="ch" forName="Parent1" refType="h" fact="0.1"/>
              <dgm:constr type="w" for="ch" forName="Parent1" refType="w" fact="0.2001"/>
              <dgm:constr type="h" for="ch" forName="Parent1" refType="h" fact="0.1"/>
              <dgm:constr type="l" for="ch" forName="ChildAccent2" refType="w" fact="0.2001"/>
              <dgm:constr type="t" for="ch" forName="ChildAccent2" refType="h" fact="0.2"/>
              <dgm:constr type="w" for="ch" forName="ChildAccent2" refType="w" fact="0.2001"/>
              <dgm:constr type="h" for="ch" forName="ChildAccent2" refType="h" fact="0.65"/>
              <dgm:constr type="l" for="ch" forName="Child2" refType="w" fact="0.2255"/>
              <dgm:constr type="t" for="ch" forName="Child2" refType="h" fact="0.2"/>
              <dgm:constr type="w" for="ch" forName="Child2" refType="w" fact="0.1747"/>
              <dgm:constr type="h" for="ch" forName="Child2" refType="h" fact="0.65"/>
              <dgm:constr type="l" for="ch" forName="Parent2" refType="w" fact="0.2001"/>
              <dgm:constr type="t" for="ch" forName="Parent2" refType="h" fact="0.075"/>
              <dgm:constr type="w" for="ch" forName="Parent2" refType="w" fact="0.2001"/>
              <dgm:constr type="h" for="ch" forName="Parent2" refType="h" fact="0.125"/>
              <dgm:constr type="l" for="ch" forName="ChildAccent3" refType="w" fact="0.4002"/>
              <dgm:constr type="t" for="ch" forName="ChildAccent3" refType="h" fact="0.2"/>
              <dgm:constr type="w" for="ch" forName="ChildAccent3" refType="w" fact="0.2001"/>
              <dgm:constr type="h" for="ch" forName="ChildAccent3" refType="h" fact="0.7"/>
              <dgm:constr type="l" for="ch" forName="Child3" refType="w" fact="0.4256"/>
              <dgm:constr type="t" for="ch" forName="Child3" refType="h" fact="0.2"/>
              <dgm:constr type="w" for="ch" forName="Child3" refType="w" fact="0.1747"/>
              <dgm:constr type="h" for="ch" forName="Child3" refType="h" fact="0.7"/>
              <dgm:constr type="l" for="ch" forName="Parent3" refType="w" fact="0.4002"/>
              <dgm:constr type="t" for="ch" forName="Parent3" refType="h" fact="0.0508"/>
              <dgm:constr type="w" for="ch" forName="Parent3" refType="w" fact="0.2001"/>
              <dgm:constr type="h" for="ch" forName="Parent3" refType="h" fact="0.15"/>
              <dgm:constr type="l" for="ch" forName="ChildAccent4" refType="w" fact="0.6003"/>
              <dgm:constr type="t" for="ch" forName="ChildAccent4" refType="h" fact="0.2"/>
              <dgm:constr type="w" for="ch" forName="ChildAccent4" refType="w" fact="0.2001"/>
              <dgm:constr type="h" for="ch" forName="ChildAccent4" refType="h" fact="0.75"/>
              <dgm:constr type="l" for="ch" forName="Child4" refType="w" fact="0.6257"/>
              <dgm:constr type="t" for="ch" forName="Child4" refType="h" fact="0.2"/>
              <dgm:constr type="w" for="ch" forName="Child4" refType="w" fact="0.1747"/>
              <dgm:constr type="h" for="ch" forName="Child4" refType="h" fact="0.75"/>
              <dgm:constr type="l" for="ch" forName="Parent4" refType="w" fact="0.6003"/>
              <dgm:constr type="t" for="ch" forName="Parent4" refType="h" fact="0.025"/>
              <dgm:constr type="w" for="ch" forName="Parent4" refType="w" fact="0.2001"/>
              <dgm:constr type="h" for="ch" forName="Parent4" refType="h" fact="0.175"/>
              <dgm:constr type="l" for="ch" forName="ChildAccent5" refType="w" fact="0.7999"/>
              <dgm:constr type="t" for="ch" forName="ChildAccent5" refType="h" fact="0.2"/>
              <dgm:constr type="w" for="ch" forName="ChildAccent5" refType="w" fact="0.2001"/>
              <dgm:constr type="h" for="ch" forName="ChildAccent5" refType="h" fact="0.8"/>
              <dgm:constr type="l" for="ch" forName="Child5" refType="w" fact="0.8253"/>
              <dgm:constr type="t" for="ch" forName="Child5" refType="h" fact="0.2"/>
              <dgm:constr type="w" for="ch" forName="Child5" refType="w" fact="0.1747"/>
              <dgm:constr type="h" for="ch" forName="Child5" refType="h" fact="0.8"/>
              <dgm:constr type="l" for="ch" forName="Parent5" refType="w" fact="0.7999"/>
              <dgm:constr type="t" for="ch" forName="Parent5" refType="h" fact="0"/>
              <dgm:constr type="w" for="ch" forName="Parent5" refType="w" fact="0.2001"/>
              <dgm:constr type="h" for="ch" forName="Parent5" refType="h" fact="0.2"/>
            </dgm:constrLst>
          </dgm:if>
          <dgm:if name="Name9" axis="ch" ptType="node" func="cnt" op="equ" val="6">
            <dgm:alg type="composite">
              <dgm:param type="ar" val="1.756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ChildAccent1" refType="w" fact="0"/>
              <dgm:constr type="t" for="ch" forName="ChildAccent1" refType="h" fact="0.2087"/>
              <dgm:constr type="w" for="ch" forName="ChildAccent1" refType="w" fact="0.167"/>
              <dgm:constr type="h" for="ch" forName="ChildAccent1" refType="h" fact="0.5586"/>
              <dgm:constr type="l" for="ch" forName="Child1" refType="w" fact="0.0212"/>
              <dgm:constr type="t" for="ch" forName="Child1" refType="h" fact="0.2087"/>
              <dgm:constr type="w" for="ch" forName="Child1" refType="w" fact="0.1458"/>
              <dgm:constr type="h" for="ch" forName="Child1" refType="h" fact="0.5586"/>
              <dgm:constr type="l" for="ch" forName="Parent1" refType="w" fact="0"/>
              <dgm:constr type="t" for="ch" forName="Parent1" refType="h" fact="0.1156"/>
              <dgm:constr type="w" for="ch" forName="Parent1" refType="w" fact="0.167"/>
              <dgm:constr type="h" for="ch" forName="Parent1" refType="h" fact="0.0931"/>
              <dgm:constr type="l" for="ch" forName="ChildAccent2" refType="w" fact="0.167"/>
              <dgm:constr type="t" for="ch" forName="ChildAccent2" refType="h" fact="0.2087"/>
              <dgm:constr type="w" for="ch" forName="ChildAccent2" refType="w" fact="0.167"/>
              <dgm:constr type="h" for="ch" forName="ChildAccent2" refType="h" fact="0.6051"/>
              <dgm:constr type="l" for="ch" forName="Child2" refType="w" fact="0.1888"/>
              <dgm:constr type="t" for="ch" forName="Child2" refType="h" fact="0.2087"/>
              <dgm:constr type="w" for="ch" forName="Child2" refType="w" fact="0.1458"/>
              <dgm:constr type="h" for="ch" forName="Child2" refType="h" fact="0.6051"/>
              <dgm:constr type="l" for="ch" forName="Parent2" refType="w" fact="0.167"/>
              <dgm:constr type="t" for="ch" forName="Parent2" refType="h" fact="0.0923"/>
              <dgm:constr type="w" for="ch" forName="Parent2" refType="w" fact="0.167"/>
              <dgm:constr type="h" for="ch" forName="Parent2" refType="h" fact="0.1164"/>
              <dgm:constr type="l" for="ch" forName="ChildAccent3" refType="w" fact="0.3339"/>
              <dgm:constr type="t" for="ch" forName="ChildAccent3" refType="h" fact="0.2087"/>
              <dgm:constr type="w" for="ch" forName="ChildAccent3" refType="w" fact="0.167"/>
              <dgm:constr type="h" for="ch" forName="ChildAccent3" refType="h" fact="0.6517"/>
              <dgm:constr type="l" for="ch" forName="Child3" refType="w" fact="0.3551"/>
              <dgm:constr type="t" for="ch" forName="Child3" refType="h" fact="0.2087"/>
              <dgm:constr type="w" for="ch" forName="Child3" refType="w" fact="0.1458"/>
              <dgm:constr type="h" for="ch" forName="Child3" refType="h" fact="0.6517"/>
              <dgm:constr type="l" for="ch" forName="Parent3" refType="w" fact="0.3339"/>
              <dgm:constr type="t" for="ch" forName="Parent3" refType="h" fact="0.0698"/>
              <dgm:constr type="w" for="ch" forName="Parent3" refType="w" fact="0.167"/>
              <dgm:constr type="h" for="ch" forName="Parent3" refType="h" fact="0.1396"/>
              <dgm:constr type="l" for="ch" forName="ChildAccent4" refType="w" fact="0.5009"/>
              <dgm:constr type="t" for="ch" forName="ChildAccent4" refType="h" fact="0.2087"/>
              <dgm:constr type="w" for="ch" forName="ChildAccent4" refType="w" fact="0.167"/>
              <dgm:constr type="h" for="ch" forName="ChildAccent4" refType="h" fact="0.6982"/>
              <dgm:constr type="l" for="ch" forName="Child4" refType="w" fact="0.5221"/>
              <dgm:constr type="t" for="ch" forName="Child4" refType="h" fact="0.2087"/>
              <dgm:constr type="w" for="ch" forName="Child4" refType="w" fact="0.1458"/>
              <dgm:constr type="h" for="ch" forName="Child4" refType="h" fact="0.6982"/>
              <dgm:constr type="l" for="ch" forName="Parent4" refType="w" fact="0.501"/>
              <dgm:constr type="t" for="ch" forName="Parent4" refType="h" fact="0.0458"/>
              <dgm:constr type="w" for="ch" forName="Parent4" refType="w" fact="0.167"/>
              <dgm:constr type="h" for="ch" forName="Parent4" refType="h" fact="0.1629"/>
              <dgm:constr type="l" for="ch" forName="ChildAccent5" refType="w" fact="0.6674"/>
              <dgm:constr type="t" for="ch" forName="ChildAccent5" refType="h" fact="0.2087"/>
              <dgm:constr type="w" for="ch" forName="ChildAccent5" refType="w" fact="0.167"/>
              <dgm:constr type="h" for="ch" forName="ChildAccent5" refType="h" fact="0.7448"/>
              <dgm:constr type="l" for="ch" forName="Child5" refType="w" fact="0.6886"/>
              <dgm:constr type="t" for="ch" forName="Child5" refType="h" fact="0.2087"/>
              <dgm:constr type="w" for="ch" forName="Child5" refType="w" fact="0.1458"/>
              <dgm:constr type="h" for="ch" forName="Child5" refType="h" fact="0.7448"/>
              <dgm:constr type="l" for="ch" forName="Parent5" refType="w" fact="0.668"/>
              <dgm:constr type="t" for="ch" forName="Parent5" refType="h" fact="0.0225"/>
              <dgm:constr type="w" for="ch" forName="Parent5" refType="w" fact="0.167"/>
              <dgm:constr type="h" for="ch" forName="Parent5" refType="h" fact="0.1862"/>
              <dgm:constr type="l" for="ch" forName="ChildAccent6" refType="w" fact="0.833"/>
              <dgm:constr type="t" for="ch" forName="ChildAccent6" refType="h" fact="0.2087"/>
              <dgm:constr type="w" for="ch" forName="ChildAccent6" refType="w" fact="0.167"/>
              <dgm:constr type="h" for="ch" forName="ChildAccent6" refType="h" fact="0.7913"/>
              <dgm:constr type="l" for="ch" forName="Child6" refType="w" fact="0.8542"/>
              <dgm:constr type="t" for="ch" forName="Child6" refType="h" fact="0.2087"/>
              <dgm:constr type="w" for="ch" forName="Child6" refType="w" fact="0.1458"/>
              <dgm:constr type="h" for="ch" forName="Child6" refType="h" fact="0.7913"/>
              <dgm:constr type="l" for="ch" forName="Parent6" refType="w" fact="0.835"/>
              <dgm:constr type="t" for="ch" forName="Parent6" refType="h" fact="0"/>
              <dgm:constr type="w" for="ch" forName="Parent6" refType="w" fact="0.165"/>
              <dgm:constr type="h" for="ch" forName="Parent6" refType="h" fact="0.2095"/>
            </dgm:constrLst>
          </dgm:if>
          <dgm:else name="Name10">
            <dgm:alg type="composite">
              <dgm:param type="ar" val="1.91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ChildAccent1" refType="w" fact="0"/>
              <dgm:constr type="t" for="ch" forName="ChildAccent1" refType="h" fact="0.2168"/>
              <dgm:constr type="w" for="ch" forName="ChildAccent1" refType="w" fact="0.1432"/>
              <dgm:constr type="h" for="ch" forName="ChildAccent1" refType="h" fact="0.5221"/>
              <dgm:constr type="l" for="ch" forName="Child1" refType="w" fact="0.0182"/>
              <dgm:constr type="t" for="ch" forName="Child1" refType="h" fact="0.2168"/>
              <dgm:constr type="w" for="ch" forName="Child1" refType="w" fact="0.125"/>
              <dgm:constr type="h" for="ch" forName="Child1" refType="h" fact="0.5221"/>
              <dgm:constr type="l" for="ch" forName="Parent1" refType="w" fact="0"/>
              <dgm:constr type="t" for="ch" forName="Parent1" refType="h" fact="0.1298"/>
              <dgm:constr type="w" for="ch" forName="Parent1" refType="w" fact="0.1432"/>
              <dgm:constr type="h" for="ch" forName="Parent1" refType="h" fact="0.087"/>
              <dgm:constr type="l" for="ch" forName="ChildAccent2" refType="w" fact="0.1432"/>
              <dgm:constr type="t" for="ch" forName="ChildAccent2" refType="h" fact="0.2168"/>
              <dgm:constr type="w" for="ch" forName="ChildAccent2" refType="w" fact="0.1432"/>
              <dgm:constr type="h" for="ch" forName="ChildAccent2" refType="h" fact="0.5656"/>
              <dgm:constr type="l" for="ch" forName="Child2" refType="w" fact="0.1614"/>
              <dgm:constr type="t" for="ch" forName="Child2" refType="h" fact="0.2168"/>
              <dgm:constr type="w" for="ch" forName="Child2" refType="w" fact="0.125"/>
              <dgm:constr type="h" for="ch" forName="Child2" refType="h" fact="0.5656"/>
              <dgm:constr type="l" for="ch" forName="Parent2" refType="w" fact="0.1432"/>
              <dgm:constr type="t" for="ch" forName="Parent2" refType="h" fact="0.108"/>
              <dgm:constr type="w" for="ch" forName="Parent2" refType="w" fact="0.1432"/>
              <dgm:constr type="h" for="ch" forName="Parent2" refType="h" fact="0.1088"/>
              <dgm:constr type="l" for="ch" forName="ChildAccent3" refType="w" fact="0.2865"/>
              <dgm:constr type="t" for="ch" forName="ChildAccent3" refType="h" fact="0.2168"/>
              <dgm:constr type="w" for="ch" forName="ChildAccent3" refType="w" fact="0.1432"/>
              <dgm:constr type="h" for="ch" forName="ChildAccent3" refType="h" fact="0.6091"/>
              <dgm:constr type="l" for="ch" forName="Child3" refType="w" fact="0.3047"/>
              <dgm:constr type="t" for="ch" forName="Child3" refType="h" fact="0.2168"/>
              <dgm:constr type="w" for="ch" forName="Child3" refType="w" fact="0.125"/>
              <dgm:constr type="h" for="ch" forName="Child3" refType="h" fact="0.6091"/>
              <dgm:constr type="l" for="ch" forName="Parent3" refType="w" fact="0.2865"/>
              <dgm:constr type="t" for="ch" forName="Parent3" refType="h" fact="0.087"/>
              <dgm:constr type="w" for="ch" forName="Parent3" refType="w" fact="0.1432"/>
              <dgm:constr type="h" for="ch" forName="Parent3" refType="h" fact="0.1305"/>
              <dgm:constr type="l" for="ch" forName="ChildAccent4" refType="w" fact="0.4297"/>
              <dgm:constr type="t" for="ch" forName="ChildAccent4" refType="h" fact="0.2168"/>
              <dgm:constr type="w" for="ch" forName="ChildAccent4" refType="w" fact="0.1432"/>
              <dgm:constr type="h" for="ch" forName="ChildAccent4" refType="h" fact="0.6526"/>
              <dgm:constr type="l" for="ch" forName="Child4" refType="w" fact="0.4479"/>
              <dgm:constr type="t" for="ch" forName="Child4" refType="h" fact="0.2168"/>
              <dgm:constr type="w" for="ch" forName="Child4" refType="w" fact="0.125"/>
              <dgm:constr type="h" for="ch" forName="Child4" refType="h" fact="0.6526"/>
              <dgm:constr type="l" for="ch" forName="Parent4" refType="w" fact="0.4297"/>
              <dgm:constr type="t" for="ch" forName="Parent4" refType="h" fact="0.0645"/>
              <dgm:constr type="w" for="ch" forName="Parent4" refType="w" fact="0.1432"/>
              <dgm:constr type="h" for="ch" forName="Parent4" refType="h" fact="0.1523"/>
              <dgm:constr type="l" for="ch" forName="ChildAccent5" refType="w" fact="0.5726"/>
              <dgm:constr type="t" for="ch" forName="ChildAccent5" refType="h" fact="0.2168"/>
              <dgm:constr type="w" for="ch" forName="ChildAccent5" refType="w" fact="0.1432"/>
              <dgm:constr type="h" for="ch" forName="ChildAccent5" refType="h" fact="0.6962"/>
              <dgm:constr type="l" for="ch" forName="Child5" refType="w" fact="0.5908"/>
              <dgm:constr type="t" for="ch" forName="Child5" refType="h" fact="0.2168"/>
              <dgm:constr type="w" for="ch" forName="Child5" refType="w" fact="0.125"/>
              <dgm:constr type="h" for="ch" forName="Child5" refType="h" fact="0.6962"/>
              <dgm:constr type="l" for="ch" forName="Parent5" refType="w" fact="0.5726"/>
              <dgm:constr type="t" for="ch" forName="Parent5" refType="h" fact="0.0428"/>
              <dgm:constr type="w" for="ch" forName="Parent5" refType="w" fact="0.1432"/>
              <dgm:constr type="h" for="ch" forName="Parent5" refType="h" fact="0.174"/>
              <dgm:constr type="l" for="ch" forName="ChildAccent6" refType="w" fact="0.7147"/>
              <dgm:constr type="t" for="ch" forName="ChildAccent6" refType="h" fact="0.2168"/>
              <dgm:constr type="w" for="ch" forName="ChildAccent6" refType="w" fact="0.1432"/>
              <dgm:constr type="h" for="ch" forName="ChildAccent6" refType="h" fact="0.7397"/>
              <dgm:constr type="l" for="ch" forName="Child6" refType="w" fact="0.7329"/>
              <dgm:constr type="t" for="ch" forName="Child6" refType="h" fact="0.2168"/>
              <dgm:constr type="w" for="ch" forName="Child6" refType="w" fact="0.125"/>
              <dgm:constr type="h" for="ch" forName="Child6" refType="h" fact="0.7397"/>
              <dgm:constr type="l" for="ch" forName="Parent6" refType="w" fact="0.716"/>
              <dgm:constr type="t" for="ch" forName="Parent6" refType="h" fact="0.0217"/>
              <dgm:constr type="w" for="ch" forName="Parent6" refType="w" fact="0.1424"/>
              <dgm:constr type="h" for="ch" forName="Parent6" refType="h" fact="0.1958"/>
              <dgm:constr type="l" for="ch" forName="ChildAccent7" refType="w" fact="0.8568"/>
              <dgm:constr type="t" for="ch" forName="ChildAccent7" refType="h" fact="0.2168"/>
              <dgm:constr type="w" for="ch" forName="ChildAccent7" refType="w" fact="0.1432"/>
              <dgm:constr type="h" for="ch" forName="ChildAccent7" refType="h" fact="0.7832"/>
              <dgm:constr type="l" for="ch" forName="Child7" refType="w" fact="0.875"/>
              <dgm:constr type="t" for="ch" forName="Child7" refType="h" fact="0.2168"/>
              <dgm:constr type="w" for="ch" forName="Child7" refType="w" fact="0.125"/>
              <dgm:constr type="h" for="ch" forName="Child7" refType="h" fact="0.7832"/>
              <dgm:constr type="l" for="ch" forName="Parent7" refType="w" fact="0.8577"/>
              <dgm:constr type="t" for="ch" forName="Parent7" refType="h" fact="0"/>
              <dgm:constr type="w" for="ch" forName="Parent7" refType="w" fact="0.1423"/>
              <dgm:constr type="h" for="ch" forName="Parent7" refType="h" fact="0.2175"/>
            </dgm:constrLst>
          </dgm:else>
        </dgm:choose>
      </dgm:if>
      <dgm:else name="Name11">
        <dgm:choose name="Name12">
          <dgm:if name="Name13" axis="ch" ptType="node" func="cnt" op="equ" val="1">
            <dgm:alg type="composite">
              <dgm:param type="ar" val="0.45"/>
            </dgm:alg>
            <dgm:constrLst>
              <dgm:constr type="primFontSz" for="des" forName="Child1" val="65"/>
              <dgm:constr type="primFontSz" for="des" forName="Parent1" val="65"/>
              <dgm:constr type="primFontSz" for="des" forName="Child1" refType="primFontSz" refFor="des" refForName="Parent1" op="lte"/>
              <dgm:constr type="l" for="ch" forName="ChildAccent1" refType="w" fact="0"/>
              <dgm:constr type="t" for="ch" forName="ChildAccent1" refType="h" fact="0.1429"/>
              <dgm:constr type="w" for="ch" forName="ChildAccent1" refType="w"/>
              <dgm:constr type="h" for="ch" forName="ChildAccent1" refType="h" fact="0.8571"/>
              <dgm:constr type="l" for="ch" forName="Child1" refType="w" fact="0"/>
              <dgm:constr type="t" for="ch" forName="Child1" refType="h" fact="0.1429"/>
              <dgm:constr type="w" for="ch" forName="Child1" refType="w" fact="0.873"/>
              <dgm:constr type="h" for="ch" forName="Child1" refType="h" fact="0.8571"/>
              <dgm:constr type="l" for="ch" forName="Parent1" refType="w" fact="0"/>
              <dgm:constr type="t" for="ch" forName="Parent1" refType="h" fact="0"/>
              <dgm:constr type="w" for="ch" forName="Parent1" refType="w"/>
              <dgm:constr type="h" for="ch" forName="Parent1" refType="h" fact="0.1429"/>
            </dgm:constrLst>
          </dgm:if>
          <dgm:if name="Name14" axis="ch" ptType="node" func="cnt" op="equ" val="2">
            <dgm:alg type="composite">
              <dgm:param type="ar" val="0.8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Child2" refType="w" fact="0"/>
              <dgm:constr type="t" for="ch" forName="Child2" refType="h" fact="0.1613"/>
              <dgm:constr type="w" for="ch" forName="Child2" refType="w" fact="0.4365"/>
              <dgm:constr type="h" for="ch" forName="Child2" refType="h" fact="0.8387"/>
              <dgm:constr type="l" for="ch" forName="Child1" refType="w" fact="0.5"/>
              <dgm:constr type="t" for="ch" forName="Child1" refType="h" fact="0.1613"/>
              <dgm:constr type="w" for="ch" forName="Child1" refType="w" fact="0.4365"/>
              <dgm:constr type="h" for="ch" forName="Child1" refType="h" fact="0.7742"/>
              <dgm:constr type="l" for="ch" forName="ChildAccent1" refType="w" fact="0.5"/>
              <dgm:constr type="t" for="ch" forName="ChildAccent1" refType="h" fact="0.1613"/>
              <dgm:constr type="w" for="ch" forName="ChildAccent1" refType="w" fact="0.5"/>
              <dgm:constr type="h" for="ch" forName="ChildAccent1" refType="h" fact="0.7742"/>
              <dgm:constr type="l" for="ch" forName="Parent1" refType="w" fact="0.5"/>
              <dgm:constr type="t" for="ch" forName="Parent1" refType="h" fact="0.0323"/>
              <dgm:constr type="w" for="ch" forName="Parent1" refType="w" fact="0.5"/>
              <dgm:constr type="h" for="ch" forName="Parent1" refType="h" fact="0.129"/>
              <dgm:constr type="l" for="ch" forName="ChildAccent2" refType="w" fact="0"/>
              <dgm:constr type="t" for="ch" forName="ChildAccent2" refType="h" fact="0.1613"/>
              <dgm:constr type="w" for="ch" forName="ChildAccent2" refType="w" fact="0.5"/>
              <dgm:constr type="h" for="ch" forName="ChildAccent2" refType="h" fact="0.8387"/>
              <dgm:constr type="l" for="ch" forName="Parent2" refType="w" fact="0"/>
              <dgm:constr type="t" for="ch" forName="Parent2" refType="h" fact="0"/>
              <dgm:constr type="w" for="ch" forName="Parent2" refType="w" fact="0.5"/>
              <dgm:constr type="h" for="ch" forName="Parent2" refType="h" fact="0.1613"/>
            </dgm:constrLst>
          </dgm:if>
          <dgm:if name="Name15" axis="ch" ptType="node" func="cnt" op="equ" val="3">
            <dgm:alg type="composite">
              <dgm:param type="ar" val="1.1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Child3" refType="w" fact="0"/>
              <dgm:constr type="t" for="ch" forName="Child3" refType="h" fact="0.1757"/>
              <dgm:constr type="w" for="ch" forName="Child3" refType="w" fact="0.291"/>
              <dgm:constr type="h" for="ch" forName="Child3" refType="h" fact="0.8243"/>
              <dgm:constr type="l" for="ch" forName="Child2" refType="w" fact="0.3333"/>
              <dgm:constr type="t" for="ch" forName="Child2" refType="h" fact="0.1757"/>
              <dgm:constr type="w" for="ch" forName="Child2" refType="w" fact="0.291"/>
              <dgm:constr type="h" for="ch" forName="Child2" refType="h" fact="0.7655"/>
              <dgm:constr type="l" for="ch" forName="Child1" refType="w" fact="0.6667"/>
              <dgm:constr type="t" for="ch" forName="Child1" refType="h" fact="0.1757"/>
              <dgm:constr type="w" for="ch" forName="Child1" refType="w" fact="0.291"/>
              <dgm:constr type="h" for="ch" forName="Child1" refType="h" fact="0.7066"/>
              <dgm:constr type="l" for="ch" forName="ChildAccent1" refType="w" fact="0.6667"/>
              <dgm:constr type="t" for="ch" forName="ChildAccent1" refType="h" fact="0.1757"/>
              <dgm:constr type="w" for="ch" forName="ChildAccent1" refType="w" fact="0.3333"/>
              <dgm:constr type="h" for="ch" forName="ChildAccent1" refType="h" fact="0.7066"/>
              <dgm:constr type="l" for="ch" forName="Parent1" refType="w" fact="0.6667"/>
              <dgm:constr type="t" for="ch" forName="Parent1" refType="h" fact="0.0579"/>
              <dgm:constr type="w" for="ch" forName="Parent1" refType="w" fact="0.3333"/>
              <dgm:constr type="h" for="ch" forName="Parent1" refType="h" fact="0.1178"/>
              <dgm:constr type="l" for="ch" forName="ChildAccent2" refType="w" fact="0.3333"/>
              <dgm:constr type="t" for="ch" forName="ChildAccent2" refType="h" fact="0.1757"/>
              <dgm:constr type="w" for="ch" forName="ChildAccent2" refType="w" fact="0.3333"/>
              <dgm:constr type="h" for="ch" forName="ChildAccent2" refType="h" fact="0.7655"/>
              <dgm:constr type="l" for="ch" forName="Parent2" refType="w" fact="0.3333"/>
              <dgm:constr type="t" for="ch" forName="Parent2" refType="h" fact="0.0285"/>
              <dgm:constr type="w" for="ch" forName="Parent2" refType="w" fact="0.3333"/>
              <dgm:constr type="h" for="ch" forName="Parent2" refType="h" fact="0.1472"/>
              <dgm:constr type="l" for="ch" forName="ChildAccent3" refType="w" fact="0"/>
              <dgm:constr type="t" for="ch" forName="ChildAccent3" refType="h" fact="0.1757"/>
              <dgm:constr type="w" for="ch" forName="ChildAccent3" refType="w" fact="0.3333"/>
              <dgm:constr type="h" for="ch" forName="ChildAccent3" refType="h" fact="0.8243"/>
              <dgm:constr type="l" for="ch" forName="Parent3" refType="w" fact="0"/>
              <dgm:constr type="t" for="ch" forName="Parent3" refType="h" fact="0"/>
              <dgm:constr type="w" for="ch" forName="Parent3" refType="w" fact="0.3333"/>
              <dgm:constr type="h" for="ch" forName="Parent3" refType="h" fact="0.176"/>
            </dgm:constrLst>
          </dgm:if>
          <dgm:if name="Name16" axis="ch" ptType="node" func="cnt" op="equ" val="4">
            <dgm:alg type="composite">
              <dgm:param type="ar" val="1.362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Child4" refType="w" fact="0"/>
              <dgm:constr type="t" for="ch" forName="Child4" refType="h" fact="0.1892"/>
              <dgm:constr type="w" for="ch" forName="Child4" refType="w" fact="0.2183"/>
              <dgm:constr type="h" for="ch" forName="Child4" refType="h" fact="0.8108"/>
              <dgm:constr type="l" for="ch" forName="Child3" refType="w" fact="0.25"/>
              <dgm:constr type="t" for="ch" forName="Child3" refType="h" fact="0.1892"/>
              <dgm:constr type="w" for="ch" forName="Child3" refType="w" fact="0.2183"/>
              <dgm:constr type="h" for="ch" forName="Child3" refType="h" fact="0.7568"/>
              <dgm:constr type="l" for="ch" forName="Child2" refType="w" fact="0.5"/>
              <dgm:constr type="t" for="ch" forName="Child2" refType="h" fact="0.1892"/>
              <dgm:constr type="w" for="ch" forName="Child2" refType="w" fact="0.2183"/>
              <dgm:constr type="h" for="ch" forName="Child2" refType="h" fact="0.7027"/>
              <dgm:constr type="l" for="ch" forName="Child1" refType="w" fact="0.75"/>
              <dgm:constr type="t" for="ch" forName="Child1" refType="h" fact="0.1892"/>
              <dgm:constr type="w" for="ch" forName="Child1" refType="w" fact="0.2183"/>
              <dgm:constr type="h" for="ch" forName="Child1" refType="h" fact="0.6486"/>
              <dgm:constr type="l" for="ch" forName="ChildAccent1" refType="w" fact="0.75"/>
              <dgm:constr type="t" for="ch" forName="ChildAccent1" refType="h" fact="0.1892"/>
              <dgm:constr type="w" for="ch" forName="ChildAccent1" refType="w" fact="0.25"/>
              <dgm:constr type="h" for="ch" forName="ChildAccent1" refType="h" fact="0.6486"/>
              <dgm:constr type="l" for="ch" forName="Parent1" refType="w" fact="0.75"/>
              <dgm:constr type="t" for="ch" forName="Parent1" refType="h" fact="0.0811"/>
              <dgm:constr type="w" for="ch" forName="Parent1" refType="w" fact="0.25"/>
              <dgm:constr type="h" for="ch" forName="Parent1" refType="h" fact="0.1081"/>
              <dgm:constr type="l" for="ch" forName="ChildAccent2" refType="w" fact="0.5"/>
              <dgm:constr type="t" for="ch" forName="ChildAccent2" refType="h" fact="0.1892"/>
              <dgm:constr type="w" for="ch" forName="ChildAccent2" refType="w" fact="0.25"/>
              <dgm:constr type="h" for="ch" forName="ChildAccent2" refType="h" fact="0.7027"/>
              <dgm:constr type="l" for="ch" forName="Parent2" refType="w" fact="0.5"/>
              <dgm:constr type="t" for="ch" forName="Parent2" refType="h" fact="0.0541"/>
              <dgm:constr type="w" for="ch" forName="Parent2" refType="w" fact="0.25"/>
              <dgm:constr type="h" for="ch" forName="Parent2" refType="h" fact="0.1351"/>
              <dgm:constr type="l" for="ch" forName="ChildAccent3" refType="w" fact="0.25"/>
              <dgm:constr type="t" for="ch" forName="ChildAccent3" refType="h" fact="0.1892"/>
              <dgm:constr type="w" for="ch" forName="ChildAccent3" refType="w" fact="0.25"/>
              <dgm:constr type="h" for="ch" forName="ChildAccent3" refType="h" fact="0.7568"/>
              <dgm:constr type="l" for="ch" forName="Parent3" refType="w" fact="0.25"/>
              <dgm:constr type="t" for="ch" forName="Parent3" refType="h" fact="0.0279"/>
              <dgm:constr type="w" for="ch" forName="Parent3" refType="w" fact="0.25"/>
              <dgm:constr type="h" for="ch" forName="Parent3" refType="h" fact="0.161"/>
              <dgm:constr type="l" for="ch" forName="ChildAccent4" refType="w" fact="0"/>
              <dgm:constr type="t" for="ch" forName="ChildAccent4" refType="h" fact="0.1892"/>
              <dgm:constr type="w" for="ch" forName="ChildAccent4" refType="w" fact="0.25"/>
              <dgm:constr type="h" for="ch" forName="ChildAccent4" refType="h" fact="0.8108"/>
              <dgm:constr type="l" for="ch" forName="Parent4" refType="w" fact="0"/>
              <dgm:constr type="t" for="ch" forName="Parent4" refType="h" fact="0"/>
              <dgm:constr type="w" for="ch" forName="Parent4" refType="w" fact="0.25"/>
              <dgm:constr type="h" for="ch" forName="Parent4" refType="h" fact="0.1892"/>
            </dgm:constrLst>
          </dgm:if>
          <dgm:if name="Name17" axis="ch" ptType="node" func="cnt" op="equ" val="5">
            <dgm:alg type="composite">
              <dgm:param type="ar" val="1.574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Child5" refType="w" fact="0"/>
              <dgm:constr type="t" for="ch" forName="Child5" refType="h" fact="0.2"/>
              <dgm:constr type="w" for="ch" forName="Child5" refType="w" fact="0.1747"/>
              <dgm:constr type="h" for="ch" forName="Child5" refType="h" fact="0.8"/>
              <dgm:constr type="l" for="ch" forName="Child4" refType="w" fact="0.2001"/>
              <dgm:constr type="t" for="ch" forName="Child4" refType="h" fact="0.2"/>
              <dgm:constr type="w" for="ch" forName="Child4" refType="w" fact="0.1747"/>
              <dgm:constr type="h" for="ch" forName="Child4" refType="h" fact="0.75"/>
              <dgm:constr type="l" for="ch" forName="Child3" refType="w" fact="0.4002"/>
              <dgm:constr type="t" for="ch" forName="Child3" refType="h" fact="0.2"/>
              <dgm:constr type="w" for="ch" forName="Child3" refType="w" fact="0.1747"/>
              <dgm:constr type="h" for="ch" forName="Child3" refType="h" fact="0.7"/>
              <dgm:constr type="l" for="ch" forName="Child2" refType="w" fact="0.6003"/>
              <dgm:constr type="t" for="ch" forName="Child2" refType="h" fact="0.2"/>
              <dgm:constr type="w" for="ch" forName="Child2" refType="w" fact="0.1747"/>
              <dgm:constr type="h" for="ch" forName="Child2" refType="h" fact="0.65"/>
              <dgm:constr type="l" for="ch" forName="Child1" refType="w" fact="0.7999"/>
              <dgm:constr type="t" for="ch" forName="Child1" refType="h" fact="0.2"/>
              <dgm:constr type="w" for="ch" forName="Child1" refType="w" fact="0.1747"/>
              <dgm:constr type="h" for="ch" forName="Child1" refType="h" fact="0.6"/>
              <dgm:constr type="l" for="ch" forName="ChildAccent1" refType="w" fact="0.7999"/>
              <dgm:constr type="t" for="ch" forName="ChildAccent1" refType="h" fact="0.2"/>
              <dgm:constr type="w" for="ch" forName="ChildAccent1" refType="w" fact="0.2001"/>
              <dgm:constr type="h" for="ch" forName="ChildAccent1" refType="h" fact="0.6"/>
              <dgm:constr type="l" for="ch" forName="Parent1" refType="w" fact="0.7999"/>
              <dgm:constr type="t" for="ch" forName="Parent1" refType="h" fact="0.1"/>
              <dgm:constr type="w" for="ch" forName="Parent1" refType="w" fact="0.2001"/>
              <dgm:constr type="h" for="ch" forName="Parent1" refType="h" fact="0.1"/>
              <dgm:constr type="l" for="ch" forName="ChildAccent2" refType="w" fact="0.6003"/>
              <dgm:constr type="t" for="ch" forName="ChildAccent2" refType="h" fact="0.2"/>
              <dgm:constr type="w" for="ch" forName="ChildAccent2" refType="w" fact="0.2001"/>
              <dgm:constr type="h" for="ch" forName="ChildAccent2" refType="h" fact="0.65"/>
              <dgm:constr type="l" for="ch" forName="Parent2" refType="w" fact="0.6003"/>
              <dgm:constr type="t" for="ch" forName="Parent2" refType="h" fact="0.075"/>
              <dgm:constr type="w" for="ch" forName="Parent2" refType="w" fact="0.2001"/>
              <dgm:constr type="h" for="ch" forName="Parent2" refType="h" fact="0.125"/>
              <dgm:constr type="l" for="ch" forName="ChildAccent3" refType="w" fact="0.4002"/>
              <dgm:constr type="t" for="ch" forName="ChildAccent3" refType="h" fact="0.2"/>
              <dgm:constr type="w" for="ch" forName="ChildAccent3" refType="w" fact="0.2001"/>
              <dgm:constr type="h" for="ch" forName="ChildAccent3" refType="h" fact="0.7"/>
              <dgm:constr type="l" for="ch" forName="Parent3" refType="w" fact="0.4002"/>
              <dgm:constr type="t" for="ch" forName="Parent3" refType="h" fact="0.0508"/>
              <dgm:constr type="w" for="ch" forName="Parent3" refType="w" fact="0.2001"/>
              <dgm:constr type="h" for="ch" forName="Parent3" refType="h" fact="0.15"/>
              <dgm:constr type="l" for="ch" forName="ChildAccent4" refType="w" fact="0.2001"/>
              <dgm:constr type="t" for="ch" forName="ChildAccent4" refType="h" fact="0.2"/>
              <dgm:constr type="w" for="ch" forName="ChildAccent4" refType="w" fact="0.2001"/>
              <dgm:constr type="h" for="ch" forName="ChildAccent4" refType="h" fact="0.75"/>
              <dgm:constr type="l" for="ch" forName="Parent4" refType="w" fact="0.2001"/>
              <dgm:constr type="t" for="ch" forName="Parent4" refType="h" fact="0.025"/>
              <dgm:constr type="w" for="ch" forName="Parent4" refType="w" fact="0.2001"/>
              <dgm:constr type="h" for="ch" forName="Parent4" refType="h" fact="0.175"/>
              <dgm:constr type="l" for="ch" forName="ChildAccent5" refType="w" fact="0"/>
              <dgm:constr type="t" for="ch" forName="ChildAccent5" refType="h" fact="0.2"/>
              <dgm:constr type="w" for="ch" forName="ChildAccent5" refType="w" fact="0.2001"/>
              <dgm:constr type="h" for="ch" forName="ChildAccent5" refType="h" fact="0.8"/>
              <dgm:constr type="l" for="ch" forName="Parent5" refType="w" fact="0"/>
              <dgm:constr type="t" for="ch" forName="Parent5" refType="h" fact="0"/>
              <dgm:constr type="w" for="ch" forName="Parent5" refType="w" fact="0.2001"/>
              <dgm:constr type="h" for="ch" forName="Parent5" refType="h" fact="0.2"/>
            </dgm:constrLst>
          </dgm:if>
          <dgm:if name="Name18" axis="ch" ptType="node" func="cnt" op="equ" val="6">
            <dgm:alg type="composite">
              <dgm:param type="ar" val="1.756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Child6" refType="w" fact="0"/>
              <dgm:constr type="t" for="ch" forName="Child6" refType="h" fact="0.2087"/>
              <dgm:constr type="w" for="ch" forName="Child6" refType="w" fact="0.1458"/>
              <dgm:constr type="h" for="ch" forName="Child6" refType="h" fact="0.7913"/>
              <dgm:constr type="l" for="ch" forName="Child5" refType="w" fact="0.167"/>
              <dgm:constr type="t" for="ch" forName="Child5" refType="h" fact="0.2087"/>
              <dgm:constr type="w" for="ch" forName="Child5" refType="w" fact="0.1458"/>
              <dgm:constr type="h" for="ch" forName="Child5" refType="h" fact="0.7448"/>
              <dgm:constr type="l" for="ch" forName="Child4" refType="w" fact="0.3339"/>
              <dgm:constr type="t" for="ch" forName="Child4" refType="h" fact="0.2087"/>
              <dgm:constr type="w" for="ch" forName="Child4" refType="w" fact="0.1458"/>
              <dgm:constr type="h" for="ch" forName="Child4" refType="h" fact="0.6982"/>
              <dgm:constr type="l" for="ch" forName="Child3" refType="w" fact="0.5009"/>
              <dgm:constr type="t" for="ch" forName="Child3" refType="h" fact="0.2087"/>
              <dgm:constr type="w" for="ch" forName="Child3" refType="w" fact="0.1458"/>
              <dgm:constr type="h" for="ch" forName="Child3" refType="h" fact="0.6517"/>
              <dgm:constr type="l" for="ch" forName="Child2" refType="w" fact="0.6674"/>
              <dgm:constr type="t" for="ch" forName="Child2" refType="h" fact="0.2087"/>
              <dgm:constr type="w" for="ch" forName="Child2" refType="w" fact="0.1458"/>
              <dgm:constr type="h" for="ch" forName="Child2" refType="h" fact="0.6051"/>
              <dgm:constr type="l" for="ch" forName="Child1" refType="w" fact="0.833"/>
              <dgm:constr type="t" for="ch" forName="Child1" refType="h" fact="0.2087"/>
              <dgm:constr type="w" for="ch" forName="Child1" refType="w" fact="0.1458"/>
              <dgm:constr type="h" for="ch" forName="Child1" refType="h" fact="0.5586"/>
              <dgm:constr type="l" for="ch" forName="ChildAccent1" refType="w" fact="0.833"/>
              <dgm:constr type="t" for="ch" forName="ChildAccent1" refType="h" fact="0.2087"/>
              <dgm:constr type="w" for="ch" forName="ChildAccent1" refType="w" fact="0.167"/>
              <dgm:constr type="h" for="ch" forName="ChildAccent1" refType="h" fact="0.5586"/>
              <dgm:constr type="l" for="ch" forName="Parent1" refType="w" fact="0.833"/>
              <dgm:constr type="t" for="ch" forName="Parent1" refType="h" fact="0.1156"/>
              <dgm:constr type="w" for="ch" forName="Parent1" refType="w" fact="0.167"/>
              <dgm:constr type="h" for="ch" forName="Parent1" refType="h" fact="0.0931"/>
              <dgm:constr type="l" for="ch" forName="ChildAccent2" refType="w" fact="0.6674"/>
              <dgm:constr type="t" for="ch" forName="ChildAccent2" refType="h" fact="0.2087"/>
              <dgm:constr type="w" for="ch" forName="ChildAccent2" refType="w" fact="0.167"/>
              <dgm:constr type="h" for="ch" forName="ChildAccent2" refType="h" fact="0.6051"/>
              <dgm:constr type="l" for="ch" forName="Parent2" refType="w" fact="0.6674"/>
              <dgm:constr type="t" for="ch" forName="Parent2" refType="h" fact="0.0923"/>
              <dgm:constr type="w" for="ch" forName="Parent2" refType="w" fact="0.165"/>
              <dgm:constr type="h" for="ch" forName="Parent2" refType="h" fact="0.1164"/>
              <dgm:constr type="l" for="ch" forName="ChildAccent3" refType="w" fact="0.5009"/>
              <dgm:constr type="t" for="ch" forName="ChildAccent3" refType="h" fact="0.2087"/>
              <dgm:constr type="w" for="ch" forName="ChildAccent3" refType="w" fact="0.167"/>
              <dgm:constr type="h" for="ch" forName="ChildAccent3" refType="h" fact="0.6517"/>
              <dgm:constr type="l" for="ch" forName="Parent3" refType="w" fact="0.5009"/>
              <dgm:constr type="t" for="ch" forName="Parent3" refType="h" fact="0.0698"/>
              <dgm:constr type="w" for="ch" forName="Parent3" refType="w" fact="0.166"/>
              <dgm:constr type="h" for="ch" forName="Parent3" refType="h" fact="0.1396"/>
              <dgm:constr type="l" for="ch" forName="ChildAccent4" refType="w" fact="0.3339"/>
              <dgm:constr type="t" for="ch" forName="ChildAccent4" refType="h" fact="0.2087"/>
              <dgm:constr type="w" for="ch" forName="ChildAccent4" refType="w" fact="0.167"/>
              <dgm:constr type="h" for="ch" forName="ChildAccent4" refType="h" fact="0.6982"/>
              <dgm:constr type="l" for="ch" forName="Parent4" refType="w" fact="0.3339"/>
              <dgm:constr type="t" for="ch" forName="Parent4" refType="h" fact="0.0458"/>
              <dgm:constr type="w" for="ch" forName="Parent4" refType="w" fact="0.167"/>
              <dgm:constr type="h" for="ch" forName="Parent4" refType="h" fact="0.1629"/>
              <dgm:constr type="l" for="ch" forName="ChildAccent5" refType="w" fact="0.167"/>
              <dgm:constr type="t" for="ch" forName="ChildAccent5" refType="h" fact="0.2087"/>
              <dgm:constr type="w" for="ch" forName="ChildAccent5" refType="w" fact="0.167"/>
              <dgm:constr type="h" for="ch" forName="ChildAccent5" refType="h" fact="0.7448"/>
              <dgm:constr type="l" for="ch" forName="Parent5" refType="w" fact="0.167"/>
              <dgm:constr type="t" for="ch" forName="Parent5" refType="h" fact="0.0225"/>
              <dgm:constr type="w" for="ch" forName="Parent5" refType="w" fact="0.167"/>
              <dgm:constr type="h" for="ch" forName="Parent5" refType="h" fact="0.1862"/>
              <dgm:constr type="l" for="ch" forName="ChildAccent6" refType="w" fact="0"/>
              <dgm:constr type="t" for="ch" forName="ChildAccent6" refType="h" fact="0.2087"/>
              <dgm:constr type="w" for="ch" forName="ChildAccent6" refType="w" fact="0.167"/>
              <dgm:constr type="h" for="ch" forName="ChildAccent6" refType="h" fact="0.7913"/>
              <dgm:constr type="l" for="ch" forName="Parent6" refType="w" fact="0"/>
              <dgm:constr type="t" for="ch" forName="Parent6" refType="h" fact="0"/>
              <dgm:constr type="w" for="ch" forName="Parent6" refType="w" fact="0.167"/>
              <dgm:constr type="h" for="ch" forName="Parent6" refType="h" fact="0.2095"/>
            </dgm:constrLst>
          </dgm:if>
          <dgm:else name="Name19">
            <dgm:alg type="composite">
              <dgm:param type="ar" val="1.91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Child7" refType="w" fact="0"/>
              <dgm:constr type="t" for="ch" forName="Child7" refType="h" fact="0.2168"/>
              <dgm:constr type="w" for="ch" forName="Child7" refType="w" fact="0.125"/>
              <dgm:constr type="h" for="ch" forName="Child7" refType="h" fact="0.7832"/>
              <dgm:constr type="l" for="ch" forName="Child6" refType="w" fact="0.1432"/>
              <dgm:constr type="t" for="ch" forName="Child6" refType="h" fact="0.2168"/>
              <dgm:constr type="w" for="ch" forName="Child6" refType="w" fact="0.125"/>
              <dgm:constr type="h" for="ch" forName="Child6" refType="h" fact="0.7397"/>
              <dgm:constr type="l" for="ch" forName="Child5" refType="w" fact="0.2865"/>
              <dgm:constr type="t" for="ch" forName="Child5" refType="h" fact="0.2168"/>
              <dgm:constr type="w" for="ch" forName="Child5" refType="w" fact="0.125"/>
              <dgm:constr type="h" for="ch" forName="Child5" refType="h" fact="0.6962"/>
              <dgm:constr type="l" for="ch" forName="Child4" refType="w" fact="0.4297"/>
              <dgm:constr type="t" for="ch" forName="Child4" refType="h" fact="0.2168"/>
              <dgm:constr type="w" for="ch" forName="Child4" refType="w" fact="0.125"/>
              <dgm:constr type="h" for="ch" forName="Child4" refType="h" fact="0.6526"/>
              <dgm:constr type="l" for="ch" forName="Child3" refType="w" fact="0.5726"/>
              <dgm:constr type="t" for="ch" forName="Child3" refType="h" fact="0.2168"/>
              <dgm:constr type="w" for="ch" forName="Child3" refType="w" fact="0.125"/>
              <dgm:constr type="h" for="ch" forName="Child3" refType="h" fact="0.6091"/>
              <dgm:constr type="l" for="ch" forName="Child2" refType="w" fact="0.7147"/>
              <dgm:constr type="t" for="ch" forName="Child2" refType="h" fact="0.2168"/>
              <dgm:constr type="w" for="ch" forName="Child2" refType="w" fact="0.125"/>
              <dgm:constr type="h" for="ch" forName="Child2" refType="h" fact="0.5656"/>
              <dgm:constr type="l" for="ch" forName="Child1" refType="w" fact="0.8568"/>
              <dgm:constr type="t" for="ch" forName="Child1" refType="h" fact="0.2168"/>
              <dgm:constr type="w" for="ch" forName="Child1" refType="w" fact="0.125"/>
              <dgm:constr type="h" for="ch" forName="Child1" refType="h" fact="0.5221"/>
              <dgm:constr type="l" for="ch" forName="ChildAccent1" refType="w" fact="0.8568"/>
              <dgm:constr type="t" for="ch" forName="ChildAccent1" refType="h" fact="0.2168"/>
              <dgm:constr type="w" for="ch" forName="ChildAccent1" refType="w" fact="0.1432"/>
              <dgm:constr type="h" for="ch" forName="ChildAccent1" refType="h" fact="0.5221"/>
              <dgm:constr type="l" for="ch" forName="Parent1" refType="w" fact="0.8568"/>
              <dgm:constr type="t" for="ch" forName="Parent1" refType="h" fact="0.1298"/>
              <dgm:constr type="w" for="ch" forName="Parent1" refType="w" fact="0.1432"/>
              <dgm:constr type="h" for="ch" forName="Parent1" refType="h" fact="0.087"/>
              <dgm:constr type="l" for="ch" forName="ChildAccent2" refType="w" fact="0.7147"/>
              <dgm:constr type="t" for="ch" forName="ChildAccent2" refType="h" fact="0.2168"/>
              <dgm:constr type="w" for="ch" forName="ChildAccent2" refType="w" fact="0.1432"/>
              <dgm:constr type="h" for="ch" forName="ChildAccent2" refType="h" fact="0.5656"/>
              <dgm:constr type="l" for="ch" forName="Parent2" refType="w" fact="0.7147"/>
              <dgm:constr type="t" for="ch" forName="Parent2" refType="h" fact="0.108"/>
              <dgm:constr type="w" for="ch" forName="Parent2" refType="w" fact="0.1425"/>
              <dgm:constr type="h" for="ch" forName="Parent2" refType="h" fact="0.1088"/>
              <dgm:constr type="l" for="ch" forName="ChildAccent3" refType="w" fact="0.5726"/>
              <dgm:constr type="t" for="ch" forName="ChildAccent3" refType="h" fact="0.2168"/>
              <dgm:constr type="w" for="ch" forName="ChildAccent3" refType="w" fact="0.1432"/>
              <dgm:constr type="h" for="ch" forName="ChildAccent3" refType="h" fact="0.6091"/>
              <dgm:constr type="l" for="ch" forName="Parent3" refType="w" fact="0.5726"/>
              <dgm:constr type="t" for="ch" forName="Parent3" refType="h" fact="0.087"/>
              <dgm:constr type="w" for="ch" forName="Parent3" refType="w" fact="0.142"/>
              <dgm:constr type="h" for="ch" forName="Parent3" refType="h" fact="0.1305"/>
              <dgm:constr type="l" for="ch" forName="ChildAccent4" refType="w" fact="0.4297"/>
              <dgm:constr type="t" for="ch" forName="ChildAccent4" refType="h" fact="0.2168"/>
              <dgm:constr type="w" for="ch" forName="ChildAccent4" refType="w" fact="0.1432"/>
              <dgm:constr type="h" for="ch" forName="ChildAccent4" refType="h" fact="0.6526"/>
              <dgm:constr type="l" for="ch" forName="Parent4" refType="w" fact="0.4297"/>
              <dgm:constr type="t" for="ch" forName="Parent4" refType="h" fact="0.0645"/>
              <dgm:constr type="w" for="ch" forName="Parent4" refType="w" fact="0.1432"/>
              <dgm:constr type="h" for="ch" forName="Parent4" refType="h" fact="0.1523"/>
              <dgm:constr type="l" for="ch" forName="ChildAccent5" refType="w" fact="0.2865"/>
              <dgm:constr type="t" for="ch" forName="ChildAccent5" refType="h" fact="0.2168"/>
              <dgm:constr type="w" for="ch" forName="ChildAccent5" refType="w" fact="0.1432"/>
              <dgm:constr type="h" for="ch" forName="ChildAccent5" refType="h" fact="0.6962"/>
              <dgm:constr type="l" for="ch" forName="Parent5" refType="w" fact="0.2865"/>
              <dgm:constr type="t" for="ch" forName="Parent5" refType="h" fact="0.0428"/>
              <dgm:constr type="w" for="ch" forName="Parent5" refType="w" fact="0.1432"/>
              <dgm:constr type="h" for="ch" forName="Parent5" refType="h" fact="0.174"/>
              <dgm:constr type="l" for="ch" forName="ChildAccent6" refType="w" fact="0.1432"/>
              <dgm:constr type="t" for="ch" forName="ChildAccent6" refType="h" fact="0.2168"/>
              <dgm:constr type="w" for="ch" forName="ChildAccent6" refType="w" fact="0.1432"/>
              <dgm:constr type="h" for="ch" forName="ChildAccent6" refType="h" fact="0.7397"/>
              <dgm:constr type="l" for="ch" forName="Parent6" refType="w" fact="0.1432"/>
              <dgm:constr type="t" for="ch" forName="Parent6" refType="h" fact="0.0217"/>
              <dgm:constr type="w" for="ch" forName="Parent6" refType="w" fact="0.1432"/>
              <dgm:constr type="h" for="ch" forName="Parent6" refType="h" fact="0.1958"/>
              <dgm:constr type="l" for="ch" forName="ChildAccent7" refType="w" fact="0"/>
              <dgm:constr type="t" for="ch" forName="ChildAccent7" refType="h" fact="0.2168"/>
              <dgm:constr type="w" for="ch" forName="ChildAccent7" refType="w" fact="0.1432"/>
              <dgm:constr type="h" for="ch" forName="ChildAccent7" refType="h" fact="0.7832"/>
              <dgm:constr type="l" for="ch" forName="Parent7" refType="w" fact="0"/>
              <dgm:constr type="t" for="ch" forName="Parent7" refType="h" fact="0"/>
              <dgm:constr type="w" for="ch" forName="Parent7" refType="w" fact="0.1432"/>
              <dgm:constr type="h" for="ch" forName="Parent7" refType="h" fact="0.2175"/>
            </dgm:constrLst>
          </dgm:else>
        </dgm:choose>
      </dgm:else>
    </dgm:choose>
    <dgm:forEach name="wrapper" axis="self" ptType="parTrans">
      <dgm:forEach name="accentRepeat" axis="self">
        <dgm:layoutNode name="ChildAccent" styleLbl="alignImgPlace1">
          <dgm:alg type="sp"/>
          <dgm:choose name="Name20">
            <dgm:if name="Name21" axis="followSib" ptType="node" func="cnt" op="equ" val="0">
              <dgm:shape xmlns:r="http://schemas.openxmlformats.org/officeDocument/2006/relationships" type="wedgeRectCallout" r:blip="">
                <dgm:adjLst>
                  <dgm:adj idx="1" val="0"/>
                  <dgm:adj idx="2" val="0"/>
                </dgm:adjLst>
              </dgm:shape>
            </dgm:if>
            <dgm:else name="Name22">
              <dgm:choose name="Name23">
                <dgm:if name="Name24" axis="precedSib" ptType="node" func="cnt" op="equ" val="6">
                  <dgm:shape xmlns:r="http://schemas.openxmlformats.org/officeDocument/2006/relationships" type="wedgeRectCallout" r:blip="">
                    <dgm:adjLst>
                      <dgm:adj idx="1" val="0"/>
                      <dgm:adj idx="2" val="0"/>
                    </dgm:adjLst>
                  </dgm:shape>
                </dgm:if>
                <dgm:else name="Name25">
                  <dgm:choose name="Name26">
                    <dgm:if name="Name27" func="var" arg="dir" op="equ" val="norm">
                      <dgm:shape xmlns:r="http://schemas.openxmlformats.org/officeDocument/2006/relationships" type="wedgeRectCallout" r:blip="">
                        <dgm:adjLst>
                          <dgm:adj idx="1" val="0.625"/>
                          <dgm:adj idx="2" val="0.2083"/>
                        </dgm:adjLst>
                      </dgm:shape>
                    </dgm:if>
                    <dgm:else name="Name28">
                      <dgm:shape xmlns:r="http://schemas.openxmlformats.org/officeDocument/2006/relationships" type="wedgeRectCallout" r:blip="">
                        <dgm:adjLst>
                          <dgm:adj idx="1" val="-0.625"/>
                          <dgm:adj idx="2" val="0.2083"/>
                        </dgm:adjLst>
                      </dgm:shape>
                    </dgm:else>
                  </dgm:choose>
                </dgm:else>
              </dgm:choose>
            </dgm:else>
          </dgm:choose>
          <dgm:presOf axis="des" ptType="node"/>
        </dgm:layoutNode>
      </dgm:forEach>
    </dgm:forEach>
    <dgm:forEach name="Name29" axis="ch" ptType="node" st="7" cnt="1">
      <dgm:layoutNode name="ChildAccent7">
        <dgm:alg type="sp"/>
        <dgm:shape xmlns:r="http://schemas.openxmlformats.org/officeDocument/2006/relationships" r:blip="">
          <dgm:adjLst/>
        </dgm:shape>
        <dgm:presOf/>
        <dgm:constrLst/>
        <dgm:forEach name="Name30" ref="accentRepeat"/>
      </dgm:layoutNode>
      <dgm:layoutNode name="Child7" styleLbl="revTx">
        <dgm:varLst>
          <dgm:chMax val="0"/>
          <dgm:chPref val="0"/>
          <dgm:bulletEnabled val="1"/>
        </dgm:varLst>
        <dgm:choose name="Name31">
          <dgm:if name="Name32" func="var" arg="dir" op="equ" val="norm">
            <dgm:alg type="tx">
              <dgm:param type="parTxLTRAlign" val="r"/>
              <dgm:param type="shpTxLTRAlignCh" val="r"/>
              <dgm:param type="txAnchorVert" val="t"/>
            </dgm:alg>
          </dgm:if>
          <dgm:else name="Name3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7"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34" axis="ch" ptType="node" st="6" cnt="1">
      <dgm:layoutNode name="ChildAccent6">
        <dgm:alg type="sp"/>
        <dgm:shape xmlns:r="http://schemas.openxmlformats.org/officeDocument/2006/relationships" r:blip="">
          <dgm:adjLst/>
        </dgm:shape>
        <dgm:presOf/>
        <dgm:constrLst/>
        <dgm:forEach name="Name35" ref="accentRepeat"/>
      </dgm:layoutNode>
      <dgm:layoutNode name="Child6" styleLbl="revTx">
        <dgm:varLst>
          <dgm:chMax val="0"/>
          <dgm:chPref val="0"/>
          <dgm:bulletEnabled val="1"/>
        </dgm:varLst>
        <dgm:choose name="Name36">
          <dgm:if name="Name37" func="var" arg="dir" op="equ" val="norm">
            <dgm:alg type="tx">
              <dgm:param type="parTxLTRAlign" val="r"/>
              <dgm:param type="shpTxLTRAlignCh" val="r"/>
              <dgm:param type="txAnchorVert" val="t"/>
            </dgm:alg>
          </dgm:if>
          <dgm:else name="Name38">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6"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39" axis="ch" ptType="node" st="5" cnt="1">
      <dgm:layoutNode name="ChildAccent5">
        <dgm:alg type="sp"/>
        <dgm:shape xmlns:r="http://schemas.openxmlformats.org/officeDocument/2006/relationships" r:blip="">
          <dgm:adjLst/>
        </dgm:shape>
        <dgm:presOf/>
        <dgm:constrLst/>
        <dgm:forEach name="Name40" ref="accentRepeat"/>
      </dgm:layoutNode>
      <dgm:layoutNode name="Child5" styleLbl="revTx">
        <dgm:varLst>
          <dgm:chMax val="0"/>
          <dgm:chPref val="0"/>
          <dgm:bulletEnabled val="1"/>
        </dgm:varLst>
        <dgm:choose name="Name41">
          <dgm:if name="Name42" func="var" arg="dir" op="equ" val="norm">
            <dgm:alg type="tx">
              <dgm:param type="parTxLTRAlign" val="r"/>
              <dgm:param type="shpTxLTRAlignCh" val="r"/>
              <dgm:param type="txAnchorVert" val="t"/>
            </dgm:alg>
          </dgm:if>
          <dgm:else name="Name4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5"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44" axis="ch" ptType="node" st="4" cnt="1">
      <dgm:layoutNode name="ChildAccent4">
        <dgm:alg type="sp"/>
        <dgm:shape xmlns:r="http://schemas.openxmlformats.org/officeDocument/2006/relationships" r:blip="">
          <dgm:adjLst/>
        </dgm:shape>
        <dgm:presOf/>
        <dgm:constrLst/>
        <dgm:forEach name="Name45" ref="accentRepeat"/>
      </dgm:layoutNode>
      <dgm:layoutNode name="Child4" styleLbl="revTx">
        <dgm:varLst>
          <dgm:chMax val="0"/>
          <dgm:chPref val="0"/>
          <dgm:bulletEnabled val="1"/>
        </dgm:varLst>
        <dgm:choose name="Name46">
          <dgm:if name="Name47" func="var" arg="dir" op="equ" val="norm">
            <dgm:alg type="tx">
              <dgm:param type="parTxLTRAlign" val="r"/>
              <dgm:param type="shpTxLTRAlignCh" val="r"/>
              <dgm:param type="txAnchorVert" val="t"/>
            </dgm:alg>
          </dgm:if>
          <dgm:else name="Name48">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4"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49" axis="ch" ptType="node" st="3" cnt="1">
      <dgm:layoutNode name="ChildAccent3">
        <dgm:alg type="sp"/>
        <dgm:shape xmlns:r="http://schemas.openxmlformats.org/officeDocument/2006/relationships" r:blip="">
          <dgm:adjLst/>
        </dgm:shape>
        <dgm:presOf/>
        <dgm:constrLst/>
        <dgm:forEach name="Name50" ref="accentRepeat"/>
      </dgm:layoutNode>
      <dgm:layoutNode name="Child3" styleLbl="revTx">
        <dgm:varLst>
          <dgm:chMax val="0"/>
          <dgm:chPref val="0"/>
          <dgm:bulletEnabled val="1"/>
        </dgm:varLst>
        <dgm:choose name="Name51">
          <dgm:if name="Name52" func="var" arg="dir" op="equ" val="norm">
            <dgm:alg type="tx">
              <dgm:param type="parTxLTRAlign" val="r"/>
              <dgm:param type="shpTxLTRAlignCh" val="r"/>
              <dgm:param type="txAnchorVert" val="t"/>
            </dgm:alg>
          </dgm:if>
          <dgm:else name="Name5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3"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54" axis="ch" ptType="node" st="2" cnt="1">
      <dgm:layoutNode name="ChildAccent2">
        <dgm:alg type="sp"/>
        <dgm:shape xmlns:r="http://schemas.openxmlformats.org/officeDocument/2006/relationships" r:blip="">
          <dgm:adjLst/>
        </dgm:shape>
        <dgm:presOf/>
        <dgm:constrLst/>
        <dgm:forEach name="Name55" ref="accentRepeat"/>
      </dgm:layoutNode>
      <dgm:layoutNode name="Child2" styleLbl="revTx">
        <dgm:varLst>
          <dgm:chMax val="0"/>
          <dgm:chPref val="0"/>
          <dgm:bulletEnabled val="1"/>
        </dgm:varLst>
        <dgm:choose name="Name56">
          <dgm:if name="Name57" func="var" arg="dir" op="equ" val="norm">
            <dgm:alg type="tx">
              <dgm:param type="parTxLTRAlign" val="r"/>
              <dgm:param type="shpTxLTRAlignCh" val="r"/>
              <dgm:param type="txAnchorVert" val="t"/>
            </dgm:alg>
          </dgm:if>
          <dgm:else name="Name58">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2"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59" axis="ch" ptType="node" cnt="1">
      <dgm:layoutNode name="ChildAccent1">
        <dgm:alg type="sp"/>
        <dgm:shape xmlns:r="http://schemas.openxmlformats.org/officeDocument/2006/relationships" r:blip="">
          <dgm:adjLst/>
        </dgm:shape>
        <dgm:presOf/>
        <dgm:constrLst/>
        <dgm:forEach name="Name60" ref="accentRepeat"/>
      </dgm:layoutNode>
      <dgm:layoutNode name="Child1" styleLbl="revTx">
        <dgm:varLst>
          <dgm:chMax val="0"/>
          <dgm:chPref val="0"/>
          <dgm:bulletEnabled val="1"/>
        </dgm:varLst>
        <dgm:choose name="Name61">
          <dgm:if name="Name62" func="var" arg="dir" op="equ" val="norm">
            <dgm:alg type="tx">
              <dgm:param type="parTxLTRAlign" val="r"/>
              <dgm:param type="shpTxLTRAlignCh" val="r"/>
              <dgm:param type="txAnchorVert" val="t"/>
            </dgm:alg>
          </dgm:if>
          <dgm:else name="Name6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1"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8"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375" tIns="48186" rIns="96375" bIns="48186" numCol="1" anchor="t" anchorCtr="0" compatLnSpc="1">
            <a:prstTxWarp prst="textNoShape">
              <a:avLst/>
            </a:prstTxWarp>
          </a:bodyPr>
          <a:lstStyle>
            <a:lvl1pPr defTabSz="963493">
              <a:lnSpc>
                <a:spcPct val="100000"/>
              </a:lnSpc>
              <a:spcBef>
                <a:spcPct val="0"/>
              </a:spcBef>
              <a:defRPr sz="1300" b="0">
                <a:solidFill>
                  <a:schemeClr val="tx1"/>
                </a:solidFill>
                <a:latin typeface="Arial" charset="0"/>
              </a:defRPr>
            </a:lvl1pPr>
          </a:lstStyle>
          <a:p>
            <a:pPr>
              <a:defRPr/>
            </a:pPr>
            <a:endParaRPr lang="en-US" dirty="0"/>
          </a:p>
        </p:txBody>
      </p:sp>
      <p:sp>
        <p:nvSpPr>
          <p:cNvPr id="34819"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6375" tIns="48186" rIns="96375" bIns="48186" numCol="1" anchor="t" anchorCtr="0" compatLnSpc="1">
            <a:prstTxWarp prst="textNoShape">
              <a:avLst/>
            </a:prstTxWarp>
          </a:bodyPr>
          <a:lstStyle>
            <a:lvl1pPr algn="r" defTabSz="963493">
              <a:lnSpc>
                <a:spcPct val="100000"/>
              </a:lnSpc>
              <a:spcBef>
                <a:spcPct val="0"/>
              </a:spcBef>
              <a:defRPr sz="1300" b="0">
                <a:solidFill>
                  <a:schemeClr val="tx1"/>
                </a:solidFill>
                <a:latin typeface="Arial" charset="0"/>
              </a:defRPr>
            </a:lvl1pPr>
          </a:lstStyle>
          <a:p>
            <a:pPr>
              <a:defRPr/>
            </a:pPr>
            <a:endParaRPr lang="en-US" dirty="0"/>
          </a:p>
        </p:txBody>
      </p:sp>
      <p:sp>
        <p:nvSpPr>
          <p:cNvPr id="34820" name="Rectangle 4"/>
          <p:cNvSpPr>
            <a:spLocks noGrp="1" noChangeArrowheads="1"/>
          </p:cNvSpPr>
          <p:nvPr>
            <p:ph type="ftr" sz="quarter" idx="2"/>
          </p:nvPr>
        </p:nvSpPr>
        <p:spPr bwMode="auto">
          <a:xfrm>
            <a:off x="0" y="9120188"/>
            <a:ext cx="3170238" cy="479425"/>
          </a:xfrm>
          <a:prstGeom prst="rect">
            <a:avLst/>
          </a:prstGeom>
          <a:noFill/>
          <a:ln w="9525">
            <a:noFill/>
            <a:miter lim="800000"/>
            <a:headEnd/>
            <a:tailEnd/>
          </a:ln>
          <a:effectLst/>
        </p:spPr>
        <p:txBody>
          <a:bodyPr vert="horz" wrap="square" lIns="96375" tIns="48186" rIns="96375" bIns="48186" numCol="1" anchor="b" anchorCtr="0" compatLnSpc="1">
            <a:prstTxWarp prst="textNoShape">
              <a:avLst/>
            </a:prstTxWarp>
          </a:bodyPr>
          <a:lstStyle>
            <a:lvl1pPr defTabSz="963493">
              <a:lnSpc>
                <a:spcPct val="100000"/>
              </a:lnSpc>
              <a:spcBef>
                <a:spcPct val="0"/>
              </a:spcBef>
              <a:defRPr sz="1300" b="0">
                <a:solidFill>
                  <a:schemeClr val="tx1"/>
                </a:solidFill>
                <a:latin typeface="Arial" charset="0"/>
              </a:defRPr>
            </a:lvl1pPr>
          </a:lstStyle>
          <a:p>
            <a:pPr>
              <a:defRPr/>
            </a:pPr>
            <a:endParaRPr lang="en-US" dirty="0"/>
          </a:p>
        </p:txBody>
      </p:sp>
      <p:sp>
        <p:nvSpPr>
          <p:cNvPr id="34821"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6375" tIns="48186" rIns="96375" bIns="48186" numCol="1" anchor="b" anchorCtr="0" compatLnSpc="1">
            <a:prstTxWarp prst="textNoShape">
              <a:avLst/>
            </a:prstTxWarp>
          </a:bodyPr>
          <a:lstStyle>
            <a:lvl1pPr algn="r" defTabSz="962025">
              <a:lnSpc>
                <a:spcPct val="100000"/>
              </a:lnSpc>
              <a:spcBef>
                <a:spcPct val="0"/>
              </a:spcBef>
              <a:defRPr sz="1300" b="0">
                <a:solidFill>
                  <a:schemeClr val="tx1"/>
                </a:solidFill>
                <a:latin typeface="Arial" panose="020B0604020202020204" pitchFamily="34" charset="0"/>
              </a:defRPr>
            </a:lvl1pPr>
          </a:lstStyle>
          <a:p>
            <a:fld id="{8CDC0347-DA9C-41A8-879B-606474D48F51}" type="slidenum">
              <a:rPr lang="en-US" altLang="en-US"/>
              <a:pPr/>
              <a:t>‹#›</a:t>
            </a:fld>
            <a:endParaRPr lang="en-US" altLang="en-US" dirty="0"/>
          </a:p>
        </p:txBody>
      </p:sp>
    </p:spTree>
    <p:extLst>
      <p:ext uri="{BB962C8B-B14F-4D97-AF65-F5344CB8AC3E}">
        <p14:creationId xmlns:p14="http://schemas.microsoft.com/office/powerpoint/2010/main" val="24380435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1429" tIns="45714" rIns="91429" bIns="45714" rtlCol="0"/>
          <a:lstStyle>
            <a:lvl1pPr algn="l">
              <a:defRPr sz="1200"/>
            </a:lvl1pPr>
          </a:lstStyle>
          <a:p>
            <a:pPr>
              <a:defRPr/>
            </a:pPr>
            <a:endParaRPr lang="en-US" dirty="0"/>
          </a:p>
        </p:txBody>
      </p:sp>
      <p:sp>
        <p:nvSpPr>
          <p:cNvPr id="3" name="Date Placeholder 2"/>
          <p:cNvSpPr>
            <a:spLocks noGrp="1"/>
          </p:cNvSpPr>
          <p:nvPr>
            <p:ph type="dt" idx="1"/>
          </p:nvPr>
        </p:nvSpPr>
        <p:spPr>
          <a:xfrm>
            <a:off x="4143375" y="0"/>
            <a:ext cx="3170238" cy="479425"/>
          </a:xfrm>
          <a:prstGeom prst="rect">
            <a:avLst/>
          </a:prstGeom>
        </p:spPr>
        <p:txBody>
          <a:bodyPr vert="horz" lIns="91429" tIns="45714" rIns="91429" bIns="45714" rtlCol="0"/>
          <a:lstStyle>
            <a:lvl1pPr algn="r">
              <a:defRPr sz="1200"/>
            </a:lvl1pPr>
          </a:lstStyle>
          <a:p>
            <a:pPr>
              <a:defRPr/>
            </a:pPr>
            <a:fld id="{AFA55BE3-70DF-4976-9471-47AB7CFBD58E}" type="datetimeFigureOut">
              <a:rPr lang="en-US"/>
              <a:pPr>
                <a:defRPr/>
              </a:pPr>
              <a:t>6/24/2026</a:t>
            </a:fld>
            <a:endParaRPr lang="en-US" dirty="0"/>
          </a:p>
        </p:txBody>
      </p:sp>
      <p:sp>
        <p:nvSpPr>
          <p:cNvPr id="4" name="Slide Image Placeholder 3"/>
          <p:cNvSpPr>
            <a:spLocks noGrp="1" noRot="1" noChangeAspect="1"/>
          </p:cNvSpPr>
          <p:nvPr>
            <p:ph type="sldImg" idx="2"/>
          </p:nvPr>
        </p:nvSpPr>
        <p:spPr>
          <a:xfrm>
            <a:off x="458788" y="720725"/>
            <a:ext cx="6399212" cy="3600450"/>
          </a:xfrm>
          <a:prstGeom prst="rect">
            <a:avLst/>
          </a:prstGeom>
          <a:noFill/>
          <a:ln w="12700">
            <a:solidFill>
              <a:prstClr val="black"/>
            </a:solidFill>
          </a:ln>
        </p:spPr>
        <p:txBody>
          <a:bodyPr vert="horz" lIns="91429" tIns="45714" rIns="91429" bIns="45714" rtlCol="0" anchor="ctr"/>
          <a:lstStyle/>
          <a:p>
            <a:pPr lvl="0"/>
            <a:endParaRPr lang="en-US" noProof="0" dirty="0"/>
          </a:p>
        </p:txBody>
      </p:sp>
      <p:sp>
        <p:nvSpPr>
          <p:cNvPr id="5" name="Notes Placeholder 4"/>
          <p:cNvSpPr>
            <a:spLocks noGrp="1"/>
          </p:cNvSpPr>
          <p:nvPr>
            <p:ph type="body" sz="quarter" idx="3"/>
          </p:nvPr>
        </p:nvSpPr>
        <p:spPr>
          <a:xfrm>
            <a:off x="731838" y="4560888"/>
            <a:ext cx="5851525" cy="4319587"/>
          </a:xfrm>
          <a:prstGeom prst="rect">
            <a:avLst/>
          </a:prstGeom>
        </p:spPr>
        <p:txBody>
          <a:bodyPr vert="horz" lIns="91429" tIns="45714" rIns="91429" bIns="45714"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120188"/>
            <a:ext cx="3170238" cy="479425"/>
          </a:xfrm>
          <a:prstGeom prst="rect">
            <a:avLst/>
          </a:prstGeom>
        </p:spPr>
        <p:txBody>
          <a:bodyPr vert="horz" lIns="91429" tIns="45714" rIns="91429" bIns="45714" rtlCol="0" anchor="b"/>
          <a:lstStyle>
            <a:lvl1pPr algn="l">
              <a:defRPr sz="1200"/>
            </a:lvl1pPr>
          </a:lstStyle>
          <a:p>
            <a:pPr>
              <a:defRPr/>
            </a:pPr>
            <a:endParaRPr lang="en-US" dirty="0"/>
          </a:p>
        </p:txBody>
      </p:sp>
      <p:sp>
        <p:nvSpPr>
          <p:cNvPr id="7" name="Slide Number Placeholder 6"/>
          <p:cNvSpPr>
            <a:spLocks noGrp="1"/>
          </p:cNvSpPr>
          <p:nvPr>
            <p:ph type="sldNum" sz="quarter" idx="5"/>
          </p:nvPr>
        </p:nvSpPr>
        <p:spPr>
          <a:xfrm>
            <a:off x="4143375" y="9120188"/>
            <a:ext cx="3170238" cy="479425"/>
          </a:xfrm>
          <a:prstGeom prst="rect">
            <a:avLst/>
          </a:prstGeom>
        </p:spPr>
        <p:txBody>
          <a:bodyPr vert="horz" wrap="square" lIns="91429" tIns="45714" rIns="91429" bIns="45714" numCol="1" anchor="b" anchorCtr="0" compatLnSpc="1">
            <a:prstTxWarp prst="textNoShape">
              <a:avLst/>
            </a:prstTxWarp>
          </a:bodyPr>
          <a:lstStyle>
            <a:lvl1pPr algn="r">
              <a:defRPr sz="1200"/>
            </a:lvl1pPr>
          </a:lstStyle>
          <a:p>
            <a:fld id="{AD051741-981C-41D2-B407-442C4B3D1801}" type="slidenum">
              <a:rPr lang="en-US" altLang="en-US"/>
              <a:pPr/>
              <a:t>‹#›</a:t>
            </a:fld>
            <a:endParaRPr lang="en-US" altLang="en-US" dirty="0"/>
          </a:p>
        </p:txBody>
      </p:sp>
    </p:spTree>
    <p:extLst>
      <p:ext uri="{BB962C8B-B14F-4D97-AF65-F5344CB8AC3E}">
        <p14:creationId xmlns:p14="http://schemas.microsoft.com/office/powerpoint/2010/main" val="117225032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9212"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051741-981C-41D2-B407-442C4B3D1801}" type="slidenum">
              <a:rPr lang="en-US" altLang="en-US" smtClean="0"/>
              <a:pPr/>
              <a:t>2</a:t>
            </a:fld>
            <a:endParaRPr lang="en-US" altLang="en-US" dirty="0"/>
          </a:p>
        </p:txBody>
      </p:sp>
    </p:spTree>
    <p:extLst>
      <p:ext uri="{BB962C8B-B14F-4D97-AF65-F5344CB8AC3E}">
        <p14:creationId xmlns:p14="http://schemas.microsoft.com/office/powerpoint/2010/main" val="7206704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a:ln/>
        </p:spPr>
      </p:sp>
      <p:sp>
        <p:nvSpPr>
          <p:cNvPr id="118787" name="Notes Placeholder 2"/>
          <p:cNvSpPr>
            <a:spLocks noGrp="1"/>
          </p:cNvSpPr>
          <p:nvPr>
            <p:ph type="body" idx="1"/>
          </p:nvPr>
        </p:nvSpPr>
        <p:spPr>
          <a:noFill/>
          <a:ln/>
        </p:spPr>
        <p:txBody>
          <a:bodyPr lIns="92070" tIns="46034" rIns="92070" bIns="46034"/>
          <a:lstStyle/>
          <a:p>
            <a:pPr>
              <a:spcBef>
                <a:spcPct val="0"/>
              </a:spcBef>
            </a:pPr>
            <a:endParaRPr lang="nb-NO" altLang="en-US"/>
          </a:p>
        </p:txBody>
      </p:sp>
      <p:sp>
        <p:nvSpPr>
          <p:cNvPr id="118788" name="Slide Number Placeholder 3"/>
          <p:cNvSpPr txBox="1">
            <a:spLocks noGrp="1"/>
          </p:cNvSpPr>
          <p:nvPr/>
        </p:nvSpPr>
        <p:spPr bwMode="auto">
          <a:xfrm>
            <a:off x="3884613" y="8829675"/>
            <a:ext cx="2971800" cy="465138"/>
          </a:xfrm>
          <a:prstGeom prst="rect">
            <a:avLst/>
          </a:prstGeom>
          <a:noFill/>
          <a:ln w="9525">
            <a:noFill/>
            <a:miter lim="800000"/>
            <a:headEnd/>
            <a:tailEnd/>
          </a:ln>
        </p:spPr>
        <p:txBody>
          <a:bodyPr lIns="92070" tIns="46034" rIns="92070" bIns="46034" anchor="b"/>
          <a:lstStyle/>
          <a:p>
            <a:pPr algn="r" defTabSz="912813"/>
            <a:fld id="{85B4AD4E-AA60-4558-ADC2-4CB2FEC783F3}" type="slidenum">
              <a:rPr lang="en-US" altLang="en-US" sz="1300">
                <a:latin typeface="Calibri" pitchFamily="34" charset="0"/>
              </a:rPr>
              <a:pPr algn="r" defTabSz="912813"/>
              <a:t>26</a:t>
            </a:fld>
            <a:endParaRPr lang="en-US" altLang="en-US" sz="1300">
              <a:latin typeface="Calibri"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a:ln/>
        </p:spPr>
      </p:sp>
      <p:sp>
        <p:nvSpPr>
          <p:cNvPr id="119811" name="Notes Placeholder 2"/>
          <p:cNvSpPr>
            <a:spLocks noGrp="1"/>
          </p:cNvSpPr>
          <p:nvPr>
            <p:ph type="body" idx="1"/>
          </p:nvPr>
        </p:nvSpPr>
        <p:spPr>
          <a:noFill/>
          <a:ln/>
        </p:spPr>
        <p:txBody>
          <a:bodyPr/>
          <a:lstStyle/>
          <a:p>
            <a:pPr marL="231775" indent="-231775">
              <a:buFontTx/>
              <a:buAutoNum type="arabicParenR"/>
            </a:pPr>
            <a:r>
              <a:rPr lang="en-US" altLang="en-US"/>
              <a:t>The procedure is similar to previous slides.</a:t>
            </a:r>
          </a:p>
          <a:p>
            <a:pPr marL="231775" indent="-231775">
              <a:buFontTx/>
              <a:buAutoNum type="arabicParenR"/>
            </a:pPr>
            <a:r>
              <a:rPr lang="en-US" altLang="en-US"/>
              <a:t>But when we click on the circles first, it shows the NBH Land Use type at once and make easier for comparison.</a:t>
            </a:r>
          </a:p>
          <a:p>
            <a:pPr marL="231775" indent="-231775">
              <a:buFontTx/>
              <a:buAutoNum type="arabicParenR"/>
            </a:pPr>
            <a:r>
              <a:rPr lang="en-US" altLang="en-US"/>
              <a:t>When we click on the NBH map, it disappears.</a:t>
            </a:r>
          </a:p>
        </p:txBody>
      </p:sp>
      <p:sp>
        <p:nvSpPr>
          <p:cNvPr id="119812" name="Slide Number Placeholder 3"/>
          <p:cNvSpPr txBox="1">
            <a:spLocks noGrp="1"/>
          </p:cNvSpPr>
          <p:nvPr/>
        </p:nvSpPr>
        <p:spPr bwMode="auto">
          <a:xfrm>
            <a:off x="3884613" y="8831263"/>
            <a:ext cx="2971800" cy="463550"/>
          </a:xfrm>
          <a:prstGeom prst="rect">
            <a:avLst/>
          </a:prstGeom>
          <a:noFill/>
          <a:ln w="9525">
            <a:noFill/>
            <a:miter lim="800000"/>
            <a:headEnd/>
            <a:tailEnd/>
          </a:ln>
        </p:spPr>
        <p:txBody>
          <a:bodyPr lIns="92693" tIns="46346" rIns="92693" bIns="46346" anchor="b"/>
          <a:lstStyle/>
          <a:p>
            <a:pPr algn="r"/>
            <a:fld id="{336D4D04-5A90-4B92-89F8-820F3A57FB9A}" type="slidenum">
              <a:rPr lang="en-US" altLang="en-US" sz="1200"/>
              <a:pPr algn="r"/>
              <a:t>27</a:t>
            </a:fld>
            <a:endParaRPr lang="en-US" altLang="en-US"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a:ln/>
        </p:spPr>
      </p:sp>
      <p:sp>
        <p:nvSpPr>
          <p:cNvPr id="114691" name="Notes Placeholder 2"/>
          <p:cNvSpPr>
            <a:spLocks noGrp="1"/>
          </p:cNvSpPr>
          <p:nvPr>
            <p:ph type="body" idx="1"/>
          </p:nvPr>
        </p:nvSpPr>
        <p:spPr>
          <a:noFill/>
          <a:ln/>
        </p:spPr>
        <p:txBody>
          <a:bodyPr/>
          <a:lstStyle/>
          <a:p>
            <a:endParaRPr lang="en-US" altLang="en-US"/>
          </a:p>
        </p:txBody>
      </p:sp>
      <p:sp>
        <p:nvSpPr>
          <p:cNvPr id="114692" name="Slide Number Placeholder 3"/>
          <p:cNvSpPr>
            <a:spLocks noGrp="1"/>
          </p:cNvSpPr>
          <p:nvPr>
            <p:ph type="sldNum" sz="quarter" idx="5"/>
          </p:nvPr>
        </p:nvSpPr>
        <p:spPr>
          <a:noFill/>
        </p:spPr>
        <p:txBody>
          <a:bodyPr/>
          <a:lstStyle/>
          <a:p>
            <a:fld id="{0F0C4761-BEEC-41BE-A819-1BF746CDCBF8}" type="slidenum">
              <a:rPr lang="en-US" altLang="en-US" smtClean="0"/>
              <a:pPr/>
              <a:t>28</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B906B90-32F1-4EA0-9949-15508A6FDCEF}" type="slidenum">
              <a:rPr lang="en-US" smtClean="0"/>
              <a:pPr>
                <a:defRPr/>
              </a:pPr>
              <a:t>30</a:t>
            </a:fld>
            <a:endParaRPr lang="en-US"/>
          </a:p>
        </p:txBody>
      </p:sp>
    </p:spTree>
    <p:extLst>
      <p:ext uri="{BB962C8B-B14F-4D97-AF65-F5344CB8AC3E}">
        <p14:creationId xmlns:p14="http://schemas.microsoft.com/office/powerpoint/2010/main" val="25042666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algn="just" rtl="0"/>
            <a:r>
              <a:rPr lang="en-US" sz="1200" b="0" i="0" u="none" strike="noStrike" baseline="0" dirty="0">
                <a:latin typeface="Times New Roman" panose="02020603050405020304" pitchFamily="18" charset="0"/>
              </a:rPr>
              <a:t>Our measures of flora come from hand counted botanical counts of flora from 265 sample plots.  We use two different aspects of flora: density and diversity. By flora density we refer to total number of plants per unit area.  </a:t>
            </a:r>
          </a:p>
          <a:p>
            <a:pPr marR="0" algn="just" rtl="0"/>
            <a:r>
              <a:rPr lang="en-US" sz="1200" b="0" i="0" u="none" strike="noStrike" baseline="0" dirty="0">
                <a:latin typeface="Times New Roman" panose="02020603050405020304" pitchFamily="18" charset="0"/>
              </a:rPr>
              <a:t>The flora diversity on the other hand refers to composition of species in a sampled area. Thus diversity indices are the ratios between the numbers of species.  Although there are a number of diversity indices, we use Shannon diversity index for simplicity, which essentially suggest that larger the diversity index number more equally different species are distributed. </a:t>
            </a:r>
          </a:p>
          <a:p>
            <a:pPr marR="0" algn="just" rtl="0"/>
            <a:r>
              <a:rPr lang="en-US" sz="1200" b="0" i="0" u="none" strike="noStrike" baseline="0" dirty="0">
                <a:latin typeface="Times New Roman" panose="02020603050405020304" pitchFamily="18" charset="0"/>
              </a:rPr>
              <a:t>To count number of different plant species we use three types of sampling units (quadrats) (a)10 x 10 m</a:t>
            </a:r>
            <a:r>
              <a:rPr lang="en-US" sz="1200" b="0" i="0" u="none" strike="noStrike" baseline="30000" dirty="0">
                <a:latin typeface="Times New Roman" panose="02020603050405020304" pitchFamily="18" charset="0"/>
              </a:rPr>
              <a:t>2</a:t>
            </a:r>
            <a:r>
              <a:rPr lang="en-US" sz="1200" b="0" i="0" u="none" strike="noStrike" baseline="0" dirty="0">
                <a:latin typeface="Times New Roman" panose="02020603050405020304" pitchFamily="18" charset="0"/>
              </a:rPr>
              <a:t> plots for trees and woody climbers (b) 3 x 3 m</a:t>
            </a:r>
            <a:r>
              <a:rPr lang="en-US" sz="1200" b="0" i="0" u="none" strike="noStrike" baseline="30000" dirty="0">
                <a:latin typeface="Times New Roman" panose="02020603050405020304" pitchFamily="18" charset="0"/>
              </a:rPr>
              <a:t>2</a:t>
            </a:r>
            <a:r>
              <a:rPr lang="en-US" sz="1200" b="0" i="0" u="none" strike="noStrike" baseline="0" dirty="0">
                <a:latin typeface="Times New Roman" panose="02020603050405020304" pitchFamily="18" charset="0"/>
              </a:rPr>
              <a:t> plots for shrubs, saplings of trees and herbaceous climbers and (c) 1 x 1 m</a:t>
            </a:r>
            <a:r>
              <a:rPr lang="en-US" sz="1200" b="0" i="0" u="none" strike="noStrike" baseline="30000" dirty="0">
                <a:latin typeface="Times New Roman" panose="02020603050405020304" pitchFamily="18" charset="0"/>
              </a:rPr>
              <a:t>2</a:t>
            </a:r>
            <a:r>
              <a:rPr lang="en-US" sz="1200" b="0" i="0" u="none" strike="noStrike" baseline="0" dirty="0">
                <a:latin typeface="Times New Roman" panose="02020603050405020304" pitchFamily="18" charset="0"/>
              </a:rPr>
              <a:t> plots for herbs and seedlings of trees, shrubs and climbers. The hand counting of each and every single plant provides uniquely detail measures of flora density and diversity. In addition, the hand counting of flora was repeated in 2001, after five years following the same procedure by the same group of botanists as in 1996.  This recounting of the flora provides precise measures of change in both flora density and diversity over a five year period. Because of the time series data, it allows us to control for flora density and diversity in time-one and precisely examine the impact of population process on flora (density and diversity) later in time-two.</a:t>
            </a:r>
          </a:p>
          <a:p>
            <a:endParaRPr lang="en-US" dirty="0"/>
          </a:p>
        </p:txBody>
      </p:sp>
      <p:sp>
        <p:nvSpPr>
          <p:cNvPr id="4" name="Slide Number Placeholder 3"/>
          <p:cNvSpPr>
            <a:spLocks noGrp="1"/>
          </p:cNvSpPr>
          <p:nvPr>
            <p:ph type="sldNum" sz="quarter" idx="5"/>
          </p:nvPr>
        </p:nvSpPr>
        <p:spPr/>
        <p:txBody>
          <a:bodyPr/>
          <a:lstStyle/>
          <a:p>
            <a:fld id="{AD051741-981C-41D2-B407-442C4B3D1801}" type="slidenum">
              <a:rPr lang="en-US" altLang="en-US" smtClean="0"/>
              <a:pPr/>
              <a:t>31</a:t>
            </a:fld>
            <a:endParaRPr lang="en-US" altLang="en-US" dirty="0"/>
          </a:p>
        </p:txBody>
      </p:sp>
    </p:spTree>
    <p:extLst>
      <p:ext uri="{BB962C8B-B14F-4D97-AF65-F5344CB8AC3E}">
        <p14:creationId xmlns:p14="http://schemas.microsoft.com/office/powerpoint/2010/main" val="42325673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noTextEdit="1"/>
          </p:cNvSpPr>
          <p:nvPr>
            <p:ph type="sldImg"/>
          </p:nvPr>
        </p:nvSpPr>
        <p:spPr>
          <a:ln/>
        </p:spPr>
      </p:sp>
      <p:sp>
        <p:nvSpPr>
          <p:cNvPr id="120835" name="Notes Placeholder 2"/>
          <p:cNvSpPr>
            <a:spLocks noGrp="1"/>
          </p:cNvSpPr>
          <p:nvPr>
            <p:ph type="body" idx="1"/>
          </p:nvPr>
        </p:nvSpPr>
        <p:spPr>
          <a:noFill/>
          <a:ln/>
        </p:spPr>
        <p:txBody>
          <a:bodyPr/>
          <a:lstStyle/>
          <a:p>
            <a:r>
              <a:rPr lang="en-US" altLang="en-US"/>
              <a:t>Ask about the photo what you think? Then explaining about the importance of a forest for wildlife and human. Also discuss about the objectives, methods and the preliminary result (As Neil presented in Kathmandu) eg. People of western Chitwan do no worry about the tiger and more than 90% people answered that they like to protect </a:t>
            </a:r>
          </a:p>
          <a:p>
            <a:r>
              <a:rPr lang="en-US" altLang="en-US"/>
              <a:t>Tiger in all forests where tigers are found.</a:t>
            </a:r>
          </a:p>
        </p:txBody>
      </p:sp>
      <p:sp>
        <p:nvSpPr>
          <p:cNvPr id="120836" name="Slide Number Placeholder 3"/>
          <p:cNvSpPr txBox="1">
            <a:spLocks noGrp="1"/>
          </p:cNvSpPr>
          <p:nvPr/>
        </p:nvSpPr>
        <p:spPr bwMode="auto">
          <a:xfrm>
            <a:off x="3884613" y="8831263"/>
            <a:ext cx="2971800" cy="463550"/>
          </a:xfrm>
          <a:prstGeom prst="rect">
            <a:avLst/>
          </a:prstGeom>
          <a:noFill/>
          <a:ln w="9525">
            <a:noFill/>
            <a:miter lim="800000"/>
            <a:headEnd/>
            <a:tailEnd/>
          </a:ln>
        </p:spPr>
        <p:txBody>
          <a:bodyPr lIns="92693" tIns="46346" rIns="92693" bIns="46346" anchor="b"/>
          <a:lstStyle/>
          <a:p>
            <a:pPr algn="r"/>
            <a:fld id="{F03B1618-DFEC-4BCC-BB6A-E05F772F5AA2}" type="slidenum">
              <a:rPr lang="en-US" altLang="en-US" sz="1200"/>
              <a:pPr algn="r"/>
              <a:t>37</a:t>
            </a:fld>
            <a:endParaRPr lang="en-US" altLang="en-US"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ea typeface="MS PGothic" pitchFamily="34" charset="-128"/>
              </a:defRPr>
            </a:lvl1pPr>
            <a:lvl2pPr marL="742950" indent="-285750" eaLnBrk="0" hangingPunct="0">
              <a:spcBef>
                <a:spcPct val="30000"/>
              </a:spcBef>
              <a:defRPr sz="1200">
                <a:solidFill>
                  <a:schemeClr val="tx1"/>
                </a:solidFill>
                <a:latin typeface="Arial" pitchFamily="34" charset="0"/>
                <a:ea typeface="MS PGothic" pitchFamily="34" charset="-128"/>
              </a:defRPr>
            </a:lvl2pPr>
            <a:lvl3pPr marL="1143000" indent="-228600" eaLnBrk="0" hangingPunct="0">
              <a:spcBef>
                <a:spcPct val="30000"/>
              </a:spcBef>
              <a:defRPr sz="1200">
                <a:solidFill>
                  <a:schemeClr val="tx1"/>
                </a:solidFill>
                <a:latin typeface="Arial" pitchFamily="34" charset="0"/>
                <a:ea typeface="MS PGothic" pitchFamily="34" charset="-128"/>
              </a:defRPr>
            </a:lvl3pPr>
            <a:lvl4pPr marL="1600200" indent="-228600" eaLnBrk="0" hangingPunct="0">
              <a:spcBef>
                <a:spcPct val="30000"/>
              </a:spcBef>
              <a:defRPr sz="1200">
                <a:solidFill>
                  <a:schemeClr val="tx1"/>
                </a:solidFill>
                <a:latin typeface="Arial" pitchFamily="34" charset="0"/>
                <a:ea typeface="MS PGothic" pitchFamily="34" charset="-128"/>
              </a:defRPr>
            </a:lvl4pPr>
            <a:lvl5pPr marL="2057400" indent="-228600" eaLnBrk="0" hangingPunct="0">
              <a:spcBef>
                <a:spcPct val="30000"/>
              </a:spcBef>
              <a:defRPr sz="1200">
                <a:solidFill>
                  <a:schemeClr val="tx1"/>
                </a:solidFill>
                <a:latin typeface="Arial"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Arial"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Arial"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Arial"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Arial" pitchFamily="34" charset="0"/>
                <a:ea typeface="MS PGothic" pitchFamily="34" charset="-128"/>
              </a:defRPr>
            </a:lvl9pPr>
          </a:lstStyle>
          <a:p>
            <a:pPr eaLnBrk="1" hangingPunct="1">
              <a:spcBef>
                <a:spcPct val="0"/>
              </a:spcBef>
            </a:pPr>
            <a:fld id="{DA4469C3-7575-40F7-AB33-1CA41A633994}" type="slidenum">
              <a:rPr lang="en-US" altLang="en-US" smtClean="0"/>
              <a:pPr eaLnBrk="1" hangingPunct="1">
                <a:spcBef>
                  <a:spcPct val="0"/>
                </a:spcBef>
              </a:pPr>
              <a:t>45</a:t>
            </a:fld>
            <a:endParaRPr lang="en-US" altLang="en-US"/>
          </a:p>
        </p:txBody>
      </p:sp>
      <p:sp>
        <p:nvSpPr>
          <p:cNvPr id="89091"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eaLnBrk="0" hangingPunct="0">
              <a:spcBef>
                <a:spcPct val="30000"/>
              </a:spcBef>
              <a:defRPr sz="1200">
                <a:solidFill>
                  <a:schemeClr val="tx1"/>
                </a:solidFill>
                <a:latin typeface="Arial" pitchFamily="34" charset="0"/>
                <a:ea typeface="MS PGothic" pitchFamily="34" charset="-128"/>
              </a:defRPr>
            </a:lvl1pPr>
            <a:lvl2pPr marL="742950" indent="-285750" eaLnBrk="0" hangingPunct="0">
              <a:spcBef>
                <a:spcPct val="30000"/>
              </a:spcBef>
              <a:defRPr sz="1200">
                <a:solidFill>
                  <a:schemeClr val="tx1"/>
                </a:solidFill>
                <a:latin typeface="Arial" pitchFamily="34" charset="0"/>
                <a:ea typeface="MS PGothic" pitchFamily="34" charset="-128"/>
              </a:defRPr>
            </a:lvl2pPr>
            <a:lvl3pPr marL="1143000" indent="-228600" eaLnBrk="0" hangingPunct="0">
              <a:spcBef>
                <a:spcPct val="30000"/>
              </a:spcBef>
              <a:defRPr sz="1200">
                <a:solidFill>
                  <a:schemeClr val="tx1"/>
                </a:solidFill>
                <a:latin typeface="Arial" pitchFamily="34" charset="0"/>
                <a:ea typeface="MS PGothic" pitchFamily="34" charset="-128"/>
              </a:defRPr>
            </a:lvl3pPr>
            <a:lvl4pPr marL="1600200" indent="-228600" eaLnBrk="0" hangingPunct="0">
              <a:spcBef>
                <a:spcPct val="30000"/>
              </a:spcBef>
              <a:defRPr sz="1200">
                <a:solidFill>
                  <a:schemeClr val="tx1"/>
                </a:solidFill>
                <a:latin typeface="Arial" pitchFamily="34" charset="0"/>
                <a:ea typeface="MS PGothic" pitchFamily="34" charset="-128"/>
              </a:defRPr>
            </a:lvl4pPr>
            <a:lvl5pPr marL="2057400" indent="-228600" eaLnBrk="0" hangingPunct="0">
              <a:spcBef>
                <a:spcPct val="30000"/>
              </a:spcBef>
              <a:defRPr sz="1200">
                <a:solidFill>
                  <a:schemeClr val="tx1"/>
                </a:solidFill>
                <a:latin typeface="Arial"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Arial"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Arial"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Arial"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Arial" pitchFamily="34" charset="0"/>
                <a:ea typeface="MS PGothic" pitchFamily="34" charset="-128"/>
              </a:defRPr>
            </a:lvl9pPr>
          </a:lstStyle>
          <a:p>
            <a:pPr algn="r" eaLnBrk="1" hangingPunct="1">
              <a:spcBef>
                <a:spcPct val="0"/>
              </a:spcBef>
            </a:pPr>
            <a:fld id="{DDF507B0-51E4-40E2-B40A-A267980B829A}" type="slidenum">
              <a:rPr lang="en-US" altLang="en-US"/>
              <a:pPr algn="r" eaLnBrk="1" hangingPunct="1">
                <a:spcBef>
                  <a:spcPct val="0"/>
                </a:spcBef>
              </a:pPr>
              <a:t>45</a:t>
            </a:fld>
            <a:endParaRPr lang="en-US" altLang="en-US"/>
          </a:p>
        </p:txBody>
      </p:sp>
      <p:sp>
        <p:nvSpPr>
          <p:cNvPr id="89092" name="Rectangle 2"/>
          <p:cNvSpPr>
            <a:spLocks noGrp="1" noRot="1" noChangeAspect="1" noChangeArrowheads="1" noTextEdit="1"/>
          </p:cNvSpPr>
          <p:nvPr>
            <p:ph type="sldImg"/>
          </p:nvPr>
        </p:nvSpPr>
        <p:spPr>
          <a:ln/>
        </p:spPr>
      </p:sp>
      <p:sp>
        <p:nvSpPr>
          <p:cNvPr id="8909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lstStyle/>
          <a:p>
            <a:pPr eaLnBrk="1" hangingPunct="1"/>
            <a:endParaRPr lang="en-US" altLang="en-US">
              <a:latin typeface="Arial" pitchFamily="34" charset="0"/>
            </a:endParaRPr>
          </a:p>
        </p:txBody>
      </p:sp>
    </p:spTree>
    <p:extLst>
      <p:ext uri="{BB962C8B-B14F-4D97-AF65-F5344CB8AC3E}">
        <p14:creationId xmlns:p14="http://schemas.microsoft.com/office/powerpoint/2010/main" val="3098613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051741-981C-41D2-B407-442C4B3D1801}" type="slidenum">
              <a:rPr lang="en-US" altLang="en-US" smtClean="0"/>
              <a:pPr/>
              <a:t>76</a:t>
            </a:fld>
            <a:endParaRPr lang="en-US" altLang="en-US" dirty="0"/>
          </a:p>
        </p:txBody>
      </p:sp>
    </p:spTree>
    <p:extLst>
      <p:ext uri="{BB962C8B-B14F-4D97-AF65-F5344CB8AC3E}">
        <p14:creationId xmlns:p14="http://schemas.microsoft.com/office/powerpoint/2010/main" val="6763856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9212"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051741-981C-41D2-B407-442C4B3D1801}" type="slidenum">
              <a:rPr lang="en-US" altLang="en-US" smtClean="0"/>
              <a:pPr/>
              <a:t>4</a:t>
            </a:fld>
            <a:endParaRPr lang="en-US" altLang="en-US" dirty="0"/>
          </a:p>
        </p:txBody>
      </p:sp>
    </p:spTree>
    <p:extLst>
      <p:ext uri="{BB962C8B-B14F-4D97-AF65-F5344CB8AC3E}">
        <p14:creationId xmlns:p14="http://schemas.microsoft.com/office/powerpoint/2010/main" val="4339944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051741-981C-41D2-B407-442C4B3D1801}" type="slidenum">
              <a:rPr lang="en-US" altLang="en-US" smtClean="0"/>
              <a:pPr/>
              <a:t>7</a:t>
            </a:fld>
            <a:endParaRPr lang="en-US" altLang="en-US" dirty="0"/>
          </a:p>
        </p:txBody>
      </p:sp>
    </p:spTree>
    <p:extLst>
      <p:ext uri="{BB962C8B-B14F-4D97-AF65-F5344CB8AC3E}">
        <p14:creationId xmlns:p14="http://schemas.microsoft.com/office/powerpoint/2010/main" val="1849209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8:notes"/>
          <p:cNvSpPr txBox="1">
            <a:spLocks noGrp="1"/>
          </p:cNvSpPr>
          <p:nvPr>
            <p:ph type="body" idx="1"/>
          </p:nvPr>
        </p:nvSpPr>
        <p:spPr>
          <a:xfrm>
            <a:off x="701040" y="4416426"/>
            <a:ext cx="5608320" cy="4183063"/>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40" name="Google Shape;240;p8: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444861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12:notes"/>
          <p:cNvSpPr txBox="1">
            <a:spLocks noGrp="1"/>
          </p:cNvSpPr>
          <p:nvPr>
            <p:ph type="body" idx="1"/>
          </p:nvPr>
        </p:nvSpPr>
        <p:spPr>
          <a:xfrm>
            <a:off x="701040" y="4416426"/>
            <a:ext cx="5608320" cy="4183063"/>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70" name="Google Shape;270;p12: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30355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dirty="0">
                <a:solidFill>
                  <a:schemeClr val="bg1"/>
                </a:solidFill>
                <a:latin typeface="Garamond" panose="02020404030301010803" pitchFamily="18" charset="0"/>
                <a:ea typeface="SimHei" panose="02010609060101010101" pitchFamily="49" charset="-122"/>
                <a:cs typeface="Arial" panose="020B0604020202020204" pitchFamily="34" charset="0"/>
              </a:rPr>
              <a:t>The sampling was undertaken in 1995 with a systematic, equal probability selection of </a:t>
            </a:r>
            <a:r>
              <a:rPr lang="en-US" sz="1200" b="0" i="1" dirty="0" err="1">
                <a:solidFill>
                  <a:schemeClr val="bg1"/>
                </a:solidFill>
                <a:latin typeface="Garamond" panose="02020404030301010803" pitchFamily="18" charset="0"/>
                <a:ea typeface="SimHei" panose="02010609060101010101" pitchFamily="49" charset="-122"/>
                <a:cs typeface="Arial" panose="020B0604020202020204" pitchFamily="34" charset="0"/>
              </a:rPr>
              <a:t>tols</a:t>
            </a:r>
            <a:r>
              <a:rPr lang="en-US" sz="1200" b="0" dirty="0">
                <a:solidFill>
                  <a:schemeClr val="bg1"/>
                </a:solidFill>
                <a:latin typeface="Garamond" panose="02020404030301010803" pitchFamily="18" charset="0"/>
                <a:ea typeface="SimHei" panose="02010609060101010101" pitchFamily="49" charset="-122"/>
                <a:cs typeface="Arial" panose="020B0604020202020204" pitchFamily="34" charset="0"/>
              </a:rPr>
              <a:t> (natural clusters of households surrounded by farmland, similar to a small village). The result is a population-based probability sample of 151 </a:t>
            </a:r>
            <a:r>
              <a:rPr lang="en-US" sz="1200" b="0" i="1" dirty="0" err="1">
                <a:solidFill>
                  <a:schemeClr val="bg1"/>
                </a:solidFill>
                <a:latin typeface="Garamond" panose="02020404030301010803" pitchFamily="18" charset="0"/>
                <a:ea typeface="SimHei" panose="02010609060101010101" pitchFamily="49" charset="-122"/>
                <a:cs typeface="Arial" panose="020B0604020202020204" pitchFamily="34" charset="0"/>
              </a:rPr>
              <a:t>tols</a:t>
            </a:r>
            <a:r>
              <a:rPr lang="en-US" sz="1200" b="0" dirty="0">
                <a:solidFill>
                  <a:schemeClr val="bg1"/>
                </a:solidFill>
                <a:latin typeface="Garamond" panose="02020404030301010803" pitchFamily="18" charset="0"/>
                <a:ea typeface="SimHei" panose="02010609060101010101" pitchFamily="49" charset="-122"/>
                <a:cs typeface="Arial" panose="020B0604020202020204" pitchFamily="34" charset="0"/>
              </a:rPr>
              <a:t>, with stratification by distance from the urban center and oversampling to ensure high levels of variance in key dimensions of social context and change. The 1996 sample was refreshed in 2008 by adding new individuals who aged into the sample (age 15) and/or who moved into the sample neighborhoods. </a:t>
            </a:r>
            <a:endParaRPr lang="en-US" dirty="0"/>
          </a:p>
        </p:txBody>
      </p:sp>
      <p:sp>
        <p:nvSpPr>
          <p:cNvPr id="4" name="Slide Number Placeholder 3"/>
          <p:cNvSpPr>
            <a:spLocks noGrp="1"/>
          </p:cNvSpPr>
          <p:nvPr>
            <p:ph type="sldNum" sz="quarter" idx="5"/>
          </p:nvPr>
        </p:nvSpPr>
        <p:spPr/>
        <p:txBody>
          <a:bodyPr/>
          <a:lstStyle/>
          <a:p>
            <a:fld id="{AD051741-981C-41D2-B407-442C4B3D1801}" type="slidenum">
              <a:rPr lang="en-US" altLang="en-US" smtClean="0"/>
              <a:pPr/>
              <a:t>11</a:t>
            </a:fld>
            <a:endParaRPr lang="en-US" altLang="en-US" dirty="0"/>
          </a:p>
        </p:txBody>
      </p:sp>
    </p:spTree>
    <p:extLst>
      <p:ext uri="{BB962C8B-B14F-4D97-AF65-F5344CB8AC3E}">
        <p14:creationId xmlns:p14="http://schemas.microsoft.com/office/powerpoint/2010/main" val="27752639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dirty="0">
                <a:solidFill>
                  <a:schemeClr val="bg1"/>
                </a:solidFill>
                <a:latin typeface="Garamond" panose="02020404030301010803" pitchFamily="18" charset="0"/>
                <a:ea typeface="SimHei" panose="02010609060101010101" pitchFamily="49" charset="-122"/>
                <a:cs typeface="Arial" panose="020B0604020202020204" pitchFamily="34" charset="0"/>
              </a:rPr>
              <a:t>The sampling was undertaken in 1995 with a systematic, equal probability selection of </a:t>
            </a:r>
            <a:r>
              <a:rPr lang="en-US" sz="1200" b="0" i="1" dirty="0" err="1">
                <a:solidFill>
                  <a:schemeClr val="bg1"/>
                </a:solidFill>
                <a:latin typeface="Garamond" panose="02020404030301010803" pitchFamily="18" charset="0"/>
                <a:ea typeface="SimHei" panose="02010609060101010101" pitchFamily="49" charset="-122"/>
                <a:cs typeface="Arial" panose="020B0604020202020204" pitchFamily="34" charset="0"/>
              </a:rPr>
              <a:t>tols</a:t>
            </a:r>
            <a:r>
              <a:rPr lang="en-US" sz="1200" b="0" dirty="0">
                <a:solidFill>
                  <a:schemeClr val="bg1"/>
                </a:solidFill>
                <a:latin typeface="Garamond" panose="02020404030301010803" pitchFamily="18" charset="0"/>
                <a:ea typeface="SimHei" panose="02010609060101010101" pitchFamily="49" charset="-122"/>
                <a:cs typeface="Arial" panose="020B0604020202020204" pitchFamily="34" charset="0"/>
              </a:rPr>
              <a:t> (natural clusters of households surrounded by farmland, similar to a small village). The result is a population-based probability sample of 151 </a:t>
            </a:r>
            <a:r>
              <a:rPr lang="en-US" sz="1200" b="0" i="1" dirty="0" err="1">
                <a:solidFill>
                  <a:schemeClr val="bg1"/>
                </a:solidFill>
                <a:latin typeface="Garamond" panose="02020404030301010803" pitchFamily="18" charset="0"/>
                <a:ea typeface="SimHei" panose="02010609060101010101" pitchFamily="49" charset="-122"/>
                <a:cs typeface="Arial" panose="020B0604020202020204" pitchFamily="34" charset="0"/>
              </a:rPr>
              <a:t>tols</a:t>
            </a:r>
            <a:r>
              <a:rPr lang="en-US" sz="1200" b="0" dirty="0">
                <a:solidFill>
                  <a:schemeClr val="bg1"/>
                </a:solidFill>
                <a:latin typeface="Garamond" panose="02020404030301010803" pitchFamily="18" charset="0"/>
                <a:ea typeface="SimHei" panose="02010609060101010101" pitchFamily="49" charset="-122"/>
                <a:cs typeface="Arial" panose="020B0604020202020204" pitchFamily="34" charset="0"/>
              </a:rPr>
              <a:t>, with stratification by distance from the urban center and oversampling to ensure high levels of variance in key dimensions of social context and change. The 1996 sample was refreshed in 2008 by adding new individuals who aged into the sample (age 15) and/or who moved into the sample neighborhoods. </a:t>
            </a:r>
            <a:endParaRPr lang="en-US" dirty="0"/>
          </a:p>
        </p:txBody>
      </p:sp>
      <p:sp>
        <p:nvSpPr>
          <p:cNvPr id="4" name="Slide Number Placeholder 3"/>
          <p:cNvSpPr>
            <a:spLocks noGrp="1"/>
          </p:cNvSpPr>
          <p:nvPr>
            <p:ph type="sldNum" sz="quarter" idx="5"/>
          </p:nvPr>
        </p:nvSpPr>
        <p:spPr/>
        <p:txBody>
          <a:bodyPr/>
          <a:lstStyle/>
          <a:p>
            <a:fld id="{AD051741-981C-41D2-B407-442C4B3D1801}" type="slidenum">
              <a:rPr lang="en-US" altLang="en-US" smtClean="0"/>
              <a:pPr/>
              <a:t>12</a:t>
            </a:fld>
            <a:endParaRPr lang="en-US" altLang="en-US" dirty="0"/>
          </a:p>
        </p:txBody>
      </p:sp>
    </p:spTree>
    <p:extLst>
      <p:ext uri="{BB962C8B-B14F-4D97-AF65-F5344CB8AC3E}">
        <p14:creationId xmlns:p14="http://schemas.microsoft.com/office/powerpoint/2010/main" val="22025643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051741-981C-41D2-B407-442C4B3D1801}" type="slidenum">
              <a:rPr lang="en-US" altLang="en-US" smtClean="0"/>
              <a:pPr/>
              <a:t>15</a:t>
            </a:fld>
            <a:endParaRPr lang="en-US" altLang="en-US" dirty="0"/>
          </a:p>
        </p:txBody>
      </p:sp>
    </p:spTree>
    <p:extLst>
      <p:ext uri="{BB962C8B-B14F-4D97-AF65-F5344CB8AC3E}">
        <p14:creationId xmlns:p14="http://schemas.microsoft.com/office/powerpoint/2010/main" val="20245976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051741-981C-41D2-B407-442C4B3D1801}" type="slidenum">
              <a:rPr lang="en-US" altLang="en-US" smtClean="0"/>
              <a:pPr/>
              <a:t>18</a:t>
            </a:fld>
            <a:endParaRPr lang="en-US" altLang="en-US" dirty="0"/>
          </a:p>
        </p:txBody>
      </p:sp>
    </p:spTree>
    <p:extLst>
      <p:ext uri="{BB962C8B-B14F-4D97-AF65-F5344CB8AC3E}">
        <p14:creationId xmlns:p14="http://schemas.microsoft.com/office/powerpoint/2010/main" val="726476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bg1">
                    <a:lumMod val="9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7198D9E3-6190-41F1-B898-DA654E33DF6E}" type="datetime1">
              <a:rPr lang="en-US" smtClean="0"/>
              <a:t>6/24/2026</a:t>
            </a:fld>
            <a:endParaRPr lang="en-US" dirty="0">
              <a:solidFill>
                <a:schemeClr val="tx2">
                  <a:shade val="90000"/>
                </a:scheme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r>
              <a:rPr lang="en-US" dirty="0"/>
              <a:t>1</a:t>
            </a:r>
          </a:p>
        </p:txBody>
      </p:sp>
    </p:spTree>
    <p:extLst>
      <p:ext uri="{BB962C8B-B14F-4D97-AF65-F5344CB8AC3E}">
        <p14:creationId xmlns:p14="http://schemas.microsoft.com/office/powerpoint/2010/main" val="252551064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9"/>
          <p:cNvSpPr>
            <a:spLocks noGrp="1" noChangeArrowheads="1"/>
          </p:cNvSpPr>
          <p:nvPr>
            <p:ph type="dt" sz="half" idx="10"/>
          </p:nvPr>
        </p:nvSpPr>
        <p:spPr/>
        <p:txBody>
          <a:bodyPr/>
          <a:lstStyle>
            <a:lvl1pPr>
              <a:defRPr smtClean="0"/>
            </a:lvl1pPr>
          </a:lstStyle>
          <a:p>
            <a:pPr>
              <a:defRPr/>
            </a:pPr>
            <a:fld id="{42B177F1-DA7D-4D2F-861A-CD26E99FFC2F}" type="datetime1">
              <a:rPr lang="en-US" smtClean="0"/>
              <a:t>6/24/2026</a:t>
            </a:fld>
            <a:endParaRPr lang="en-US" dirty="0">
              <a:solidFill>
                <a:schemeClr val="tx2">
                  <a:shade val="90000"/>
                </a:schemeClr>
              </a:solidFill>
            </a:endParaRPr>
          </a:p>
        </p:txBody>
      </p:sp>
      <p:sp>
        <p:nvSpPr>
          <p:cNvPr id="5" name="Rectangle 70"/>
          <p:cNvSpPr>
            <a:spLocks noGrp="1" noChangeArrowheads="1"/>
          </p:cNvSpPr>
          <p:nvPr>
            <p:ph type="ftr" sz="quarter" idx="11"/>
          </p:nvPr>
        </p:nvSpPr>
        <p:spPr/>
        <p:txBody>
          <a:bodyPr/>
          <a:lstStyle>
            <a:lvl1pPr>
              <a:defRPr/>
            </a:lvl1pPr>
          </a:lstStyle>
          <a:p>
            <a:pPr>
              <a:defRPr/>
            </a:pPr>
            <a:endParaRPr lang="en-US" dirty="0"/>
          </a:p>
        </p:txBody>
      </p:sp>
      <p:sp>
        <p:nvSpPr>
          <p:cNvPr id="6" name="Rectangle 71"/>
          <p:cNvSpPr>
            <a:spLocks noGrp="1" noChangeArrowheads="1"/>
          </p:cNvSpPr>
          <p:nvPr>
            <p:ph type="sldNum" sz="quarter" idx="12"/>
          </p:nvPr>
        </p:nvSpPr>
        <p:spPr/>
        <p:txBody>
          <a:bodyPr/>
          <a:lstStyle>
            <a:lvl1pPr>
              <a:defRPr smtClean="0"/>
            </a:lvl1pPr>
          </a:lstStyle>
          <a:p>
            <a:pPr>
              <a:defRPr/>
            </a:pPr>
            <a:r>
              <a:rPr lang="en-US" dirty="0"/>
              <a:t>1</a:t>
            </a:r>
          </a:p>
        </p:txBody>
      </p:sp>
    </p:spTree>
    <p:extLst>
      <p:ext uri="{BB962C8B-B14F-4D97-AF65-F5344CB8AC3E}">
        <p14:creationId xmlns:p14="http://schemas.microsoft.com/office/powerpoint/2010/main" val="134312100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22400" y="3048000"/>
            <a:ext cx="9448800" cy="1009650"/>
          </a:xfrm>
          <a:prstGeom prst="rect">
            <a:avLst/>
          </a:prstGeom>
        </p:spPr>
        <p:txBody>
          <a:bodyPr/>
          <a:lstStyle>
            <a:lvl1pPr algn="l">
              <a:defRPr>
                <a:latin typeface="Lucida Sans" panose="020B0602030504020204" pitchFamily="34" charset="0"/>
              </a:defRPr>
            </a:lvl1pPr>
          </a:lstStyle>
          <a:p>
            <a:r>
              <a:rPr lang="en-US"/>
              <a:t>Click to edit Master title style</a:t>
            </a:r>
            <a:endParaRPr lang="en-US" dirty="0"/>
          </a:p>
        </p:txBody>
      </p:sp>
      <p:sp>
        <p:nvSpPr>
          <p:cNvPr id="5" name="Text Placeholder 4"/>
          <p:cNvSpPr>
            <a:spLocks noGrp="1"/>
          </p:cNvSpPr>
          <p:nvPr>
            <p:ph type="body" sz="quarter" idx="10"/>
          </p:nvPr>
        </p:nvSpPr>
        <p:spPr>
          <a:xfrm>
            <a:off x="304800" y="5638800"/>
            <a:ext cx="11582400" cy="381000"/>
          </a:xfrm>
          <a:prstGeom prst="rect">
            <a:avLst/>
          </a:prstGeom>
        </p:spPr>
        <p:txBody>
          <a:bodyPr>
            <a:normAutofit/>
          </a:bodyPr>
          <a:lstStyle>
            <a:lvl1pPr marL="0" indent="0">
              <a:buFontTx/>
              <a:buNone/>
              <a:defRPr sz="1800"/>
            </a:lvl1pPr>
          </a:lstStyle>
          <a:p>
            <a:pPr lvl="0"/>
            <a:r>
              <a:rPr lang="en-US"/>
              <a:t>Click to edit Master text styles</a:t>
            </a:r>
          </a:p>
        </p:txBody>
      </p:sp>
      <p:sp>
        <p:nvSpPr>
          <p:cNvPr id="7" name="Text Placeholder 6"/>
          <p:cNvSpPr>
            <a:spLocks noGrp="1"/>
          </p:cNvSpPr>
          <p:nvPr>
            <p:ph type="body" sz="quarter" idx="11"/>
          </p:nvPr>
        </p:nvSpPr>
        <p:spPr>
          <a:xfrm>
            <a:off x="304800" y="6019800"/>
            <a:ext cx="11582400" cy="381000"/>
          </a:xfrm>
          <a:prstGeom prst="rect">
            <a:avLst/>
          </a:prstGeom>
        </p:spPr>
        <p:txBody>
          <a:bodyPr>
            <a:normAutofit/>
          </a:bodyPr>
          <a:lstStyle>
            <a:lvl1pPr marL="0" indent="0">
              <a:buFontTx/>
              <a:buNone/>
              <a:defRPr sz="1800"/>
            </a:lvl1pPr>
          </a:lstStyle>
          <a:p>
            <a:pPr lvl="0"/>
            <a:r>
              <a:rPr lang="en-US"/>
              <a:t>Click to edit Master text styles</a:t>
            </a:r>
          </a:p>
        </p:txBody>
      </p:sp>
    </p:spTree>
    <p:extLst>
      <p:ext uri="{BB962C8B-B14F-4D97-AF65-F5344CB8AC3E}">
        <p14:creationId xmlns:p14="http://schemas.microsoft.com/office/powerpoint/2010/main" val="222908186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END_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856049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914400" y="1828801"/>
            <a:ext cx="10363200" cy="1470025"/>
          </a:xfrm>
          <a:prstGeom prst="rect">
            <a:avLst/>
          </a:prstGeom>
        </p:spPr>
        <p:txBody>
          <a:bodyPr/>
          <a:lstStyle>
            <a:lvl1pPr>
              <a:defRPr>
                <a:solidFill>
                  <a:schemeClr val="tx1"/>
                </a:solidFill>
                <a:latin typeface="Garamond Premr Pro" pitchFamily="18" charset="0"/>
              </a:defRPr>
            </a:lvl1pPr>
          </a:lstStyle>
          <a:p>
            <a:r>
              <a:rPr lang="en-US"/>
              <a:t>Click to edit Master title style</a:t>
            </a:r>
          </a:p>
        </p:txBody>
      </p:sp>
      <p:sp>
        <p:nvSpPr>
          <p:cNvPr id="16387" name="Rectangle 3"/>
          <p:cNvSpPr>
            <a:spLocks noGrp="1" noChangeArrowheads="1"/>
          </p:cNvSpPr>
          <p:nvPr>
            <p:ph type="subTitle" idx="1"/>
          </p:nvPr>
        </p:nvSpPr>
        <p:spPr>
          <a:xfrm>
            <a:off x="1828800" y="3581400"/>
            <a:ext cx="8534400" cy="2362200"/>
          </a:xfrm>
          <a:prstGeom prst="rect">
            <a:avLst/>
          </a:prstGeom>
        </p:spPr>
        <p:txBody>
          <a:bodyPr/>
          <a:lstStyle>
            <a:lvl1pPr marL="0" indent="0" algn="ctr">
              <a:buFontTx/>
              <a:buNone/>
              <a:defRPr sz="2000">
                <a:solidFill>
                  <a:schemeClr val="tx1"/>
                </a:solidFill>
                <a:latin typeface="Garamond Premr Pro" pitchFamily="18" charset="0"/>
              </a:defRPr>
            </a:lvl1pPr>
          </a:lstStyle>
          <a:p>
            <a:r>
              <a:rPr lang="en-US"/>
              <a:t>Click to edit Master subtitle style</a:t>
            </a:r>
          </a:p>
        </p:txBody>
      </p:sp>
      <p:sp>
        <p:nvSpPr>
          <p:cNvPr id="4" name="Date Placeholder 3"/>
          <p:cNvSpPr>
            <a:spLocks noGrp="1" noChangeArrowheads="1"/>
          </p:cNvSpPr>
          <p:nvPr>
            <p:ph type="dt" sz="half" idx="10"/>
          </p:nvPr>
        </p:nvSpPr>
        <p:spPr bwMode="auto">
          <a:xfrm>
            <a:off x="609600" y="6245225"/>
            <a:ext cx="28448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l">
              <a:defRPr sz="1000" b="0" dirty="0">
                <a:latin typeface="Arial" charset="0"/>
                <a:cs typeface="+mn-cs"/>
              </a:defRPr>
            </a:lvl1pPr>
          </a:lstStyle>
          <a:p>
            <a:pPr>
              <a:defRPr/>
            </a:pPr>
            <a:fld id="{AF129389-C076-42AB-930C-67CB1508665D}" type="datetime1">
              <a:rPr lang="en-US" smtClean="0"/>
              <a:t>6/24/2026</a:t>
            </a:fld>
            <a:endParaRPr lang="en-US" dirty="0"/>
          </a:p>
        </p:txBody>
      </p:sp>
      <p:sp>
        <p:nvSpPr>
          <p:cNvPr id="5" name="Rectangle 5"/>
          <p:cNvSpPr>
            <a:spLocks noGrp="1" noChangeArrowheads="1"/>
          </p:cNvSpPr>
          <p:nvPr>
            <p:ph type="ftr" sz="quarter" idx="11"/>
          </p:nvPr>
        </p:nvSpPr>
        <p:spPr bwMode="auto">
          <a:xfrm>
            <a:off x="4165600" y="6245225"/>
            <a:ext cx="38608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000" b="0" dirty="0">
                <a:latin typeface="Arial" charset="0"/>
                <a:cs typeface="+mn-cs"/>
              </a:defRPr>
            </a:lvl1pPr>
          </a:lstStyle>
          <a:p>
            <a:pPr>
              <a:defRPr/>
            </a:pPr>
            <a:endParaRPr lang="en-US" dirty="0"/>
          </a:p>
        </p:txBody>
      </p:sp>
      <p:sp>
        <p:nvSpPr>
          <p:cNvPr id="6" name="Rectangle 6"/>
          <p:cNvSpPr>
            <a:spLocks noGrp="1" noChangeArrowheads="1"/>
          </p:cNvSpPr>
          <p:nvPr>
            <p:ph type="sldNum" sz="quarter" idx="12"/>
          </p:nvPr>
        </p:nvSpPr>
        <p:spPr/>
        <p:txBody>
          <a:bodyPr/>
          <a:lstStyle>
            <a:lvl1pPr>
              <a:defRPr>
                <a:solidFill>
                  <a:schemeClr val="tx1"/>
                </a:solidFill>
              </a:defRPr>
            </a:lvl1pPr>
          </a:lstStyle>
          <a:p>
            <a:fld id="{FE99ED93-A28D-42FE-A387-16C9EBE86F98}" type="slidenum">
              <a:rPr lang="en-US" altLang="en-US"/>
              <a:pPr/>
              <a:t>‹#›</a:t>
            </a:fld>
            <a:endParaRPr lang="en-US" altLang="en-US" dirty="0"/>
          </a:p>
        </p:txBody>
      </p:sp>
    </p:spTree>
    <p:extLst>
      <p:ext uri="{BB962C8B-B14F-4D97-AF65-F5344CB8AC3E}">
        <p14:creationId xmlns:p14="http://schemas.microsoft.com/office/powerpoint/2010/main" val="386524367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10972800" cy="1143000"/>
          </a:xfrm>
          <a:prstGeom prst="rect">
            <a:avLst/>
          </a:prstGeom>
        </p:spPr>
        <p:txBody>
          <a:bodyPr/>
          <a:lstStyle/>
          <a:p>
            <a:r>
              <a:rPr lang="en-US"/>
              <a:t>Click to edit Master title style</a:t>
            </a:r>
          </a:p>
        </p:txBody>
      </p:sp>
      <p:sp>
        <p:nvSpPr>
          <p:cNvPr id="3" name="Rectangle 6"/>
          <p:cNvSpPr>
            <a:spLocks noGrp="1" noChangeArrowheads="1"/>
          </p:cNvSpPr>
          <p:nvPr>
            <p:ph type="sldNum" sz="quarter" idx="10"/>
          </p:nvPr>
        </p:nvSpPr>
        <p:spPr/>
        <p:txBody>
          <a:bodyPr/>
          <a:lstStyle>
            <a:lvl1pPr>
              <a:defRPr/>
            </a:lvl1pPr>
          </a:lstStyle>
          <a:p>
            <a:fld id="{7B2AD57D-92DD-4AB1-A3B4-ED646674380C}" type="slidenum">
              <a:rPr lang="en-US" altLang="en-US"/>
              <a:pPr/>
              <a:t>‹#›</a:t>
            </a:fld>
            <a:endParaRPr lang="en-US" altLang="en-US" dirty="0"/>
          </a:p>
        </p:txBody>
      </p:sp>
    </p:spTree>
    <p:extLst>
      <p:ext uri="{BB962C8B-B14F-4D97-AF65-F5344CB8AC3E}">
        <p14:creationId xmlns:p14="http://schemas.microsoft.com/office/powerpoint/2010/main" val="427800314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822A6A86-02D5-43F2-B4F2-47DFDE1F01E6}" type="datetime1">
              <a:rPr lang="en-US" smtClean="0"/>
              <a:t>6/24/2026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fld id="{AE00FD91-A476-401E-AE00-1F30D68563C1}" type="slidenum">
              <a:rPr lang="en-US" altLang="en-US"/>
              <a:pPr/>
              <a:t>‹#›</a:t>
            </a:fld>
            <a:endParaRPr lang="en-US" altLang="en-US" dirty="0"/>
          </a:p>
        </p:txBody>
      </p:sp>
    </p:spTree>
    <p:extLst>
      <p:ext uri="{BB962C8B-B14F-4D97-AF65-F5344CB8AC3E}">
        <p14:creationId xmlns:p14="http://schemas.microsoft.com/office/powerpoint/2010/main" val="379304157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88623A5-852C-4D17-BECC-83534385D958}" type="datetime1">
              <a:rPr lang="en-US" smtClean="0"/>
              <a:t>6/24/2026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fld id="{5D2A9C6E-DDC3-4FFE-ADF9-8CDCF0349909}" type="slidenum">
              <a:rPr lang="en-US" altLang="en-US"/>
              <a:pPr/>
              <a:t>‹#›</a:t>
            </a:fld>
            <a:endParaRPr lang="en-US" altLang="en-US" dirty="0"/>
          </a:p>
        </p:txBody>
      </p:sp>
    </p:spTree>
    <p:extLst>
      <p:ext uri="{BB962C8B-B14F-4D97-AF65-F5344CB8AC3E}">
        <p14:creationId xmlns:p14="http://schemas.microsoft.com/office/powerpoint/2010/main" val="247263956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F6778F5C-477B-4822-B7D2-66C8BEF2CBF2}" type="datetime1">
              <a:rPr lang="en-US" smtClean="0"/>
              <a:t>6/24/2026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fld id="{823998AB-3BF1-4B6E-BA07-BEB1ABC20632}" type="slidenum">
              <a:rPr lang="en-US" altLang="en-US"/>
              <a:pPr/>
              <a:t>‹#›</a:t>
            </a:fld>
            <a:endParaRPr lang="en-US" altLang="en-US" dirty="0"/>
          </a:p>
        </p:txBody>
      </p:sp>
    </p:spTree>
    <p:extLst>
      <p:ext uri="{BB962C8B-B14F-4D97-AF65-F5344CB8AC3E}">
        <p14:creationId xmlns:p14="http://schemas.microsoft.com/office/powerpoint/2010/main" val="193913515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D9C02E28-09B1-4420-9C6A-978096933606}" type="datetime1">
              <a:rPr lang="en-US" smtClean="0"/>
              <a:t>6/24/2026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fld id="{724B53A5-9880-4C7A-BDB1-BD794362FAEC}" type="slidenum">
              <a:rPr lang="en-US" altLang="en-US"/>
              <a:pPr/>
              <a:t>‹#›</a:t>
            </a:fld>
            <a:endParaRPr lang="en-US" altLang="en-US" dirty="0"/>
          </a:p>
        </p:txBody>
      </p:sp>
    </p:spTree>
    <p:extLst>
      <p:ext uri="{BB962C8B-B14F-4D97-AF65-F5344CB8AC3E}">
        <p14:creationId xmlns:p14="http://schemas.microsoft.com/office/powerpoint/2010/main" val="43207546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E79E8869-B89D-4221-982C-87C20B9FBD7B}" type="datetime1">
              <a:rPr lang="en-US" smtClean="0"/>
              <a:t>6/24/2026</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fld id="{ED95139E-FE00-40F9-911B-581F4F7B39A6}" type="slidenum">
              <a:rPr lang="en-US" altLang="en-US"/>
              <a:pPr/>
              <a:t>‹#›</a:t>
            </a:fld>
            <a:endParaRPr lang="en-US" altLang="en-US" dirty="0"/>
          </a:p>
        </p:txBody>
      </p:sp>
    </p:spTree>
    <p:extLst>
      <p:ext uri="{BB962C8B-B14F-4D97-AF65-F5344CB8AC3E}">
        <p14:creationId xmlns:p14="http://schemas.microsoft.com/office/powerpoint/2010/main" val="22756311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23A5C1A3-53AB-4DAC-B30D-7AD738B71CA2}" type="datetime1">
              <a:rPr lang="en-US" smtClean="0"/>
              <a:t>6/24/2026</a:t>
            </a:fld>
            <a:endParaRPr lang="en-US" dirty="0">
              <a:solidFill>
                <a:schemeClr val="tx2">
                  <a:shade val="90000"/>
                </a:scheme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r>
              <a:rPr lang="en-US" dirty="0"/>
              <a:t>1</a:t>
            </a:r>
          </a:p>
        </p:txBody>
      </p:sp>
    </p:spTree>
    <p:extLst>
      <p:ext uri="{BB962C8B-B14F-4D97-AF65-F5344CB8AC3E}">
        <p14:creationId xmlns:p14="http://schemas.microsoft.com/office/powerpoint/2010/main" val="340644705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CB7F1303-0B59-474F-90C8-47B00BA91CA9}" type="datetime1">
              <a:rPr lang="en-US" smtClean="0"/>
              <a:t>6/24/2026</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fld id="{CF9AC29B-6D21-4DBD-8CF5-0E18D05B0B4F}" type="slidenum">
              <a:rPr lang="en-US" altLang="en-US"/>
              <a:pPr/>
              <a:t>‹#›</a:t>
            </a:fld>
            <a:endParaRPr lang="en-US" altLang="en-US" dirty="0"/>
          </a:p>
        </p:txBody>
      </p:sp>
    </p:spTree>
    <p:extLst>
      <p:ext uri="{BB962C8B-B14F-4D97-AF65-F5344CB8AC3E}">
        <p14:creationId xmlns:p14="http://schemas.microsoft.com/office/powerpoint/2010/main" val="327015355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147CA15-B2DB-4C8F-94E1-F034D63887B4}" type="datetime1">
              <a:rPr lang="en-US" smtClean="0"/>
              <a:t>6/24/2026</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fld id="{A9C25130-C2D4-434A-B956-338D8F6C2E81}" type="slidenum">
              <a:rPr lang="en-US" altLang="en-US"/>
              <a:pPr/>
              <a:t>‹#›</a:t>
            </a:fld>
            <a:endParaRPr lang="en-US" altLang="en-US" dirty="0"/>
          </a:p>
        </p:txBody>
      </p:sp>
    </p:spTree>
    <p:extLst>
      <p:ext uri="{BB962C8B-B14F-4D97-AF65-F5344CB8AC3E}">
        <p14:creationId xmlns:p14="http://schemas.microsoft.com/office/powerpoint/2010/main" val="201641191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06A61EB-B7AC-49B1-AC4D-40C082B57F87}" type="datetime1">
              <a:rPr lang="en-US" smtClean="0"/>
              <a:t>6/24/2026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fld id="{0219EDCA-C062-4993-81DE-2729642E6239}" type="slidenum">
              <a:rPr lang="en-US" altLang="en-US"/>
              <a:pPr/>
              <a:t>‹#›</a:t>
            </a:fld>
            <a:endParaRPr lang="en-US" altLang="en-US" dirty="0"/>
          </a:p>
        </p:txBody>
      </p:sp>
    </p:spTree>
    <p:extLst>
      <p:ext uri="{BB962C8B-B14F-4D97-AF65-F5344CB8AC3E}">
        <p14:creationId xmlns:p14="http://schemas.microsoft.com/office/powerpoint/2010/main" val="178634739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98ECC2CD-76B0-4BB8-A5FE-86AABB386CB2}" type="datetime1">
              <a:rPr lang="en-US" smtClean="0"/>
              <a:t>6/24/2026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fld id="{56EBFB8E-5648-4024-A6F7-8606C7FC7405}" type="slidenum">
              <a:rPr lang="en-US" altLang="en-US"/>
              <a:pPr/>
              <a:t>‹#›</a:t>
            </a:fld>
            <a:endParaRPr lang="en-US" altLang="en-US" dirty="0"/>
          </a:p>
        </p:txBody>
      </p:sp>
    </p:spTree>
    <p:extLst>
      <p:ext uri="{BB962C8B-B14F-4D97-AF65-F5344CB8AC3E}">
        <p14:creationId xmlns:p14="http://schemas.microsoft.com/office/powerpoint/2010/main" val="111127273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22400" y="3048000"/>
            <a:ext cx="9448800" cy="1009650"/>
          </a:xfrm>
          <a:prstGeom prst="rect">
            <a:avLst/>
          </a:prstGeom>
        </p:spPr>
        <p:txBody>
          <a:bodyPr/>
          <a:lstStyle>
            <a:lvl1pPr algn="l">
              <a:defRPr>
                <a:solidFill>
                  <a:schemeClr val="bg1">
                    <a:lumMod val="95000"/>
                  </a:schemeClr>
                </a:solidFill>
                <a:latin typeface="Lucida Sans" panose="020B0602030504020204" pitchFamily="34" charset="0"/>
              </a:defRPr>
            </a:lvl1pPr>
          </a:lstStyle>
          <a:p>
            <a:r>
              <a:rPr lang="en-US"/>
              <a:t>Click to edit Master title style</a:t>
            </a:r>
            <a:endParaRPr lang="en-US" dirty="0"/>
          </a:p>
        </p:txBody>
      </p:sp>
      <p:sp>
        <p:nvSpPr>
          <p:cNvPr id="5" name="Text Placeholder 4"/>
          <p:cNvSpPr>
            <a:spLocks noGrp="1"/>
          </p:cNvSpPr>
          <p:nvPr>
            <p:ph type="body" sz="quarter" idx="10"/>
          </p:nvPr>
        </p:nvSpPr>
        <p:spPr>
          <a:xfrm>
            <a:off x="304800" y="5638800"/>
            <a:ext cx="11582400" cy="381000"/>
          </a:xfrm>
          <a:prstGeom prst="rect">
            <a:avLst/>
          </a:prstGeom>
        </p:spPr>
        <p:txBody>
          <a:bodyPr>
            <a:normAutofit/>
          </a:bodyPr>
          <a:lstStyle>
            <a:lvl1pPr marL="0" indent="0">
              <a:buFontTx/>
              <a:buNone/>
              <a:defRPr sz="1800">
                <a:solidFill>
                  <a:schemeClr val="bg1">
                    <a:lumMod val="95000"/>
                  </a:schemeClr>
                </a:solidFill>
              </a:defRPr>
            </a:lvl1pPr>
          </a:lstStyle>
          <a:p>
            <a:pPr lvl="0"/>
            <a:r>
              <a:rPr lang="en-US"/>
              <a:t>Click to edit Master text styles</a:t>
            </a:r>
          </a:p>
        </p:txBody>
      </p:sp>
      <p:sp>
        <p:nvSpPr>
          <p:cNvPr id="7" name="Text Placeholder 6"/>
          <p:cNvSpPr>
            <a:spLocks noGrp="1"/>
          </p:cNvSpPr>
          <p:nvPr>
            <p:ph type="body" sz="quarter" idx="11"/>
          </p:nvPr>
        </p:nvSpPr>
        <p:spPr>
          <a:xfrm>
            <a:off x="304800" y="6019800"/>
            <a:ext cx="11582400" cy="381000"/>
          </a:xfrm>
          <a:prstGeom prst="rect">
            <a:avLst/>
          </a:prstGeom>
        </p:spPr>
        <p:txBody>
          <a:bodyPr>
            <a:normAutofit/>
          </a:bodyPr>
          <a:lstStyle>
            <a:lvl1pPr marL="0" indent="0">
              <a:buFontTx/>
              <a:buNone/>
              <a:defRPr sz="1800">
                <a:solidFill>
                  <a:schemeClr val="bg1">
                    <a:lumMod val="95000"/>
                  </a:schemeClr>
                </a:solidFill>
              </a:defRPr>
            </a:lvl1pPr>
          </a:lstStyle>
          <a:p>
            <a:pPr lvl="0"/>
            <a:r>
              <a:rPr lang="en-US"/>
              <a:t>Click to edit Master text styles</a:t>
            </a:r>
          </a:p>
        </p:txBody>
      </p:sp>
    </p:spTree>
    <p:extLst>
      <p:ext uri="{BB962C8B-B14F-4D97-AF65-F5344CB8AC3E}">
        <p14:creationId xmlns:p14="http://schemas.microsoft.com/office/powerpoint/2010/main" val="268096396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END_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963059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bg1">
                    <a:lumMod val="9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77815377-54C7-4F16-AE86-9D58D2F018BC}" type="datetime1">
              <a:rPr lang="en-US" smtClean="0"/>
              <a:t>6/24/2026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r>
              <a:rPr lang="en-US" dirty="0"/>
              <a:t>1</a:t>
            </a:r>
          </a:p>
        </p:txBody>
      </p:sp>
    </p:spTree>
    <p:extLst>
      <p:ext uri="{BB962C8B-B14F-4D97-AF65-F5344CB8AC3E}">
        <p14:creationId xmlns:p14="http://schemas.microsoft.com/office/powerpoint/2010/main" val="7314905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a:defRPr/>
            </a:pPr>
            <a:fld id="{DA480973-CF2D-4D9E-8F90-78D868F05B7F}" type="datetime1">
              <a:rPr lang="en-US" smtClean="0"/>
              <a:t>6/24/2026</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r>
              <a:rPr lang="en-US" dirty="0"/>
              <a:t>1</a:t>
            </a:r>
          </a:p>
        </p:txBody>
      </p:sp>
    </p:spTree>
    <p:extLst>
      <p:ext uri="{BB962C8B-B14F-4D97-AF65-F5344CB8AC3E}">
        <p14:creationId xmlns:p14="http://schemas.microsoft.com/office/powerpoint/2010/main" val="390652150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pPr>
              <a:defRPr/>
            </a:pPr>
            <a:fld id="{5EA26FFB-AE16-47DC-9685-6A54CFF41F86}" type="datetime1">
              <a:rPr lang="en-US" smtClean="0"/>
              <a:t>6/24/2026</a:t>
            </a:fld>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r>
              <a:rPr lang="en-US" dirty="0"/>
              <a:t>1</a:t>
            </a:r>
          </a:p>
        </p:txBody>
      </p:sp>
    </p:spTree>
    <p:extLst>
      <p:ext uri="{BB962C8B-B14F-4D97-AF65-F5344CB8AC3E}">
        <p14:creationId xmlns:p14="http://schemas.microsoft.com/office/powerpoint/2010/main" val="309121955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pPr>
              <a:defRPr/>
            </a:pPr>
            <a:fld id="{499C3814-9E58-4BB7-98F6-F138BE9ADE6D}" type="datetime1">
              <a:rPr lang="en-US" smtClean="0"/>
              <a:t>6/24/2026</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r>
              <a:rPr lang="en-US" dirty="0"/>
              <a:t>1</a:t>
            </a:r>
          </a:p>
        </p:txBody>
      </p:sp>
    </p:spTree>
    <p:extLst>
      <p:ext uri="{BB962C8B-B14F-4D97-AF65-F5344CB8AC3E}">
        <p14:creationId xmlns:p14="http://schemas.microsoft.com/office/powerpoint/2010/main" val="84926099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0CE4E8FA-7B2A-48DF-B7C5-3D5C2D67AC26}" type="datetime1">
              <a:rPr lang="en-US" smtClean="0"/>
              <a:t>6/24/2026</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r>
              <a:rPr lang="en-US" dirty="0"/>
              <a:t>1</a:t>
            </a:r>
          </a:p>
        </p:txBody>
      </p:sp>
    </p:spTree>
    <p:extLst>
      <p:ext uri="{BB962C8B-B14F-4D97-AF65-F5344CB8AC3E}">
        <p14:creationId xmlns:p14="http://schemas.microsoft.com/office/powerpoint/2010/main" val="359669747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609600"/>
            <a:ext cx="4011084" cy="8255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609601"/>
            <a:ext cx="6815667" cy="55165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fld id="{A0E5132F-DBB0-4444-A887-4E03BED723E9}" type="datetime1">
              <a:rPr lang="en-US" smtClean="0"/>
              <a:t>6/24/2026</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r>
              <a:rPr lang="en-US" dirty="0"/>
              <a:t>1</a:t>
            </a:r>
          </a:p>
        </p:txBody>
      </p:sp>
    </p:spTree>
    <p:extLst>
      <p:ext uri="{BB962C8B-B14F-4D97-AF65-F5344CB8AC3E}">
        <p14:creationId xmlns:p14="http://schemas.microsoft.com/office/powerpoint/2010/main" val="363991685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fld id="{2508ADE7-43B0-46A6-A619-31D7911BFD80}" type="datetime1">
              <a:rPr lang="en-US" smtClean="0"/>
              <a:t>6/24/2026</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r>
              <a:rPr lang="en-US" dirty="0"/>
              <a:t>1</a:t>
            </a:r>
          </a:p>
        </p:txBody>
      </p:sp>
    </p:spTree>
    <p:extLst>
      <p:ext uri="{BB962C8B-B14F-4D97-AF65-F5344CB8AC3E}">
        <p14:creationId xmlns:p14="http://schemas.microsoft.com/office/powerpoint/2010/main" val="369299144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3.pn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image" Target="../media/image4.png"/><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image" Target="../media/image1.png"/><Relationship Id="rId5" Type="http://schemas.openxmlformats.org/officeDocument/2006/relationships/slideLayout" Target="../slideLayouts/slideLayout19.xml"/><Relationship Id="rId10" Type="http://schemas.openxmlformats.org/officeDocument/2006/relationships/theme" Target="../theme/theme3.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5.xml"/><Relationship Id="rId1" Type="http://schemas.openxmlformats.org/officeDocument/2006/relationships/slideLayout" Target="../slideLayouts/slideLayout24.xml"/><Relationship Id="rId5" Type="http://schemas.openxmlformats.org/officeDocument/2006/relationships/image" Target="../media/image5.png"/><Relationship Id="rId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2"/>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609600"/>
            <a:ext cx="1097280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172201"/>
            <a:ext cx="2844800" cy="365125"/>
          </a:xfrm>
          <a:prstGeom prst="rect">
            <a:avLst/>
          </a:prstGeom>
        </p:spPr>
        <p:txBody>
          <a:bodyPr vert="horz" lIns="91440" tIns="45720" rIns="91440" bIns="45720" rtlCol="0" anchor="ctr"/>
          <a:lstStyle>
            <a:lvl1pPr algn="l">
              <a:defRPr sz="1200" smtClean="0">
                <a:solidFill>
                  <a:schemeClr val="bg1">
                    <a:lumMod val="95000"/>
                  </a:schemeClr>
                </a:solidFill>
              </a:defRPr>
            </a:lvl1pPr>
          </a:lstStyle>
          <a:p>
            <a:pPr>
              <a:defRPr/>
            </a:pPr>
            <a:fld id="{EA85FC17-41CD-4F7F-AA0B-4114F7EC2F24}" type="datetime1">
              <a:rPr lang="en-US" smtClean="0"/>
              <a:t>6/24/2026</a:t>
            </a:fld>
            <a:endParaRPr lang="en-US" dirty="0">
              <a:solidFill>
                <a:schemeClr val="tx2">
                  <a:shade val="90000"/>
                </a:schemeClr>
              </a:solidFill>
            </a:endParaRPr>
          </a:p>
        </p:txBody>
      </p:sp>
      <p:sp>
        <p:nvSpPr>
          <p:cNvPr id="5" name="Footer Placeholder 4"/>
          <p:cNvSpPr>
            <a:spLocks noGrp="1"/>
          </p:cNvSpPr>
          <p:nvPr>
            <p:ph type="ftr" sz="quarter" idx="3"/>
          </p:nvPr>
        </p:nvSpPr>
        <p:spPr>
          <a:xfrm>
            <a:off x="4165600" y="6172201"/>
            <a:ext cx="3860800" cy="365125"/>
          </a:xfrm>
          <a:prstGeom prst="rect">
            <a:avLst/>
          </a:prstGeom>
        </p:spPr>
        <p:txBody>
          <a:bodyPr vert="horz" lIns="91440" tIns="45720" rIns="91440" bIns="45720" rtlCol="0" anchor="ctr"/>
          <a:lstStyle>
            <a:lvl1pPr algn="ctr">
              <a:defRPr sz="1200">
                <a:solidFill>
                  <a:schemeClr val="bg1">
                    <a:lumMod val="95000"/>
                  </a:schemeClr>
                </a:solidFill>
              </a:defRPr>
            </a:lvl1pPr>
          </a:lstStyle>
          <a:p>
            <a:pPr>
              <a:defRPr/>
            </a:pPr>
            <a:endParaRPr lang="en-US" dirty="0"/>
          </a:p>
        </p:txBody>
      </p:sp>
      <p:sp>
        <p:nvSpPr>
          <p:cNvPr id="6" name="Slide Number Placeholder 5"/>
          <p:cNvSpPr>
            <a:spLocks noGrp="1"/>
          </p:cNvSpPr>
          <p:nvPr>
            <p:ph type="sldNum" sz="quarter" idx="4"/>
          </p:nvPr>
        </p:nvSpPr>
        <p:spPr>
          <a:xfrm>
            <a:off x="8737600" y="6172201"/>
            <a:ext cx="2844800" cy="365125"/>
          </a:xfrm>
          <a:prstGeom prst="rect">
            <a:avLst/>
          </a:prstGeom>
        </p:spPr>
        <p:txBody>
          <a:bodyPr vert="horz" lIns="91440" tIns="45720" rIns="91440" bIns="45720" rtlCol="0" anchor="ctr"/>
          <a:lstStyle>
            <a:lvl1pPr algn="r">
              <a:defRPr sz="1200" smtClean="0">
                <a:solidFill>
                  <a:schemeClr val="bg1">
                    <a:lumMod val="95000"/>
                  </a:schemeClr>
                </a:solidFill>
              </a:defRPr>
            </a:lvl1pPr>
          </a:lstStyle>
          <a:p>
            <a:pPr>
              <a:defRPr/>
            </a:pPr>
            <a:r>
              <a:rPr lang="en-US" dirty="0"/>
              <a:t>1</a:t>
            </a:r>
          </a:p>
        </p:txBody>
      </p:sp>
      <p:pic>
        <p:nvPicPr>
          <p:cNvPr id="1031" name="Picture 10"/>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121920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235" r:id="rId1"/>
    <p:sldLayoutId id="2147484236" r:id="rId2"/>
    <p:sldLayoutId id="2147484246" r:id="rId3"/>
    <p:sldLayoutId id="2147484247" r:id="rId4"/>
    <p:sldLayoutId id="2147484248" r:id="rId5"/>
    <p:sldLayoutId id="2147484249" r:id="rId6"/>
    <p:sldLayoutId id="2147484250" r:id="rId7"/>
    <p:sldLayoutId id="2147484251" r:id="rId8"/>
    <p:sldLayoutId id="2147484252" r:id="rId9"/>
    <p:sldLayoutId id="2147484253" r:id="rId10"/>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hf sldNum="0" hdr="0" ftr="0"/>
  <p:txStyles>
    <p:titleStyle>
      <a:lvl1pPr algn="ctr" rtl="0" fontAlgn="base">
        <a:spcBef>
          <a:spcPct val="0"/>
        </a:spcBef>
        <a:spcAft>
          <a:spcPct val="0"/>
        </a:spcAft>
        <a:defRPr sz="4400" kern="1200">
          <a:solidFill>
            <a:srgbClr val="F2F2F2"/>
          </a:solidFill>
          <a:latin typeface="+mj-lt"/>
          <a:ea typeface="+mj-ea"/>
          <a:cs typeface="+mj-cs"/>
        </a:defRPr>
      </a:lvl1pPr>
      <a:lvl2pPr algn="ctr" rtl="0" fontAlgn="base">
        <a:spcBef>
          <a:spcPct val="0"/>
        </a:spcBef>
        <a:spcAft>
          <a:spcPct val="0"/>
        </a:spcAft>
        <a:defRPr sz="4400">
          <a:solidFill>
            <a:srgbClr val="F2F2F2"/>
          </a:solidFill>
          <a:latin typeface="Calibri" panose="020F0502020204030204" pitchFamily="34" charset="0"/>
        </a:defRPr>
      </a:lvl2pPr>
      <a:lvl3pPr algn="ctr" rtl="0" fontAlgn="base">
        <a:spcBef>
          <a:spcPct val="0"/>
        </a:spcBef>
        <a:spcAft>
          <a:spcPct val="0"/>
        </a:spcAft>
        <a:defRPr sz="4400">
          <a:solidFill>
            <a:srgbClr val="F2F2F2"/>
          </a:solidFill>
          <a:latin typeface="Calibri" panose="020F0502020204030204" pitchFamily="34" charset="0"/>
        </a:defRPr>
      </a:lvl3pPr>
      <a:lvl4pPr algn="ctr" rtl="0" fontAlgn="base">
        <a:spcBef>
          <a:spcPct val="0"/>
        </a:spcBef>
        <a:spcAft>
          <a:spcPct val="0"/>
        </a:spcAft>
        <a:defRPr sz="4400">
          <a:solidFill>
            <a:srgbClr val="F2F2F2"/>
          </a:solidFill>
          <a:latin typeface="Calibri" panose="020F0502020204030204" pitchFamily="34" charset="0"/>
        </a:defRPr>
      </a:lvl4pPr>
      <a:lvl5pPr algn="ctr" rtl="0" fontAlgn="base">
        <a:spcBef>
          <a:spcPct val="0"/>
        </a:spcBef>
        <a:spcAft>
          <a:spcPct val="0"/>
        </a:spcAft>
        <a:defRPr sz="4400">
          <a:solidFill>
            <a:srgbClr val="F2F2F2"/>
          </a:solidFill>
          <a:latin typeface="Calibri" panose="020F0502020204030204" pitchFamily="34" charset="0"/>
        </a:defRPr>
      </a:lvl5pPr>
      <a:lvl6pPr marL="457200" algn="ctr" rtl="0" fontAlgn="base">
        <a:spcBef>
          <a:spcPct val="0"/>
        </a:spcBef>
        <a:spcAft>
          <a:spcPct val="0"/>
        </a:spcAft>
        <a:defRPr sz="4400">
          <a:solidFill>
            <a:srgbClr val="F2F2F2"/>
          </a:solidFill>
          <a:latin typeface="Calibri" panose="020F0502020204030204" pitchFamily="34" charset="0"/>
        </a:defRPr>
      </a:lvl6pPr>
      <a:lvl7pPr marL="914400" algn="ctr" rtl="0" fontAlgn="base">
        <a:spcBef>
          <a:spcPct val="0"/>
        </a:spcBef>
        <a:spcAft>
          <a:spcPct val="0"/>
        </a:spcAft>
        <a:defRPr sz="4400">
          <a:solidFill>
            <a:srgbClr val="F2F2F2"/>
          </a:solidFill>
          <a:latin typeface="Calibri" panose="020F0502020204030204" pitchFamily="34" charset="0"/>
        </a:defRPr>
      </a:lvl7pPr>
      <a:lvl8pPr marL="1371600" algn="ctr" rtl="0" fontAlgn="base">
        <a:spcBef>
          <a:spcPct val="0"/>
        </a:spcBef>
        <a:spcAft>
          <a:spcPct val="0"/>
        </a:spcAft>
        <a:defRPr sz="4400">
          <a:solidFill>
            <a:srgbClr val="F2F2F2"/>
          </a:solidFill>
          <a:latin typeface="Calibri" panose="020F0502020204030204" pitchFamily="34" charset="0"/>
        </a:defRPr>
      </a:lvl8pPr>
      <a:lvl9pPr marL="1828800" algn="ctr" rtl="0" fontAlgn="base">
        <a:spcBef>
          <a:spcPct val="0"/>
        </a:spcBef>
        <a:spcAft>
          <a:spcPct val="0"/>
        </a:spcAft>
        <a:defRPr sz="4400">
          <a:solidFill>
            <a:srgbClr val="F2F2F2"/>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rgbClr val="F2F2F2"/>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rgbClr val="F2F2F2"/>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rgbClr val="F2F2F2"/>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rgbClr val="F2F2F2"/>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rgbClr val="F2F2F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6"/>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D96"/>
                </a:solidFill>
              </a:defRPr>
            </a:lvl1pPr>
          </a:lstStyle>
          <a:p>
            <a:fld id="{B30C83B0-076A-4998-892D-9E62DE86EBC1}" type="slidenum">
              <a:rPr lang="en-US" altLang="en-US"/>
              <a:pPr/>
              <a:t>‹#›</a:t>
            </a:fld>
            <a:endParaRPr lang="en-US" altLang="en-US" dirty="0"/>
          </a:p>
        </p:txBody>
      </p:sp>
      <p:sp>
        <p:nvSpPr>
          <p:cNvPr id="7" name="TextBox 6"/>
          <p:cNvSpPr txBox="1"/>
          <p:nvPr/>
        </p:nvSpPr>
        <p:spPr>
          <a:xfrm>
            <a:off x="88900" y="6561138"/>
            <a:ext cx="3555782" cy="215444"/>
          </a:xfrm>
          <a:prstGeom prst="rect">
            <a:avLst/>
          </a:prstGeom>
          <a:noFill/>
        </p:spPr>
        <p:txBody>
          <a:bodyPr wrap="none">
            <a:spAutoFit/>
          </a:bodyPr>
          <a:lstStyle/>
          <a:p>
            <a:pPr>
              <a:defRPr/>
            </a:pPr>
            <a:r>
              <a:rPr lang="en-US" sz="1000" dirty="0">
                <a:solidFill>
                  <a:srgbClr val="00274C"/>
                </a:solidFill>
                <a:latin typeface="Tahoma" panose="020B0604030504040204" pitchFamily="34" charset="0"/>
                <a:ea typeface="Tahoma" panose="020B0604030504040204" pitchFamily="34" charset="0"/>
                <a:cs typeface="Tahoma" panose="020B0604030504040204" pitchFamily="34" charset="0"/>
              </a:rPr>
              <a:t>© 2014 by the Regents of the University of Michigan</a:t>
            </a:r>
          </a:p>
        </p:txBody>
      </p:sp>
      <p:pic>
        <p:nvPicPr>
          <p:cNvPr id="2052" name="Picture 2" descr="C:\Users\nbylica\Downloads\src-signature-vertical.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48000" y="762000"/>
            <a:ext cx="5911851"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259" r:id="rId1"/>
    <p:sldLayoutId id="2147484260" r:id="rId2"/>
    <p:sldLayoutId id="2147484261" r:id="rId3"/>
    <p:sldLayoutId id="2147484262" r:id="rId4"/>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hf sldNum="0" hdr="0" ftr="0"/>
  <p:txStyles>
    <p:titleStyle>
      <a:lvl1pPr algn="ctr" rtl="0" fontAlgn="base">
        <a:spcBef>
          <a:spcPct val="0"/>
        </a:spcBef>
        <a:spcAft>
          <a:spcPct val="0"/>
        </a:spcAft>
        <a:defRPr sz="4400" kern="1200">
          <a:solidFill>
            <a:schemeClr val="tx1"/>
          </a:solidFill>
          <a:latin typeface="Lucida Sans" panose="020B0602030504020204" pitchFamily="34" charset="0"/>
          <a:ea typeface="+mj-ea"/>
          <a:cs typeface="+mj-cs"/>
        </a:defRPr>
      </a:lvl1pPr>
      <a:lvl2pPr algn="ctr" rtl="0" fontAlgn="base">
        <a:spcBef>
          <a:spcPct val="0"/>
        </a:spcBef>
        <a:spcAft>
          <a:spcPct val="0"/>
        </a:spcAft>
        <a:defRPr sz="4400">
          <a:solidFill>
            <a:schemeClr val="tx1"/>
          </a:solidFill>
          <a:latin typeface="Lucida Sans" panose="020B0602040502020204" pitchFamily="34" charset="0"/>
        </a:defRPr>
      </a:lvl2pPr>
      <a:lvl3pPr algn="ctr" rtl="0" fontAlgn="base">
        <a:spcBef>
          <a:spcPct val="0"/>
        </a:spcBef>
        <a:spcAft>
          <a:spcPct val="0"/>
        </a:spcAft>
        <a:defRPr sz="4400">
          <a:solidFill>
            <a:schemeClr val="tx1"/>
          </a:solidFill>
          <a:latin typeface="Lucida Sans" panose="020B0602040502020204" pitchFamily="34" charset="0"/>
        </a:defRPr>
      </a:lvl3pPr>
      <a:lvl4pPr algn="ctr" rtl="0" fontAlgn="base">
        <a:spcBef>
          <a:spcPct val="0"/>
        </a:spcBef>
        <a:spcAft>
          <a:spcPct val="0"/>
        </a:spcAft>
        <a:defRPr sz="4400">
          <a:solidFill>
            <a:schemeClr val="tx1"/>
          </a:solidFill>
          <a:latin typeface="Lucida Sans" panose="020B0602040502020204" pitchFamily="34" charset="0"/>
        </a:defRPr>
      </a:lvl4pPr>
      <a:lvl5pPr algn="ctr" rtl="0" fontAlgn="base">
        <a:spcBef>
          <a:spcPct val="0"/>
        </a:spcBef>
        <a:spcAft>
          <a:spcPct val="0"/>
        </a:spcAft>
        <a:defRPr sz="4400">
          <a:solidFill>
            <a:schemeClr val="tx1"/>
          </a:solidFill>
          <a:latin typeface="Lucida Sans" panose="020B0602040502020204" pitchFamily="34" charset="0"/>
        </a:defRPr>
      </a:lvl5pPr>
      <a:lvl6pPr marL="457200" algn="ctr" rtl="0" fontAlgn="base">
        <a:spcBef>
          <a:spcPct val="0"/>
        </a:spcBef>
        <a:spcAft>
          <a:spcPct val="0"/>
        </a:spcAft>
        <a:defRPr sz="4400">
          <a:solidFill>
            <a:schemeClr val="tx1"/>
          </a:solidFill>
          <a:latin typeface="Lucida Sans" panose="020B0602040502020204" pitchFamily="34" charset="0"/>
        </a:defRPr>
      </a:lvl6pPr>
      <a:lvl7pPr marL="914400" algn="ctr" rtl="0" fontAlgn="base">
        <a:spcBef>
          <a:spcPct val="0"/>
        </a:spcBef>
        <a:spcAft>
          <a:spcPct val="0"/>
        </a:spcAft>
        <a:defRPr sz="4400">
          <a:solidFill>
            <a:schemeClr val="tx1"/>
          </a:solidFill>
          <a:latin typeface="Lucida Sans" panose="020B0602040502020204" pitchFamily="34" charset="0"/>
        </a:defRPr>
      </a:lvl7pPr>
      <a:lvl8pPr marL="1371600" algn="ctr" rtl="0" fontAlgn="base">
        <a:spcBef>
          <a:spcPct val="0"/>
        </a:spcBef>
        <a:spcAft>
          <a:spcPct val="0"/>
        </a:spcAft>
        <a:defRPr sz="4400">
          <a:solidFill>
            <a:schemeClr val="tx1"/>
          </a:solidFill>
          <a:latin typeface="Lucida Sans" panose="020B0602040502020204" pitchFamily="34" charset="0"/>
        </a:defRPr>
      </a:lvl8pPr>
      <a:lvl9pPr marL="1828800" algn="ctr" rtl="0" fontAlgn="base">
        <a:spcBef>
          <a:spcPct val="0"/>
        </a:spcBef>
        <a:spcAft>
          <a:spcPct val="0"/>
        </a:spcAft>
        <a:defRPr sz="4400">
          <a:solidFill>
            <a:schemeClr val="tx1"/>
          </a:solidFill>
          <a:latin typeface="Lucida Sans" panose="020B060204050202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Lucida Sans" panose="020B0602030504020204" pitchFamily="34" charset="0"/>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Lucida Sans" panose="020B0602030504020204" pitchFamily="34" charset="0"/>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Lucida Sans" panose="020B0602030504020204" pitchFamily="34" charset="0"/>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Lucida Sans" panose="020B0602030504020204" pitchFamily="34" charset="0"/>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Lucida Sans" panose="020B0602030504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1"/>
          <a:srcRect/>
          <a:stretch>
            <a:fillRect/>
          </a:stretch>
        </a:blip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609600" y="609600"/>
            <a:ext cx="1097280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172201"/>
            <a:ext cx="2844800" cy="365125"/>
          </a:xfrm>
          <a:prstGeom prst="rect">
            <a:avLst/>
          </a:prstGeom>
        </p:spPr>
        <p:txBody>
          <a:bodyPr vert="horz" lIns="91440" tIns="45720" rIns="91440" bIns="45720" rtlCol="0" anchor="ctr"/>
          <a:lstStyle>
            <a:lvl1pPr algn="l">
              <a:defRPr sz="1200" smtClean="0">
                <a:solidFill>
                  <a:schemeClr val="tx1">
                    <a:tint val="75000"/>
                  </a:schemeClr>
                </a:solidFill>
              </a:defRPr>
            </a:lvl1pPr>
          </a:lstStyle>
          <a:p>
            <a:pPr>
              <a:defRPr/>
            </a:pPr>
            <a:fld id="{51DBD023-CA57-48E7-AD64-CE108D8E4FE7}" type="datetime1">
              <a:rPr lang="en-US" smtClean="0"/>
              <a:t>6/24/2026</a:t>
            </a:fld>
            <a:endParaRPr lang="en-US" dirty="0"/>
          </a:p>
        </p:txBody>
      </p:sp>
      <p:sp>
        <p:nvSpPr>
          <p:cNvPr id="5" name="Footer Placeholder 4"/>
          <p:cNvSpPr>
            <a:spLocks noGrp="1"/>
          </p:cNvSpPr>
          <p:nvPr>
            <p:ph type="ftr" sz="quarter" idx="3"/>
          </p:nvPr>
        </p:nvSpPr>
        <p:spPr>
          <a:xfrm>
            <a:off x="4165600" y="6172201"/>
            <a:ext cx="3860800" cy="365125"/>
          </a:xfrm>
          <a:prstGeom prst="rect">
            <a:avLst/>
          </a:prstGeom>
        </p:spPr>
        <p:txBody>
          <a:bodyPr vert="horz" lIns="91440" tIns="45720" rIns="91440" bIns="45720" rtlCol="0" anchor="ctr"/>
          <a:lstStyle>
            <a:lvl1pPr algn="ctr">
              <a:defRPr sz="1200" dirty="0">
                <a:solidFill>
                  <a:schemeClr val="tx1">
                    <a:tint val="75000"/>
                  </a:schemeClr>
                </a:solidFill>
              </a:defRPr>
            </a:lvl1pPr>
          </a:lstStyle>
          <a:p>
            <a:pPr>
              <a:defRPr/>
            </a:pPr>
            <a:endParaRPr lang="en-US" dirty="0"/>
          </a:p>
        </p:txBody>
      </p:sp>
      <p:sp>
        <p:nvSpPr>
          <p:cNvPr id="6" name="Slide Number Placeholder 5"/>
          <p:cNvSpPr>
            <a:spLocks noGrp="1"/>
          </p:cNvSpPr>
          <p:nvPr>
            <p:ph type="sldNum" sz="quarter" idx="4"/>
          </p:nvPr>
        </p:nvSpPr>
        <p:spPr>
          <a:xfrm>
            <a:off x="8737600" y="617220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5FA91633-928F-4558-B22F-902B1AFAA633}" type="slidenum">
              <a:rPr lang="en-US" altLang="en-US"/>
              <a:pPr/>
              <a:t>‹#›</a:t>
            </a:fld>
            <a:endParaRPr lang="en-US" altLang="en-US" dirty="0"/>
          </a:p>
        </p:txBody>
      </p:sp>
      <p:sp>
        <p:nvSpPr>
          <p:cNvPr id="8" name="TextBox 7"/>
          <p:cNvSpPr txBox="1"/>
          <p:nvPr/>
        </p:nvSpPr>
        <p:spPr>
          <a:xfrm>
            <a:off x="88900" y="6561138"/>
            <a:ext cx="3555782" cy="215444"/>
          </a:xfrm>
          <a:prstGeom prst="rect">
            <a:avLst/>
          </a:prstGeom>
          <a:noFill/>
        </p:spPr>
        <p:txBody>
          <a:bodyPr wrap="none">
            <a:spAutoFit/>
          </a:bodyPr>
          <a:lstStyle/>
          <a:p>
            <a:pPr>
              <a:defRPr/>
            </a:pPr>
            <a:r>
              <a:rPr lang="en-US" sz="1000" dirty="0">
                <a:solidFill>
                  <a:srgbClr val="00274C"/>
                </a:solidFill>
                <a:latin typeface="Tahoma" panose="020B0604030504040204" pitchFamily="34" charset="0"/>
                <a:ea typeface="Tahoma" panose="020B0604030504040204" pitchFamily="34" charset="0"/>
                <a:cs typeface="Tahoma" panose="020B0604030504040204" pitchFamily="34" charset="0"/>
              </a:rPr>
              <a:t>© 2014 by the Regents of the University of Michigan</a:t>
            </a:r>
          </a:p>
        </p:txBody>
      </p:sp>
      <p:pic>
        <p:nvPicPr>
          <p:cNvPr id="3080" name="Picture 2" descr="C:\Users\nbylica\Downloads\src-signature-stationery.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03200" y="152401"/>
            <a:ext cx="3708400"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237" r:id="rId1"/>
    <p:sldLayoutId id="2147484238" r:id="rId2"/>
    <p:sldLayoutId id="2147484239" r:id="rId3"/>
    <p:sldLayoutId id="2147484240" r:id="rId4"/>
    <p:sldLayoutId id="2147484241" r:id="rId5"/>
    <p:sldLayoutId id="2147484242" r:id="rId6"/>
    <p:sldLayoutId id="2147484243" r:id="rId7"/>
    <p:sldLayoutId id="2147484244" r:id="rId8"/>
    <p:sldLayoutId id="2147484245" r:id="rId9"/>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hf sldNum="0" hdr="0" ftr="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2F2F2"/>
                </a:solidFill>
              </a:defRPr>
            </a:lvl1pPr>
          </a:lstStyle>
          <a:p>
            <a:fld id="{9D109370-C540-4500-A1EC-9F705DACDBDD}" type="slidenum">
              <a:rPr lang="en-US" altLang="en-US"/>
              <a:pPr/>
              <a:t>‹#›</a:t>
            </a:fld>
            <a:endParaRPr lang="en-US" altLang="en-US" dirty="0"/>
          </a:p>
        </p:txBody>
      </p:sp>
      <p:sp>
        <p:nvSpPr>
          <p:cNvPr id="7" name="TextBox 6"/>
          <p:cNvSpPr txBox="1"/>
          <p:nvPr/>
        </p:nvSpPr>
        <p:spPr>
          <a:xfrm>
            <a:off x="88900" y="6561138"/>
            <a:ext cx="3555782" cy="215444"/>
          </a:xfrm>
          <a:prstGeom prst="rect">
            <a:avLst/>
          </a:prstGeom>
          <a:noFill/>
        </p:spPr>
        <p:txBody>
          <a:bodyPr wrap="none">
            <a:spAutoFit/>
          </a:bodyPr>
          <a:lstStyle/>
          <a:p>
            <a:pPr>
              <a:defRPr/>
            </a:pPr>
            <a:r>
              <a:rPr lang="en-US" sz="1000" dirty="0">
                <a:solidFill>
                  <a:schemeClr val="bg1">
                    <a:lumMod val="85000"/>
                  </a:schemeClr>
                </a:solidFill>
                <a:latin typeface="Tahoma" panose="020B0604030504040204" pitchFamily="34" charset="0"/>
                <a:ea typeface="Tahoma" panose="020B0604030504040204" pitchFamily="34" charset="0"/>
                <a:cs typeface="Tahoma" panose="020B0604030504040204" pitchFamily="34" charset="0"/>
              </a:rPr>
              <a:t>© 2014 by the Regents of the University of Michigan</a:t>
            </a:r>
          </a:p>
        </p:txBody>
      </p:sp>
      <p:pic>
        <p:nvPicPr>
          <p:cNvPr id="4100" name="Picture 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400300" y="1074738"/>
            <a:ext cx="7391400" cy="1363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263" r:id="rId1"/>
    <p:sldLayoutId id="2147484264" r:id="rId2"/>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hf sldNum="0" hdr="0" ftr="0"/>
  <p:txStyles>
    <p:titleStyle>
      <a:lvl1pPr algn="ctr" rtl="0" fontAlgn="base">
        <a:spcBef>
          <a:spcPct val="0"/>
        </a:spcBef>
        <a:spcAft>
          <a:spcPct val="0"/>
        </a:spcAft>
        <a:defRPr sz="4400" kern="1200">
          <a:solidFill>
            <a:schemeClr val="tx1"/>
          </a:solidFill>
          <a:latin typeface="Lucida Sans" panose="020B0602030504020204" pitchFamily="34" charset="0"/>
          <a:ea typeface="+mj-ea"/>
          <a:cs typeface="+mj-cs"/>
        </a:defRPr>
      </a:lvl1pPr>
      <a:lvl2pPr algn="ctr" rtl="0" fontAlgn="base">
        <a:spcBef>
          <a:spcPct val="0"/>
        </a:spcBef>
        <a:spcAft>
          <a:spcPct val="0"/>
        </a:spcAft>
        <a:defRPr sz="4400">
          <a:solidFill>
            <a:schemeClr val="tx1"/>
          </a:solidFill>
          <a:latin typeface="Lucida Sans" panose="020B0602040502020204" pitchFamily="34" charset="0"/>
        </a:defRPr>
      </a:lvl2pPr>
      <a:lvl3pPr algn="ctr" rtl="0" fontAlgn="base">
        <a:spcBef>
          <a:spcPct val="0"/>
        </a:spcBef>
        <a:spcAft>
          <a:spcPct val="0"/>
        </a:spcAft>
        <a:defRPr sz="4400">
          <a:solidFill>
            <a:schemeClr val="tx1"/>
          </a:solidFill>
          <a:latin typeface="Lucida Sans" panose="020B0602040502020204" pitchFamily="34" charset="0"/>
        </a:defRPr>
      </a:lvl3pPr>
      <a:lvl4pPr algn="ctr" rtl="0" fontAlgn="base">
        <a:spcBef>
          <a:spcPct val="0"/>
        </a:spcBef>
        <a:spcAft>
          <a:spcPct val="0"/>
        </a:spcAft>
        <a:defRPr sz="4400">
          <a:solidFill>
            <a:schemeClr val="tx1"/>
          </a:solidFill>
          <a:latin typeface="Lucida Sans" panose="020B0602040502020204" pitchFamily="34" charset="0"/>
        </a:defRPr>
      </a:lvl4pPr>
      <a:lvl5pPr algn="ctr" rtl="0" fontAlgn="base">
        <a:spcBef>
          <a:spcPct val="0"/>
        </a:spcBef>
        <a:spcAft>
          <a:spcPct val="0"/>
        </a:spcAft>
        <a:defRPr sz="4400">
          <a:solidFill>
            <a:schemeClr val="tx1"/>
          </a:solidFill>
          <a:latin typeface="Lucida Sans" panose="020B0602040502020204" pitchFamily="34" charset="0"/>
        </a:defRPr>
      </a:lvl5pPr>
      <a:lvl6pPr marL="457200" algn="ctr" rtl="0" fontAlgn="base">
        <a:spcBef>
          <a:spcPct val="0"/>
        </a:spcBef>
        <a:spcAft>
          <a:spcPct val="0"/>
        </a:spcAft>
        <a:defRPr sz="4400">
          <a:solidFill>
            <a:schemeClr val="tx1"/>
          </a:solidFill>
          <a:latin typeface="Lucida Sans" panose="020B0602040502020204" pitchFamily="34" charset="0"/>
        </a:defRPr>
      </a:lvl6pPr>
      <a:lvl7pPr marL="914400" algn="ctr" rtl="0" fontAlgn="base">
        <a:spcBef>
          <a:spcPct val="0"/>
        </a:spcBef>
        <a:spcAft>
          <a:spcPct val="0"/>
        </a:spcAft>
        <a:defRPr sz="4400">
          <a:solidFill>
            <a:schemeClr val="tx1"/>
          </a:solidFill>
          <a:latin typeface="Lucida Sans" panose="020B0602040502020204" pitchFamily="34" charset="0"/>
        </a:defRPr>
      </a:lvl7pPr>
      <a:lvl8pPr marL="1371600" algn="ctr" rtl="0" fontAlgn="base">
        <a:spcBef>
          <a:spcPct val="0"/>
        </a:spcBef>
        <a:spcAft>
          <a:spcPct val="0"/>
        </a:spcAft>
        <a:defRPr sz="4400">
          <a:solidFill>
            <a:schemeClr val="tx1"/>
          </a:solidFill>
          <a:latin typeface="Lucida Sans" panose="020B0602040502020204" pitchFamily="34" charset="0"/>
        </a:defRPr>
      </a:lvl8pPr>
      <a:lvl9pPr marL="1828800" algn="ctr" rtl="0" fontAlgn="base">
        <a:spcBef>
          <a:spcPct val="0"/>
        </a:spcBef>
        <a:spcAft>
          <a:spcPct val="0"/>
        </a:spcAft>
        <a:defRPr sz="4400">
          <a:solidFill>
            <a:schemeClr val="tx1"/>
          </a:solidFill>
          <a:latin typeface="Lucida Sans" panose="020B060204050202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Lucida Sans" panose="020B0602030504020204" pitchFamily="34" charset="0"/>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Lucida Sans" panose="020B0602030504020204" pitchFamily="34" charset="0"/>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Lucida Sans" panose="020B0602030504020204" pitchFamily="34" charset="0"/>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Lucida Sans" panose="020B0602030504020204" pitchFamily="34" charset="0"/>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Lucida Sans" panose="020B0602030504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122" name="Title Placeholder 1"/>
          <p:cNvSpPr>
            <a:spLocks noGrp="1"/>
          </p:cNvSpPr>
          <p:nvPr>
            <p:ph type="title"/>
          </p:nvPr>
        </p:nvSpPr>
        <p:spPr bwMode="auto">
          <a:xfrm>
            <a:off x="609600" y="609600"/>
            <a:ext cx="1097280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5123"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172201"/>
            <a:ext cx="2844800" cy="365125"/>
          </a:xfrm>
          <a:prstGeom prst="rect">
            <a:avLst/>
          </a:prstGeom>
        </p:spPr>
        <p:txBody>
          <a:bodyPr vert="horz" lIns="91440" tIns="45720" rIns="91440" bIns="45720" rtlCol="0" anchor="ctr"/>
          <a:lstStyle>
            <a:lvl1pPr algn="l">
              <a:defRPr sz="1200" smtClean="0">
                <a:solidFill>
                  <a:prstClr val="white">
                    <a:lumMod val="95000"/>
                  </a:prstClr>
                </a:solidFill>
              </a:defRPr>
            </a:lvl1pPr>
          </a:lstStyle>
          <a:p>
            <a:pPr>
              <a:defRPr/>
            </a:pPr>
            <a:fld id="{2EFC94F6-BA39-4BA0-B6DA-DA59AA6BA415}" type="datetime1">
              <a:rPr lang="en-US" smtClean="0"/>
              <a:t>6/24/2026</a:t>
            </a:fld>
            <a:endParaRPr lang="en-US" dirty="0"/>
          </a:p>
        </p:txBody>
      </p:sp>
      <p:sp>
        <p:nvSpPr>
          <p:cNvPr id="5" name="Footer Placeholder 4"/>
          <p:cNvSpPr>
            <a:spLocks noGrp="1"/>
          </p:cNvSpPr>
          <p:nvPr>
            <p:ph type="ftr" sz="quarter" idx="3"/>
          </p:nvPr>
        </p:nvSpPr>
        <p:spPr>
          <a:xfrm>
            <a:off x="4165600" y="6172201"/>
            <a:ext cx="3860800" cy="365125"/>
          </a:xfrm>
          <a:prstGeom prst="rect">
            <a:avLst/>
          </a:prstGeom>
        </p:spPr>
        <p:txBody>
          <a:bodyPr vert="horz" lIns="91440" tIns="45720" rIns="91440" bIns="45720" rtlCol="0" anchor="ctr"/>
          <a:lstStyle>
            <a:lvl1pPr algn="ctr">
              <a:defRPr sz="1200" dirty="0">
                <a:solidFill>
                  <a:prstClr val="white">
                    <a:lumMod val="95000"/>
                  </a:prstClr>
                </a:solidFill>
              </a:defRPr>
            </a:lvl1pPr>
          </a:lstStyle>
          <a:p>
            <a:pPr>
              <a:defRPr/>
            </a:pPr>
            <a:endParaRPr lang="en-US" dirty="0"/>
          </a:p>
        </p:txBody>
      </p:sp>
      <p:sp>
        <p:nvSpPr>
          <p:cNvPr id="6" name="Slide Number Placeholder 5"/>
          <p:cNvSpPr>
            <a:spLocks noGrp="1"/>
          </p:cNvSpPr>
          <p:nvPr>
            <p:ph type="sldNum" sz="quarter" idx="4"/>
          </p:nvPr>
        </p:nvSpPr>
        <p:spPr>
          <a:xfrm>
            <a:off x="8737600" y="617220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2F2F2"/>
                </a:solidFill>
              </a:defRPr>
            </a:lvl1pPr>
          </a:lstStyle>
          <a:p>
            <a:fld id="{FBA477B5-E42C-41CD-8EB3-2D78829871B5}" type="slidenum">
              <a:rPr lang="en-US" altLang="en-US"/>
              <a:pPr/>
              <a:t>‹#›</a:t>
            </a:fld>
            <a:endParaRPr lang="en-US" altLang="en-US" dirty="0"/>
          </a:p>
        </p:txBody>
      </p:sp>
      <p:sp>
        <p:nvSpPr>
          <p:cNvPr id="8" name="TextBox 7"/>
          <p:cNvSpPr txBox="1"/>
          <p:nvPr/>
        </p:nvSpPr>
        <p:spPr>
          <a:xfrm>
            <a:off x="88900" y="6561138"/>
            <a:ext cx="3555782" cy="215444"/>
          </a:xfrm>
          <a:prstGeom prst="rect">
            <a:avLst/>
          </a:prstGeom>
          <a:noFill/>
        </p:spPr>
        <p:txBody>
          <a:bodyPr wrap="none">
            <a:spAutoFit/>
          </a:bodyPr>
          <a:lstStyle/>
          <a:p>
            <a:pPr>
              <a:defRPr/>
            </a:pPr>
            <a:r>
              <a:rPr lang="en-US" sz="1000" dirty="0">
                <a:solidFill>
                  <a:prstClr val="white">
                    <a:lumMod val="85000"/>
                  </a:prstClr>
                </a:solidFill>
                <a:latin typeface="Tahoma" panose="020B0604030504040204" pitchFamily="34" charset="0"/>
                <a:ea typeface="Tahoma" panose="020B0604030504040204" pitchFamily="34" charset="0"/>
                <a:cs typeface="Tahoma" panose="020B0604030504040204" pitchFamily="34" charset="0"/>
              </a:rPr>
              <a:t>© 2014 by the Regents of the University of Michigan</a:t>
            </a:r>
          </a:p>
        </p:txBody>
      </p:sp>
      <p:pic>
        <p:nvPicPr>
          <p:cNvPr id="512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3834" y="152401"/>
            <a:ext cx="3706284"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hf sldNum="0" hdr="0" ftr="0"/>
  <p:txStyles>
    <p:titleStyle>
      <a:lvl1pPr algn="ctr" rtl="0" fontAlgn="base">
        <a:spcBef>
          <a:spcPct val="0"/>
        </a:spcBef>
        <a:spcAft>
          <a:spcPct val="0"/>
        </a:spcAft>
        <a:defRPr sz="4400" kern="1200">
          <a:solidFill>
            <a:srgbClr val="F2F2F2"/>
          </a:solidFill>
          <a:latin typeface="+mj-lt"/>
          <a:ea typeface="+mj-ea"/>
          <a:cs typeface="+mj-cs"/>
        </a:defRPr>
      </a:lvl1pPr>
      <a:lvl2pPr algn="ctr" rtl="0" fontAlgn="base">
        <a:spcBef>
          <a:spcPct val="0"/>
        </a:spcBef>
        <a:spcAft>
          <a:spcPct val="0"/>
        </a:spcAft>
        <a:defRPr sz="4400">
          <a:solidFill>
            <a:srgbClr val="F2F2F2"/>
          </a:solidFill>
          <a:latin typeface="Calibri" panose="020F0502020204030204" pitchFamily="34" charset="0"/>
        </a:defRPr>
      </a:lvl2pPr>
      <a:lvl3pPr algn="ctr" rtl="0" fontAlgn="base">
        <a:spcBef>
          <a:spcPct val="0"/>
        </a:spcBef>
        <a:spcAft>
          <a:spcPct val="0"/>
        </a:spcAft>
        <a:defRPr sz="4400">
          <a:solidFill>
            <a:srgbClr val="F2F2F2"/>
          </a:solidFill>
          <a:latin typeface="Calibri" panose="020F0502020204030204" pitchFamily="34" charset="0"/>
        </a:defRPr>
      </a:lvl3pPr>
      <a:lvl4pPr algn="ctr" rtl="0" fontAlgn="base">
        <a:spcBef>
          <a:spcPct val="0"/>
        </a:spcBef>
        <a:spcAft>
          <a:spcPct val="0"/>
        </a:spcAft>
        <a:defRPr sz="4400">
          <a:solidFill>
            <a:srgbClr val="F2F2F2"/>
          </a:solidFill>
          <a:latin typeface="Calibri" panose="020F0502020204030204" pitchFamily="34" charset="0"/>
        </a:defRPr>
      </a:lvl4pPr>
      <a:lvl5pPr algn="ctr" rtl="0" fontAlgn="base">
        <a:spcBef>
          <a:spcPct val="0"/>
        </a:spcBef>
        <a:spcAft>
          <a:spcPct val="0"/>
        </a:spcAft>
        <a:defRPr sz="4400">
          <a:solidFill>
            <a:srgbClr val="F2F2F2"/>
          </a:solidFill>
          <a:latin typeface="Calibri" panose="020F0502020204030204" pitchFamily="34" charset="0"/>
        </a:defRPr>
      </a:lvl5pPr>
      <a:lvl6pPr marL="457200" algn="ctr" rtl="0" fontAlgn="base">
        <a:spcBef>
          <a:spcPct val="0"/>
        </a:spcBef>
        <a:spcAft>
          <a:spcPct val="0"/>
        </a:spcAft>
        <a:defRPr sz="4400">
          <a:solidFill>
            <a:srgbClr val="F2F2F2"/>
          </a:solidFill>
          <a:latin typeface="Calibri" panose="020F0502020204030204" pitchFamily="34" charset="0"/>
        </a:defRPr>
      </a:lvl6pPr>
      <a:lvl7pPr marL="914400" algn="ctr" rtl="0" fontAlgn="base">
        <a:spcBef>
          <a:spcPct val="0"/>
        </a:spcBef>
        <a:spcAft>
          <a:spcPct val="0"/>
        </a:spcAft>
        <a:defRPr sz="4400">
          <a:solidFill>
            <a:srgbClr val="F2F2F2"/>
          </a:solidFill>
          <a:latin typeface="Calibri" panose="020F0502020204030204" pitchFamily="34" charset="0"/>
        </a:defRPr>
      </a:lvl7pPr>
      <a:lvl8pPr marL="1371600" algn="ctr" rtl="0" fontAlgn="base">
        <a:spcBef>
          <a:spcPct val="0"/>
        </a:spcBef>
        <a:spcAft>
          <a:spcPct val="0"/>
        </a:spcAft>
        <a:defRPr sz="4400">
          <a:solidFill>
            <a:srgbClr val="F2F2F2"/>
          </a:solidFill>
          <a:latin typeface="Calibri" panose="020F0502020204030204" pitchFamily="34" charset="0"/>
        </a:defRPr>
      </a:lvl8pPr>
      <a:lvl9pPr marL="1828800" algn="ctr" rtl="0" fontAlgn="base">
        <a:spcBef>
          <a:spcPct val="0"/>
        </a:spcBef>
        <a:spcAft>
          <a:spcPct val="0"/>
        </a:spcAft>
        <a:defRPr sz="4400">
          <a:solidFill>
            <a:srgbClr val="F2F2F2"/>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rgbClr val="F2F2F2"/>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rgbClr val="F2F2F2"/>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rgbClr val="F2F2F2"/>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rgbClr val="F2F2F2"/>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rgbClr val="F2F2F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6" name="Title Placeholder 1"/>
          <p:cNvSpPr>
            <a:spLocks noGrp="1"/>
          </p:cNvSpPr>
          <p:nvPr>
            <p:ph type="title"/>
          </p:nvPr>
        </p:nvSpPr>
        <p:spPr bwMode="auto">
          <a:xfrm>
            <a:off x="609600" y="609600"/>
            <a:ext cx="1097280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614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172201"/>
            <a:ext cx="2844800" cy="365125"/>
          </a:xfrm>
          <a:prstGeom prst="rect">
            <a:avLst/>
          </a:prstGeom>
        </p:spPr>
        <p:txBody>
          <a:bodyPr vert="horz" lIns="91440" tIns="45720" rIns="91440" bIns="45720" rtlCol="0" anchor="ctr"/>
          <a:lstStyle>
            <a:lvl1pPr algn="l">
              <a:defRPr sz="1200" smtClean="0">
                <a:solidFill>
                  <a:prstClr val="black">
                    <a:tint val="75000"/>
                  </a:prstClr>
                </a:solidFill>
              </a:defRPr>
            </a:lvl1pPr>
          </a:lstStyle>
          <a:p>
            <a:pPr>
              <a:defRPr/>
            </a:pPr>
            <a:fld id="{039EED34-F9AA-4C86-BE46-511507E12C60}" type="datetime1">
              <a:rPr lang="en-US" smtClean="0"/>
              <a:t>6/24/2026</a:t>
            </a:fld>
            <a:endParaRPr lang="en-US" dirty="0"/>
          </a:p>
        </p:txBody>
      </p:sp>
      <p:sp>
        <p:nvSpPr>
          <p:cNvPr id="5" name="Footer Placeholder 4"/>
          <p:cNvSpPr>
            <a:spLocks noGrp="1"/>
          </p:cNvSpPr>
          <p:nvPr>
            <p:ph type="ftr" sz="quarter" idx="3"/>
          </p:nvPr>
        </p:nvSpPr>
        <p:spPr>
          <a:xfrm>
            <a:off x="4165600" y="6172201"/>
            <a:ext cx="3860800" cy="365125"/>
          </a:xfrm>
          <a:prstGeom prst="rect">
            <a:avLst/>
          </a:prstGeom>
        </p:spPr>
        <p:txBody>
          <a:bodyPr vert="horz" lIns="91440" tIns="45720" rIns="91440" bIns="45720" rtlCol="0" anchor="ctr"/>
          <a:lstStyle>
            <a:lvl1pPr algn="ctr">
              <a:defRPr sz="1200" dirty="0">
                <a:solidFill>
                  <a:prstClr val="black">
                    <a:tint val="75000"/>
                  </a:prstClr>
                </a:solidFill>
              </a:defRPr>
            </a:lvl1pPr>
          </a:lstStyle>
          <a:p>
            <a:pPr>
              <a:defRPr/>
            </a:pPr>
            <a:endParaRPr lang="en-US" dirty="0"/>
          </a:p>
        </p:txBody>
      </p:sp>
      <p:sp>
        <p:nvSpPr>
          <p:cNvPr id="6" name="Slide Number Placeholder 5"/>
          <p:cNvSpPr>
            <a:spLocks noGrp="1"/>
          </p:cNvSpPr>
          <p:nvPr>
            <p:ph type="sldNum" sz="quarter" idx="4"/>
          </p:nvPr>
        </p:nvSpPr>
        <p:spPr>
          <a:xfrm>
            <a:off x="8737600" y="617220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C7AECFC0-E846-445D-9B5E-63F171508B64}" type="slidenum">
              <a:rPr lang="en-US" altLang="en-US"/>
              <a:pPr/>
              <a:t>‹#›</a:t>
            </a:fld>
            <a:endParaRPr lang="en-US" altLang="en-US" dirty="0"/>
          </a:p>
        </p:txBody>
      </p:sp>
      <p:sp>
        <p:nvSpPr>
          <p:cNvPr id="8" name="TextBox 7"/>
          <p:cNvSpPr txBox="1"/>
          <p:nvPr/>
        </p:nvSpPr>
        <p:spPr>
          <a:xfrm>
            <a:off x="88900" y="6561138"/>
            <a:ext cx="3555782" cy="215444"/>
          </a:xfrm>
          <a:prstGeom prst="rect">
            <a:avLst/>
          </a:prstGeom>
          <a:noFill/>
        </p:spPr>
        <p:txBody>
          <a:bodyPr wrap="none">
            <a:spAutoFit/>
          </a:bodyPr>
          <a:lstStyle/>
          <a:p>
            <a:pPr>
              <a:defRPr/>
            </a:pPr>
            <a:r>
              <a:rPr lang="en-US" sz="1000" dirty="0">
                <a:solidFill>
                  <a:srgbClr val="00274C"/>
                </a:solidFill>
                <a:latin typeface="Tahoma" panose="020B0604030504040204" pitchFamily="34" charset="0"/>
                <a:ea typeface="Tahoma" panose="020B0604030504040204" pitchFamily="34" charset="0"/>
                <a:cs typeface="Tahoma" panose="020B0604030504040204" pitchFamily="34" charset="0"/>
              </a:rPr>
              <a:t>© 2014 by the Regents of the University of Michigan</a:t>
            </a:r>
          </a:p>
        </p:txBody>
      </p:sp>
      <p:pic>
        <p:nvPicPr>
          <p:cNvPr id="6152" name="Picture 2" descr="C:\Users\nbylica\Downloads\src-signature-stationer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3200" y="152401"/>
            <a:ext cx="3708400"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hf sldNum="0" hdr="0" ftr="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veluxstiftung.ch/wp-content/uploads/Forestry-Call-for-proposals.pdf" TargetMode="External"/><Relationship Id="rId2" Type="http://schemas.openxmlformats.org/officeDocument/2006/relationships/hyperlink" Target="https://npesn.isernepal.org.np/"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file:///D:\nepal\Copy%20of%20snr1.wmf"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 Id="rId9" Type="http://schemas.openxmlformats.org/officeDocument/2006/relationships/image" Target="../media/image21.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comments" Target="../comments/comment1.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7.jpeg"/><Relationship Id="rId4" Type="http://schemas.openxmlformats.org/officeDocument/2006/relationships/image" Target="../media/image26.jpeg"/></Relationships>
</file>

<file path=ppt/slides/_rels/slide27.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0.xml"/><Relationship Id="rId1" Type="http://schemas.openxmlformats.org/officeDocument/2006/relationships/vmlDrawing" Target="../drawings/vmlDrawing1.vml"/><Relationship Id="rId5" Type="http://schemas.openxmlformats.org/officeDocument/2006/relationships/image" Target="../media/image32.emf"/><Relationship Id="rId4" Type="http://schemas.openxmlformats.org/officeDocument/2006/relationships/oleObject" Target="../embeddings/oleObject1.bin"/></Relationships>
</file>

<file path=ppt/slides/_rels/slide2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37.emf"/><Relationship Id="rId5" Type="http://schemas.openxmlformats.org/officeDocument/2006/relationships/oleObject" Target="../embeddings/oleObject2.bin"/><Relationship Id="rId4" Type="http://schemas.openxmlformats.org/officeDocument/2006/relationships/image" Target="../media/image38.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 Id="rId4" Type="http://schemas.openxmlformats.org/officeDocument/2006/relationships/image" Target="../media/image42.jpeg"/></Relationships>
</file>

<file path=ppt/slides/_rels/slide37.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43.jpeg"/><Relationship Id="rId7" Type="http://schemas.openxmlformats.org/officeDocument/2006/relationships/image" Target="../media/image47.jpe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 Id="rId9" Type="http://schemas.openxmlformats.org/officeDocument/2006/relationships/image" Target="../media/image49.jpeg"/></Relationships>
</file>

<file path=ppt/slides/_rels/slide3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47.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s>
</file>

<file path=ppt/slides/_rels/slide49.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e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jpeg"/><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2.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10.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77.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10.xml"/></Relationships>
</file>

<file path=ppt/slides/_rels/slide78.xml.rels><?xml version="1.0" encoding="UTF-8" standalone="yes"?>
<Relationships xmlns="http://schemas.openxmlformats.org/package/2006/relationships"><Relationship Id="rId3" Type="http://schemas.openxmlformats.org/officeDocument/2006/relationships/hyperlink" Target="https://npesn.isernepal.org.np/" TargetMode="External"/><Relationship Id="rId2" Type="http://schemas.openxmlformats.org/officeDocument/2006/relationships/hyperlink" Target="https://veluxstiftung.ch/wp-content/uploads/Forestry-Call-for-proposals.pdf" TargetMode="External"/><Relationship Id="rId1" Type="http://schemas.openxmlformats.org/officeDocument/2006/relationships/slideLayout" Target="../slideLayouts/slideLayout10.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9295071-31DE-F1E4-F50E-AB1FB5EA7640}"/>
              </a:ext>
            </a:extLst>
          </p:cNvPr>
          <p:cNvSpPr>
            <a:spLocks noGrp="1"/>
          </p:cNvSpPr>
          <p:nvPr>
            <p:ph idx="1"/>
          </p:nvPr>
        </p:nvSpPr>
        <p:spPr>
          <a:xfrm>
            <a:off x="533400" y="990600"/>
            <a:ext cx="10972800" cy="4525963"/>
          </a:xfrm>
        </p:spPr>
        <p:txBody>
          <a:bodyPr/>
          <a:lstStyle/>
          <a:p>
            <a:r>
              <a:rPr lang="en-US" sz="2400" dirty="0">
                <a:latin typeface="Garamond" panose="02020404030301010803" pitchFamily="18" charset="0"/>
              </a:rPr>
              <a:t>Agendas:</a:t>
            </a:r>
          </a:p>
          <a:p>
            <a:r>
              <a:rPr lang="en-US" sz="2400" b="0" i="0" dirty="0">
                <a:solidFill>
                  <a:schemeClr val="bg1"/>
                </a:solidFill>
                <a:effectLst/>
                <a:latin typeface="Garamond" panose="02020404030301010803" pitchFamily="18" charset="0"/>
              </a:rPr>
              <a:t>Introduction of</a:t>
            </a:r>
            <a:r>
              <a:rPr lang="en-US" sz="2400" b="0" i="0" dirty="0">
                <a:solidFill>
                  <a:schemeClr val="bg1"/>
                </a:solidFill>
                <a:effectLst/>
                <a:latin typeface="Garamond" panose="02020404030301010803" pitchFamily="18" charset="0"/>
                <a:hlinkClick r:id="rId2" tooltip="https://npesn.isernepal.org.np/">
                  <a:extLst>
                    <a:ext uri="{A12FA001-AC4F-418D-AE19-62706E023703}">
                      <ahyp:hlinkClr xmlns:ahyp="http://schemas.microsoft.com/office/drawing/2018/hyperlinkcolor" xmlns="" val="tx"/>
                    </a:ext>
                  </a:extLst>
                </a:hlinkClick>
              </a:rPr>
              <a:t> NPESN website</a:t>
            </a:r>
            <a:r>
              <a:rPr lang="en-US" sz="2400" b="0" i="0" dirty="0">
                <a:solidFill>
                  <a:schemeClr val="bg1"/>
                </a:solidFill>
                <a:effectLst/>
                <a:latin typeface="Garamond" panose="02020404030301010803" pitchFamily="18" charset="0"/>
              </a:rPr>
              <a:t>: </a:t>
            </a:r>
            <a:r>
              <a:rPr lang="en-US" sz="2400" b="0" i="0" dirty="0">
                <a:solidFill>
                  <a:schemeClr val="bg1"/>
                </a:solidFill>
                <a:effectLst/>
                <a:latin typeface="Garamond" panose="02020404030301010803" pitchFamily="18" charset="0"/>
                <a:hlinkClick r:id="rId2">
                  <a:extLst>
                    <a:ext uri="{A12FA001-AC4F-418D-AE19-62706E023703}">
                      <ahyp:hlinkClr xmlns:ahyp="http://schemas.microsoft.com/office/drawing/2018/hyperlinkcolor" xmlns="" val="tx"/>
                    </a:ext>
                  </a:extLst>
                </a:hlinkClick>
              </a:rPr>
              <a:t>https://npesn.isernepal.org.np</a:t>
            </a:r>
            <a:endParaRPr lang="en-US" sz="2400" b="0" i="0" dirty="0">
              <a:solidFill>
                <a:schemeClr val="bg1"/>
              </a:solidFill>
              <a:effectLst/>
              <a:latin typeface="Garamond" panose="02020404030301010803" pitchFamily="18" charset="0"/>
            </a:endParaRPr>
          </a:p>
          <a:p>
            <a:endParaRPr lang="en-US" sz="2400" dirty="0">
              <a:solidFill>
                <a:schemeClr val="bg1"/>
              </a:solidFill>
              <a:latin typeface="Garamond" panose="02020404030301010803" pitchFamily="18" charset="0"/>
            </a:endParaRPr>
          </a:p>
          <a:p>
            <a:r>
              <a:rPr lang="en-US" sz="2400" b="0" i="0" dirty="0">
                <a:solidFill>
                  <a:schemeClr val="bg1"/>
                </a:solidFill>
                <a:effectLst/>
                <a:latin typeface="Garamond" panose="02020404030301010803" pitchFamily="18" charset="0"/>
              </a:rPr>
              <a:t>Overview of</a:t>
            </a:r>
            <a:r>
              <a:rPr kumimoji="0" lang="en-US" altLang="en-US" sz="2400" b="1" i="0" u="none" strike="noStrike" cap="none" normalizeH="0" baseline="0" dirty="0">
                <a:ln>
                  <a:noFill/>
                </a:ln>
                <a:solidFill>
                  <a:schemeClr val="bg1"/>
                </a:solidFill>
                <a:effectLst/>
                <a:latin typeface="Garamond" panose="02020404030301010803" pitchFamily="18" charset="0"/>
              </a:rPr>
              <a:t> environmental research at ISER-Nepal</a:t>
            </a:r>
            <a:r>
              <a:rPr lang="en-US" sz="2400" b="0" i="0" dirty="0">
                <a:solidFill>
                  <a:schemeClr val="bg1"/>
                </a:solidFill>
                <a:effectLst/>
                <a:latin typeface="Garamond" panose="02020404030301010803" pitchFamily="18" charset="0"/>
              </a:rPr>
              <a:t> </a:t>
            </a:r>
          </a:p>
          <a:p>
            <a:pPr algn="l">
              <a:buFont typeface="Arial" panose="020B0604020202020204" pitchFamily="34" charset="0"/>
              <a:buChar char="•"/>
            </a:pPr>
            <a:endParaRPr lang="en-US" sz="2400" b="0" i="0" dirty="0">
              <a:solidFill>
                <a:schemeClr val="bg1"/>
              </a:solidFill>
              <a:effectLst/>
              <a:latin typeface="Garamond" panose="02020404030301010803" pitchFamily="18" charset="0"/>
            </a:endParaRPr>
          </a:p>
          <a:p>
            <a:pPr algn="l">
              <a:buFont typeface="Arial" panose="020B0604020202020204" pitchFamily="34" charset="0"/>
              <a:buChar char="•"/>
            </a:pPr>
            <a:r>
              <a:rPr lang="en-US" sz="2400" b="0" i="0" dirty="0">
                <a:solidFill>
                  <a:schemeClr val="bg1"/>
                </a:solidFill>
                <a:effectLst/>
                <a:latin typeface="Garamond" panose="02020404030301010803" pitchFamily="18" charset="0"/>
              </a:rPr>
              <a:t>Exploring upcoming environment-related funding opportunities (including the Swiss-based </a:t>
            </a:r>
            <a:r>
              <a:rPr lang="en-US" sz="2400" b="0" i="0" dirty="0">
                <a:solidFill>
                  <a:schemeClr val="bg1"/>
                </a:solidFill>
                <a:effectLst/>
                <a:latin typeface="Garamond" panose="02020404030301010803" pitchFamily="18" charset="0"/>
                <a:hlinkClick r:id="rId3" tooltip="Original URL: https://veluxstiftung.ch/wp-content/uploads/Forestry-Call-for-proposals.pdf. Click or tap if you trust this link.">
                  <a:extLst>
                    <a:ext uri="{A12FA001-AC4F-418D-AE19-62706E023703}">
                      <ahyp:hlinkClr xmlns:ahyp="http://schemas.microsoft.com/office/drawing/2018/hyperlinkcolor" xmlns="" val="tx"/>
                    </a:ext>
                  </a:extLst>
                </a:hlinkClick>
              </a:rPr>
              <a:t>Velux Stiftung Foundation</a:t>
            </a:r>
            <a:r>
              <a:rPr lang="en-US" sz="2400" b="0" i="0" dirty="0">
                <a:solidFill>
                  <a:schemeClr val="bg1"/>
                </a:solidFill>
                <a:effectLst/>
                <a:latin typeface="Garamond" panose="02020404030301010803" pitchFamily="18" charset="0"/>
              </a:rPr>
              <a:t>)</a:t>
            </a:r>
          </a:p>
          <a:p>
            <a:endParaRPr lang="en-US" sz="2400" dirty="0">
              <a:latin typeface="Garamond" panose="02020404030301010803" pitchFamily="18" charset="0"/>
            </a:endParaRPr>
          </a:p>
        </p:txBody>
      </p:sp>
    </p:spTree>
    <p:extLst>
      <p:ext uri="{BB962C8B-B14F-4D97-AF65-F5344CB8AC3E}">
        <p14:creationId xmlns:p14="http://schemas.microsoft.com/office/powerpoint/2010/main" val="70739632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grpSp>
        <p:nvGrpSpPr>
          <p:cNvPr id="273" name="Google Shape;273;p12"/>
          <p:cNvGrpSpPr/>
          <p:nvPr/>
        </p:nvGrpSpPr>
        <p:grpSpPr>
          <a:xfrm>
            <a:off x="6400800" y="1578078"/>
            <a:ext cx="4038600" cy="4746523"/>
            <a:chOff x="4724400" y="1349477"/>
            <a:chExt cx="4038600" cy="4746523"/>
          </a:xfrm>
        </p:grpSpPr>
        <p:sp>
          <p:nvSpPr>
            <p:cNvPr id="274" name="Google Shape;274;p12"/>
            <p:cNvSpPr/>
            <p:nvPr/>
          </p:nvSpPr>
          <p:spPr>
            <a:xfrm>
              <a:off x="4724400" y="4648200"/>
              <a:ext cx="1600200" cy="1447800"/>
            </a:xfrm>
            <a:prstGeom prst="ellipse">
              <a:avLst/>
            </a:prstGeom>
            <a:solidFill>
              <a:srgbClr val="00B050"/>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algn="ctr">
                <a:spcBef>
                  <a:spcPts val="0"/>
                </a:spcBef>
                <a:spcAft>
                  <a:spcPts val="0"/>
                </a:spcAft>
              </a:pPr>
              <a:endParaRPr sz="1800">
                <a:solidFill>
                  <a:schemeClr val="lt1"/>
                </a:solidFill>
                <a:latin typeface="Garamond" panose="02020404030301010803" pitchFamily="18" charset="0"/>
                <a:ea typeface="Arial"/>
                <a:cs typeface="Arial"/>
                <a:sym typeface="Arial"/>
              </a:endParaRPr>
            </a:p>
          </p:txBody>
        </p:sp>
        <p:sp>
          <p:nvSpPr>
            <p:cNvPr id="275" name="Google Shape;275;p12"/>
            <p:cNvSpPr/>
            <p:nvPr/>
          </p:nvSpPr>
          <p:spPr>
            <a:xfrm>
              <a:off x="5867400" y="2590800"/>
              <a:ext cx="1600200" cy="1447800"/>
            </a:xfrm>
            <a:prstGeom prst="ellipse">
              <a:avLst/>
            </a:prstGeom>
            <a:solidFill>
              <a:srgbClr val="00B050"/>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algn="ctr">
                <a:spcBef>
                  <a:spcPts val="0"/>
                </a:spcBef>
                <a:spcAft>
                  <a:spcPts val="0"/>
                </a:spcAft>
              </a:pPr>
              <a:endParaRPr sz="1800">
                <a:solidFill>
                  <a:schemeClr val="lt1"/>
                </a:solidFill>
                <a:latin typeface="Garamond" panose="02020404030301010803" pitchFamily="18" charset="0"/>
                <a:ea typeface="Arial"/>
                <a:cs typeface="Arial"/>
                <a:sym typeface="Arial"/>
              </a:endParaRPr>
            </a:p>
          </p:txBody>
        </p:sp>
        <p:sp>
          <p:nvSpPr>
            <p:cNvPr id="276" name="Google Shape;276;p12"/>
            <p:cNvSpPr/>
            <p:nvPr/>
          </p:nvSpPr>
          <p:spPr>
            <a:xfrm>
              <a:off x="7086600" y="4638368"/>
              <a:ext cx="1600200" cy="1447800"/>
            </a:xfrm>
            <a:prstGeom prst="ellipse">
              <a:avLst/>
            </a:prstGeom>
            <a:solidFill>
              <a:srgbClr val="00B050"/>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algn="ctr">
                <a:spcBef>
                  <a:spcPts val="0"/>
                </a:spcBef>
                <a:spcAft>
                  <a:spcPts val="0"/>
                </a:spcAft>
              </a:pPr>
              <a:endParaRPr sz="1800">
                <a:solidFill>
                  <a:schemeClr val="lt1"/>
                </a:solidFill>
                <a:latin typeface="Garamond" panose="02020404030301010803" pitchFamily="18" charset="0"/>
                <a:ea typeface="Arial"/>
                <a:cs typeface="Arial"/>
                <a:sym typeface="Arial"/>
              </a:endParaRPr>
            </a:p>
          </p:txBody>
        </p:sp>
        <p:cxnSp>
          <p:nvCxnSpPr>
            <p:cNvPr id="277" name="Google Shape;277;p12"/>
            <p:cNvCxnSpPr/>
            <p:nvPr/>
          </p:nvCxnSpPr>
          <p:spPr>
            <a:xfrm rot="10800000" flipH="1">
              <a:off x="5715000" y="4038600"/>
              <a:ext cx="400050" cy="457200"/>
            </a:xfrm>
            <a:prstGeom prst="straightConnector1">
              <a:avLst/>
            </a:prstGeom>
            <a:noFill/>
            <a:ln w="38100" cap="flat" cmpd="sng">
              <a:solidFill>
                <a:schemeClr val="dk2"/>
              </a:solidFill>
              <a:prstDash val="solid"/>
              <a:round/>
              <a:headEnd type="stealth" w="med" len="med"/>
              <a:tailEnd type="stealth" w="med" len="med"/>
            </a:ln>
          </p:spPr>
        </p:cxnSp>
        <p:cxnSp>
          <p:nvCxnSpPr>
            <p:cNvPr id="278" name="Google Shape;278;p12"/>
            <p:cNvCxnSpPr/>
            <p:nvPr/>
          </p:nvCxnSpPr>
          <p:spPr>
            <a:xfrm rot="10800000">
              <a:off x="7162800" y="4038600"/>
              <a:ext cx="419100" cy="457200"/>
            </a:xfrm>
            <a:prstGeom prst="straightConnector1">
              <a:avLst/>
            </a:prstGeom>
            <a:noFill/>
            <a:ln w="38100" cap="flat" cmpd="sng">
              <a:solidFill>
                <a:schemeClr val="dk2"/>
              </a:solidFill>
              <a:prstDash val="solid"/>
              <a:round/>
              <a:headEnd type="stealth" w="med" len="med"/>
              <a:tailEnd type="stealth" w="med" len="med"/>
            </a:ln>
          </p:spPr>
        </p:cxnSp>
        <p:cxnSp>
          <p:nvCxnSpPr>
            <p:cNvPr id="279" name="Google Shape;279;p12"/>
            <p:cNvCxnSpPr/>
            <p:nvPr/>
          </p:nvCxnSpPr>
          <p:spPr>
            <a:xfrm rot="10800000" flipH="1">
              <a:off x="6400800" y="5362268"/>
              <a:ext cx="609600" cy="9832"/>
            </a:xfrm>
            <a:prstGeom prst="straightConnector1">
              <a:avLst/>
            </a:prstGeom>
            <a:noFill/>
            <a:ln w="38100" cap="flat" cmpd="sng">
              <a:solidFill>
                <a:schemeClr val="dk2"/>
              </a:solidFill>
              <a:prstDash val="solid"/>
              <a:round/>
              <a:headEnd type="stealth" w="med" len="med"/>
              <a:tailEnd type="stealth" w="med" len="med"/>
            </a:ln>
          </p:spPr>
        </p:cxnSp>
        <p:sp>
          <p:nvSpPr>
            <p:cNvPr id="280" name="Google Shape;280;p12"/>
            <p:cNvSpPr txBox="1"/>
            <p:nvPr/>
          </p:nvSpPr>
          <p:spPr>
            <a:xfrm>
              <a:off x="6172200" y="3135868"/>
              <a:ext cx="1200150" cy="313892"/>
            </a:xfrm>
            <a:prstGeom prst="rect">
              <a:avLst/>
            </a:prstGeom>
            <a:noFill/>
            <a:ln>
              <a:noFill/>
            </a:ln>
          </p:spPr>
          <p:txBody>
            <a:bodyPr spcFirstLastPara="1" wrap="square" lIns="91425" tIns="45700" rIns="91425" bIns="45700" anchor="t" anchorCtr="0">
              <a:spAutoFit/>
            </a:bodyPr>
            <a:lstStyle/>
            <a:p>
              <a:pPr>
                <a:spcBef>
                  <a:spcPts val="0"/>
                </a:spcBef>
                <a:spcAft>
                  <a:spcPts val="0"/>
                </a:spcAft>
              </a:pPr>
              <a:r>
                <a:rPr lang="en-US" sz="1800" dirty="0">
                  <a:solidFill>
                    <a:schemeClr val="lt1"/>
                  </a:solidFill>
                  <a:latin typeface="Garamond" panose="02020404030301010803" pitchFamily="18" charset="0"/>
                  <a:ea typeface="Palatino Linotype"/>
                  <a:cs typeface="Palatino Linotype"/>
                  <a:sym typeface="Palatino Linotype"/>
                </a:rPr>
                <a:t>Research</a:t>
              </a:r>
              <a:endParaRPr sz="1800" dirty="0">
                <a:solidFill>
                  <a:schemeClr val="lt1"/>
                </a:solidFill>
                <a:latin typeface="Garamond" panose="02020404030301010803" pitchFamily="18" charset="0"/>
                <a:ea typeface="Palatino Linotype"/>
                <a:cs typeface="Palatino Linotype"/>
                <a:sym typeface="Palatino Linotype"/>
              </a:endParaRPr>
            </a:p>
          </p:txBody>
        </p:sp>
        <p:sp>
          <p:nvSpPr>
            <p:cNvPr id="281" name="Google Shape;281;p12"/>
            <p:cNvSpPr txBox="1"/>
            <p:nvPr/>
          </p:nvSpPr>
          <p:spPr>
            <a:xfrm>
              <a:off x="4953000" y="4992469"/>
              <a:ext cx="1173480" cy="535491"/>
            </a:xfrm>
            <a:prstGeom prst="rect">
              <a:avLst/>
            </a:prstGeom>
            <a:noFill/>
            <a:ln>
              <a:noFill/>
            </a:ln>
          </p:spPr>
          <p:txBody>
            <a:bodyPr spcFirstLastPara="1" wrap="square" lIns="91425" tIns="45700" rIns="91425" bIns="45700" anchor="t" anchorCtr="0">
              <a:spAutoFit/>
            </a:bodyPr>
            <a:lstStyle/>
            <a:p>
              <a:pPr>
                <a:spcBef>
                  <a:spcPts val="0"/>
                </a:spcBef>
                <a:spcAft>
                  <a:spcPts val="0"/>
                </a:spcAft>
              </a:pPr>
              <a:r>
                <a:rPr lang="en-US" sz="1800" dirty="0">
                  <a:solidFill>
                    <a:schemeClr val="lt1"/>
                  </a:solidFill>
                  <a:latin typeface="Garamond" panose="02020404030301010803" pitchFamily="18" charset="0"/>
                  <a:ea typeface="Palatino Linotype"/>
                  <a:cs typeface="Palatino Linotype"/>
                  <a:sym typeface="Palatino Linotype"/>
                </a:rPr>
                <a:t>Capacity Building</a:t>
              </a:r>
              <a:endParaRPr sz="1800" dirty="0">
                <a:solidFill>
                  <a:schemeClr val="lt1"/>
                </a:solidFill>
                <a:latin typeface="Garamond" panose="02020404030301010803" pitchFamily="18" charset="0"/>
                <a:ea typeface="Palatino Linotype"/>
                <a:cs typeface="Palatino Linotype"/>
                <a:sym typeface="Palatino Linotype"/>
              </a:endParaRPr>
            </a:p>
          </p:txBody>
        </p:sp>
        <p:sp>
          <p:nvSpPr>
            <p:cNvPr id="282" name="Google Shape;282;p12"/>
            <p:cNvSpPr txBox="1"/>
            <p:nvPr/>
          </p:nvSpPr>
          <p:spPr>
            <a:xfrm>
              <a:off x="7186152" y="4900603"/>
              <a:ext cx="1576848" cy="757090"/>
            </a:xfrm>
            <a:prstGeom prst="rect">
              <a:avLst/>
            </a:prstGeom>
            <a:noFill/>
            <a:ln>
              <a:noFill/>
            </a:ln>
          </p:spPr>
          <p:txBody>
            <a:bodyPr spcFirstLastPara="1" wrap="square" lIns="91425" tIns="45700" rIns="91425" bIns="45700" anchor="t" anchorCtr="0">
              <a:spAutoFit/>
            </a:bodyPr>
            <a:lstStyle/>
            <a:p>
              <a:pPr algn="ctr">
                <a:spcBef>
                  <a:spcPts val="0"/>
                </a:spcBef>
                <a:spcAft>
                  <a:spcPts val="0"/>
                </a:spcAft>
              </a:pPr>
              <a:r>
                <a:rPr lang="en-US" sz="1800" dirty="0">
                  <a:solidFill>
                    <a:schemeClr val="lt1"/>
                  </a:solidFill>
                  <a:latin typeface="Garamond" panose="02020404030301010803" pitchFamily="18" charset="0"/>
                  <a:ea typeface="Palatino Linotype"/>
                  <a:cs typeface="Palatino Linotype"/>
                  <a:sym typeface="Palatino Linotype"/>
                </a:rPr>
                <a:t>Policy and Program Intervention</a:t>
              </a:r>
              <a:endParaRPr sz="1800" dirty="0">
                <a:solidFill>
                  <a:schemeClr val="lt1"/>
                </a:solidFill>
                <a:latin typeface="Garamond" panose="02020404030301010803" pitchFamily="18" charset="0"/>
                <a:ea typeface="Palatino Linotype"/>
                <a:cs typeface="Palatino Linotype"/>
                <a:sym typeface="Palatino Linotype"/>
              </a:endParaRPr>
            </a:p>
          </p:txBody>
        </p:sp>
        <p:cxnSp>
          <p:nvCxnSpPr>
            <p:cNvPr id="283" name="Google Shape;283;p12"/>
            <p:cNvCxnSpPr/>
            <p:nvPr/>
          </p:nvCxnSpPr>
          <p:spPr>
            <a:xfrm rot="10800000">
              <a:off x="6324600" y="1905000"/>
              <a:ext cx="0" cy="609600"/>
            </a:xfrm>
            <a:prstGeom prst="straightConnector1">
              <a:avLst/>
            </a:prstGeom>
            <a:noFill/>
            <a:ln w="38100" cap="flat" cmpd="sng">
              <a:solidFill>
                <a:schemeClr val="dk2"/>
              </a:solidFill>
              <a:prstDash val="solid"/>
              <a:round/>
              <a:headEnd type="none" w="sm" len="sm"/>
              <a:tailEnd type="stealth" w="med" len="med"/>
            </a:ln>
          </p:spPr>
        </p:cxnSp>
        <p:cxnSp>
          <p:nvCxnSpPr>
            <p:cNvPr id="284" name="Google Shape;284;p12"/>
            <p:cNvCxnSpPr/>
            <p:nvPr/>
          </p:nvCxnSpPr>
          <p:spPr>
            <a:xfrm rot="10800000">
              <a:off x="6646606" y="1828800"/>
              <a:ext cx="0" cy="609600"/>
            </a:xfrm>
            <a:prstGeom prst="straightConnector1">
              <a:avLst/>
            </a:prstGeom>
            <a:noFill/>
            <a:ln w="38100" cap="flat" cmpd="sng">
              <a:solidFill>
                <a:schemeClr val="dk2"/>
              </a:solidFill>
              <a:prstDash val="solid"/>
              <a:round/>
              <a:headEnd type="none" w="sm" len="sm"/>
              <a:tailEnd type="stealth" w="med" len="med"/>
            </a:ln>
          </p:spPr>
        </p:cxnSp>
        <p:cxnSp>
          <p:nvCxnSpPr>
            <p:cNvPr id="285" name="Google Shape;285;p12"/>
            <p:cNvCxnSpPr/>
            <p:nvPr/>
          </p:nvCxnSpPr>
          <p:spPr>
            <a:xfrm rot="10800000">
              <a:off x="6934200" y="1905000"/>
              <a:ext cx="0" cy="609600"/>
            </a:xfrm>
            <a:prstGeom prst="straightConnector1">
              <a:avLst/>
            </a:prstGeom>
            <a:noFill/>
            <a:ln w="38100" cap="flat" cmpd="sng">
              <a:solidFill>
                <a:schemeClr val="dk2"/>
              </a:solidFill>
              <a:prstDash val="solid"/>
              <a:round/>
              <a:headEnd type="none" w="sm" len="sm"/>
              <a:tailEnd type="stealth" w="med" len="med"/>
            </a:ln>
          </p:spPr>
        </p:cxnSp>
        <p:sp>
          <p:nvSpPr>
            <p:cNvPr id="286" name="Google Shape;286;p12"/>
            <p:cNvSpPr txBox="1"/>
            <p:nvPr/>
          </p:nvSpPr>
          <p:spPr>
            <a:xfrm>
              <a:off x="5715000" y="1349477"/>
              <a:ext cx="1866900" cy="437002"/>
            </a:xfrm>
            <a:prstGeom prst="rect">
              <a:avLst/>
            </a:prstGeom>
            <a:noFill/>
            <a:ln>
              <a:noFill/>
            </a:ln>
          </p:spPr>
          <p:txBody>
            <a:bodyPr spcFirstLastPara="1" wrap="square" lIns="91425" tIns="45700" rIns="91425" bIns="45700" anchor="t" anchorCtr="0">
              <a:spAutoFit/>
            </a:bodyPr>
            <a:lstStyle/>
            <a:p>
              <a:pPr algn="ctr">
                <a:spcBef>
                  <a:spcPts val="0"/>
                </a:spcBef>
                <a:spcAft>
                  <a:spcPts val="0"/>
                </a:spcAft>
              </a:pPr>
              <a:r>
                <a:rPr lang="en-US" sz="2800" dirty="0">
                  <a:solidFill>
                    <a:srgbClr val="FFC000"/>
                  </a:solidFill>
                  <a:latin typeface="Garamond" panose="02020404030301010803" pitchFamily="18" charset="0"/>
                  <a:ea typeface="Palatino Linotype"/>
                  <a:cs typeface="Palatino Linotype"/>
                  <a:sym typeface="Palatino Linotype"/>
                </a:rPr>
                <a:t>GOAL</a:t>
              </a:r>
              <a:endParaRPr sz="2800" dirty="0">
                <a:solidFill>
                  <a:srgbClr val="FFC000"/>
                </a:solidFill>
                <a:latin typeface="Garamond" panose="02020404030301010803" pitchFamily="18" charset="0"/>
                <a:ea typeface="Palatino Linotype"/>
                <a:cs typeface="Palatino Linotype"/>
                <a:sym typeface="Palatino Linotype"/>
              </a:endParaRPr>
            </a:p>
          </p:txBody>
        </p:sp>
      </p:grpSp>
      <p:sp>
        <p:nvSpPr>
          <p:cNvPr id="287" name="Google Shape;287;p12"/>
          <p:cNvSpPr/>
          <p:nvPr/>
        </p:nvSpPr>
        <p:spPr>
          <a:xfrm>
            <a:off x="228600" y="1042587"/>
            <a:ext cx="4038600" cy="535491"/>
          </a:xfrm>
          <a:prstGeom prst="rect">
            <a:avLst/>
          </a:prstGeom>
          <a:noFill/>
          <a:ln>
            <a:noFill/>
          </a:ln>
        </p:spPr>
        <p:txBody>
          <a:bodyPr spcFirstLastPara="1" wrap="square" lIns="91425" tIns="45700" rIns="91425" bIns="45700" anchor="t" anchorCtr="0">
            <a:spAutoFit/>
          </a:bodyPr>
          <a:lstStyle/>
          <a:p>
            <a:pPr marL="533400" indent="-533400">
              <a:spcBef>
                <a:spcPts val="0"/>
              </a:spcBef>
              <a:spcAft>
                <a:spcPts val="0"/>
              </a:spcAft>
            </a:pPr>
            <a:r>
              <a:rPr lang="en-US" sz="3600" dirty="0">
                <a:solidFill>
                  <a:srgbClr val="FFC000"/>
                </a:solidFill>
                <a:latin typeface="Garamond" panose="02020404030301010803" pitchFamily="18" charset="0"/>
                <a:ea typeface="Palatino Linotype"/>
                <a:cs typeface="Palatino Linotype"/>
                <a:sym typeface="Palatino Linotype"/>
              </a:rPr>
              <a:t>Approach</a:t>
            </a:r>
            <a:endParaRPr sz="3600" dirty="0">
              <a:solidFill>
                <a:srgbClr val="FFC000"/>
              </a:solidFill>
              <a:latin typeface="Garamond" panose="02020404030301010803" pitchFamily="18" charset="0"/>
              <a:ea typeface="Palatino Linotype"/>
              <a:cs typeface="Palatino Linotype"/>
              <a:sym typeface="Palatino Linotype"/>
            </a:endParaRPr>
          </a:p>
        </p:txBody>
      </p:sp>
      <p:sp>
        <p:nvSpPr>
          <p:cNvPr id="288" name="Google Shape;288;p12"/>
          <p:cNvSpPr/>
          <p:nvPr/>
        </p:nvSpPr>
        <p:spPr>
          <a:xfrm>
            <a:off x="1981200" y="3200400"/>
            <a:ext cx="3657600" cy="1676400"/>
          </a:xfrm>
          <a:prstGeom prst="bracketPair">
            <a:avLst/>
          </a:prstGeom>
          <a:noFill/>
          <a:ln w="38100" cap="flat" cmpd="sng">
            <a:solidFill>
              <a:srgbClr val="006600"/>
            </a:solidFill>
            <a:prstDash val="solid"/>
            <a:round/>
            <a:headEnd type="none" w="sm" len="sm"/>
            <a:tailEnd type="none" w="sm" len="sm"/>
          </a:ln>
        </p:spPr>
        <p:txBody>
          <a:bodyPr spcFirstLastPara="1" wrap="square" lIns="45700" tIns="45700" rIns="45700" bIns="45700" anchor="ctr" anchorCtr="1">
            <a:noAutofit/>
          </a:bodyPr>
          <a:lstStyle/>
          <a:p>
            <a:pPr algn="ctr">
              <a:spcBef>
                <a:spcPts val="0"/>
              </a:spcBef>
              <a:spcAft>
                <a:spcPts val="0"/>
              </a:spcAft>
            </a:pPr>
            <a:r>
              <a:rPr lang="en-US" sz="2800" dirty="0">
                <a:solidFill>
                  <a:srgbClr val="FFC000"/>
                </a:solidFill>
                <a:latin typeface="Garamond" panose="02020404030301010803" pitchFamily="18" charset="0"/>
                <a:ea typeface="Palatino Linotype"/>
                <a:cs typeface="Palatino Linotype"/>
                <a:sym typeface="Palatino Linotype"/>
              </a:rPr>
              <a:t>A three-pronged, interlinked approach</a:t>
            </a:r>
            <a:endParaRPr dirty="0">
              <a:latin typeface="Garamond" panose="02020404030301010803" pitchFamily="18" charset="0"/>
            </a:endParaRPr>
          </a:p>
        </p:txBody>
      </p:sp>
    </p:spTree>
    <p:extLst>
      <p:ext uri="{BB962C8B-B14F-4D97-AF65-F5344CB8AC3E}">
        <p14:creationId xmlns:p14="http://schemas.microsoft.com/office/powerpoint/2010/main" val="1529005939"/>
      </p:ext>
    </p:extLst>
  </p:cSld>
  <p:clrMapOvr>
    <a:masterClrMapping/>
  </p:clrMapOvr>
  <mc:AlternateContent xmlns:mc="http://schemas.openxmlformats.org/markup-compatibility/2006" xmlns:p14="http://schemas.microsoft.com/office/powerpoint/2010/main">
    <mc:Choice Requires="p14">
      <p:transition spd="slow" p14:dur="20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434B7AA-5FC3-406E-816E-81F8C169E641}"/>
              </a:ext>
            </a:extLst>
          </p:cNvPr>
          <p:cNvSpPr txBox="1">
            <a:spLocks/>
          </p:cNvSpPr>
          <p:nvPr/>
        </p:nvSpPr>
        <p:spPr>
          <a:xfrm>
            <a:off x="76200" y="815788"/>
            <a:ext cx="11430000" cy="609600"/>
          </a:xfrm>
          <a:prstGeom prst="rect">
            <a:avLst/>
          </a:prstGeom>
        </p:spPr>
        <p:txBody>
          <a:bodyPr>
            <a:noAutofit/>
          </a:bodyPr>
          <a:lstStyle>
            <a:lvl1pPr algn="ctr" rtl="0" fontAlgn="base">
              <a:spcBef>
                <a:spcPct val="0"/>
              </a:spcBef>
              <a:spcAft>
                <a:spcPct val="0"/>
              </a:spcAft>
              <a:defRPr sz="4400" kern="1200">
                <a:solidFill>
                  <a:srgbClr val="F2F2F2"/>
                </a:solidFill>
                <a:latin typeface="+mj-lt"/>
                <a:ea typeface="+mj-ea"/>
                <a:cs typeface="+mj-cs"/>
              </a:defRPr>
            </a:lvl1pPr>
            <a:lvl2pPr algn="ctr" rtl="0" fontAlgn="base">
              <a:spcBef>
                <a:spcPct val="0"/>
              </a:spcBef>
              <a:spcAft>
                <a:spcPct val="0"/>
              </a:spcAft>
              <a:defRPr sz="4400">
                <a:solidFill>
                  <a:srgbClr val="F2F2F2"/>
                </a:solidFill>
                <a:latin typeface="Calibri" panose="020F0502020204030204" pitchFamily="34" charset="0"/>
              </a:defRPr>
            </a:lvl2pPr>
            <a:lvl3pPr algn="ctr" rtl="0" fontAlgn="base">
              <a:spcBef>
                <a:spcPct val="0"/>
              </a:spcBef>
              <a:spcAft>
                <a:spcPct val="0"/>
              </a:spcAft>
              <a:defRPr sz="4400">
                <a:solidFill>
                  <a:srgbClr val="F2F2F2"/>
                </a:solidFill>
                <a:latin typeface="Calibri" panose="020F0502020204030204" pitchFamily="34" charset="0"/>
              </a:defRPr>
            </a:lvl3pPr>
            <a:lvl4pPr algn="ctr" rtl="0" fontAlgn="base">
              <a:spcBef>
                <a:spcPct val="0"/>
              </a:spcBef>
              <a:spcAft>
                <a:spcPct val="0"/>
              </a:spcAft>
              <a:defRPr sz="4400">
                <a:solidFill>
                  <a:srgbClr val="F2F2F2"/>
                </a:solidFill>
                <a:latin typeface="Calibri" panose="020F0502020204030204" pitchFamily="34" charset="0"/>
              </a:defRPr>
            </a:lvl4pPr>
            <a:lvl5pPr algn="ctr" rtl="0" fontAlgn="base">
              <a:spcBef>
                <a:spcPct val="0"/>
              </a:spcBef>
              <a:spcAft>
                <a:spcPct val="0"/>
              </a:spcAft>
              <a:defRPr sz="4400">
                <a:solidFill>
                  <a:srgbClr val="F2F2F2"/>
                </a:solidFill>
                <a:latin typeface="Calibri" panose="020F0502020204030204" pitchFamily="34" charset="0"/>
              </a:defRPr>
            </a:lvl5pPr>
            <a:lvl6pPr marL="457200" algn="ctr" rtl="0" fontAlgn="base">
              <a:spcBef>
                <a:spcPct val="0"/>
              </a:spcBef>
              <a:spcAft>
                <a:spcPct val="0"/>
              </a:spcAft>
              <a:defRPr sz="4400">
                <a:solidFill>
                  <a:srgbClr val="F2F2F2"/>
                </a:solidFill>
                <a:latin typeface="Calibri" panose="020F0502020204030204" pitchFamily="34" charset="0"/>
              </a:defRPr>
            </a:lvl6pPr>
            <a:lvl7pPr marL="914400" algn="ctr" rtl="0" fontAlgn="base">
              <a:spcBef>
                <a:spcPct val="0"/>
              </a:spcBef>
              <a:spcAft>
                <a:spcPct val="0"/>
              </a:spcAft>
              <a:defRPr sz="4400">
                <a:solidFill>
                  <a:srgbClr val="F2F2F2"/>
                </a:solidFill>
                <a:latin typeface="Calibri" panose="020F0502020204030204" pitchFamily="34" charset="0"/>
              </a:defRPr>
            </a:lvl7pPr>
            <a:lvl8pPr marL="1371600" algn="ctr" rtl="0" fontAlgn="base">
              <a:spcBef>
                <a:spcPct val="0"/>
              </a:spcBef>
              <a:spcAft>
                <a:spcPct val="0"/>
              </a:spcAft>
              <a:defRPr sz="4400">
                <a:solidFill>
                  <a:srgbClr val="F2F2F2"/>
                </a:solidFill>
                <a:latin typeface="Calibri" panose="020F0502020204030204" pitchFamily="34" charset="0"/>
              </a:defRPr>
            </a:lvl8pPr>
            <a:lvl9pPr marL="1828800" algn="ctr" rtl="0" fontAlgn="base">
              <a:spcBef>
                <a:spcPct val="0"/>
              </a:spcBef>
              <a:spcAft>
                <a:spcPct val="0"/>
              </a:spcAft>
              <a:defRPr sz="4400">
                <a:solidFill>
                  <a:srgbClr val="F2F2F2"/>
                </a:solidFill>
                <a:latin typeface="Calibri" panose="020F0502020204030204" pitchFamily="34" charset="0"/>
              </a:defRPr>
            </a:lvl9pPr>
          </a:lstStyle>
          <a:p>
            <a:pPr>
              <a:lnSpc>
                <a:spcPct val="100000"/>
              </a:lnSpc>
            </a:pPr>
            <a:r>
              <a:rPr lang="en-US" sz="3200" dirty="0">
                <a:solidFill>
                  <a:srgbClr val="FFC000"/>
                </a:solidFill>
                <a:latin typeface="Garamond" panose="02020404030301010803" pitchFamily="18" charset="0"/>
              </a:rPr>
              <a:t>Institute for Social and Environmental Research Nepal(ISER-N)</a:t>
            </a:r>
            <a:endParaRPr lang="en-US" sz="2400" dirty="0">
              <a:solidFill>
                <a:schemeClr val="bg1"/>
              </a:solidFill>
              <a:latin typeface="Garamond" panose="02020404030301010803" pitchFamily="18" charset="0"/>
            </a:endParaRPr>
          </a:p>
        </p:txBody>
      </p:sp>
      <p:sp>
        <p:nvSpPr>
          <p:cNvPr id="2" name="Rectangle 1">
            <a:extLst>
              <a:ext uri="{FF2B5EF4-FFF2-40B4-BE49-F238E27FC236}">
                <a16:creationId xmlns:a16="http://schemas.microsoft.com/office/drawing/2014/main" id="{2AC95D7A-C9E3-4FB5-9B4B-C6FB3C27D4A6}"/>
              </a:ext>
            </a:extLst>
          </p:cNvPr>
          <p:cNvSpPr/>
          <p:nvPr/>
        </p:nvSpPr>
        <p:spPr>
          <a:xfrm>
            <a:off x="76200" y="1425388"/>
            <a:ext cx="10820400" cy="523220"/>
          </a:xfrm>
          <a:prstGeom prst="rect">
            <a:avLst/>
          </a:prstGeom>
        </p:spPr>
        <p:txBody>
          <a:bodyPr wrap="square">
            <a:spAutoFit/>
          </a:bodyPr>
          <a:lstStyle/>
          <a:p>
            <a:pPr>
              <a:lnSpc>
                <a:spcPct val="100000"/>
              </a:lnSpc>
              <a:spcBef>
                <a:spcPts val="0"/>
              </a:spcBef>
              <a:spcAft>
                <a:spcPts val="0"/>
              </a:spcAft>
              <a:tabLst>
                <a:tab pos="285750" algn="l"/>
                <a:tab pos="501015" algn="l"/>
              </a:tabLst>
            </a:pPr>
            <a:r>
              <a:rPr lang="en-US" sz="2800" dirty="0">
                <a:solidFill>
                  <a:schemeClr val="bg1"/>
                </a:solidFill>
                <a:latin typeface="Garamond" panose="02020404030301010803" pitchFamily="18" charset="0"/>
                <a:ea typeface="SimHei" panose="02010609060101010101" pitchFamily="49" charset="-122"/>
                <a:cs typeface="Arial" panose="020B0604020202020204" pitchFamily="34" charset="0"/>
              </a:rPr>
              <a:t>The ISER-N’s features research areas:  </a:t>
            </a:r>
            <a:endParaRPr lang="en-US" sz="2800" dirty="0">
              <a:solidFill>
                <a:schemeClr val="bg1"/>
              </a:solidFill>
              <a:ea typeface="SimHei" panose="02010609060101010101" pitchFamily="49" charset="-122"/>
              <a:cs typeface="Mangal" panose="02040503050203030202" pitchFamily="18" charset="0"/>
            </a:endParaRPr>
          </a:p>
        </p:txBody>
      </p:sp>
      <p:graphicFrame>
        <p:nvGraphicFramePr>
          <p:cNvPr id="10" name="Content Placeholder 3">
            <a:extLst>
              <a:ext uri="{FF2B5EF4-FFF2-40B4-BE49-F238E27FC236}">
                <a16:creationId xmlns:a16="http://schemas.microsoft.com/office/drawing/2014/main" id="{FE7E5963-36CB-4BE0-92FA-D37D0A2C6A9C}"/>
              </a:ext>
            </a:extLst>
          </p:cNvPr>
          <p:cNvGraphicFramePr>
            <a:graphicFrameLocks noGrp="1"/>
          </p:cNvGraphicFramePr>
          <p:nvPr>
            <p:ph idx="1"/>
            <p:extLst>
              <p:ext uri="{D42A27DB-BD31-4B8C-83A1-F6EECF244321}">
                <p14:modId xmlns:p14="http://schemas.microsoft.com/office/powerpoint/2010/main" val="2107911631"/>
              </p:ext>
            </p:extLst>
          </p:nvPr>
        </p:nvGraphicFramePr>
        <p:xfrm>
          <a:off x="304800" y="1902572"/>
          <a:ext cx="11506200" cy="44982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477576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D:\nepal\Copy of snr1.wmf">
            <a:extLst>
              <a:ext uri="{FF2B5EF4-FFF2-40B4-BE49-F238E27FC236}">
                <a16:creationId xmlns:a16="http://schemas.microsoft.com/office/drawing/2014/main" id="{00EFF501-2A60-4DDE-9C92-08021AC31184}"/>
              </a:ext>
            </a:extLst>
          </p:cNvPr>
          <p:cNvPicPr>
            <a:picLocks noGrp="1" noChangeAspect="1" noChangeArrowheads="1"/>
          </p:cNvPicPr>
          <p:nvPr>
            <p:ph idx="1"/>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8458200" y="716694"/>
            <a:ext cx="3663380" cy="3200400"/>
          </a:xfrm>
          <a:prstGeom prst="rect">
            <a:avLst/>
          </a:prstGeom>
          <a:solidFill>
            <a:schemeClr val="bg1"/>
          </a:solidFill>
        </p:spPr>
      </p:pic>
      <p:sp>
        <p:nvSpPr>
          <p:cNvPr id="7" name="Title 1">
            <a:extLst>
              <a:ext uri="{FF2B5EF4-FFF2-40B4-BE49-F238E27FC236}">
                <a16:creationId xmlns:a16="http://schemas.microsoft.com/office/drawing/2014/main" id="{F434B7AA-5FC3-406E-816E-81F8C169E641}"/>
              </a:ext>
            </a:extLst>
          </p:cNvPr>
          <p:cNvSpPr txBox="1">
            <a:spLocks/>
          </p:cNvSpPr>
          <p:nvPr/>
        </p:nvSpPr>
        <p:spPr>
          <a:xfrm>
            <a:off x="0" y="762000"/>
            <a:ext cx="8804031" cy="609600"/>
          </a:xfrm>
          <a:prstGeom prst="rect">
            <a:avLst/>
          </a:prstGeom>
        </p:spPr>
        <p:txBody>
          <a:bodyPr>
            <a:noAutofit/>
          </a:bodyPr>
          <a:lstStyle>
            <a:lvl1pPr algn="ctr" rtl="0" fontAlgn="base">
              <a:spcBef>
                <a:spcPct val="0"/>
              </a:spcBef>
              <a:spcAft>
                <a:spcPct val="0"/>
              </a:spcAft>
              <a:defRPr sz="4400" kern="1200">
                <a:solidFill>
                  <a:srgbClr val="F2F2F2"/>
                </a:solidFill>
                <a:latin typeface="+mj-lt"/>
                <a:ea typeface="+mj-ea"/>
                <a:cs typeface="+mj-cs"/>
              </a:defRPr>
            </a:lvl1pPr>
            <a:lvl2pPr algn="ctr" rtl="0" fontAlgn="base">
              <a:spcBef>
                <a:spcPct val="0"/>
              </a:spcBef>
              <a:spcAft>
                <a:spcPct val="0"/>
              </a:spcAft>
              <a:defRPr sz="4400">
                <a:solidFill>
                  <a:srgbClr val="F2F2F2"/>
                </a:solidFill>
                <a:latin typeface="Calibri" panose="020F0502020204030204" pitchFamily="34" charset="0"/>
              </a:defRPr>
            </a:lvl2pPr>
            <a:lvl3pPr algn="ctr" rtl="0" fontAlgn="base">
              <a:spcBef>
                <a:spcPct val="0"/>
              </a:spcBef>
              <a:spcAft>
                <a:spcPct val="0"/>
              </a:spcAft>
              <a:defRPr sz="4400">
                <a:solidFill>
                  <a:srgbClr val="F2F2F2"/>
                </a:solidFill>
                <a:latin typeface="Calibri" panose="020F0502020204030204" pitchFamily="34" charset="0"/>
              </a:defRPr>
            </a:lvl3pPr>
            <a:lvl4pPr algn="ctr" rtl="0" fontAlgn="base">
              <a:spcBef>
                <a:spcPct val="0"/>
              </a:spcBef>
              <a:spcAft>
                <a:spcPct val="0"/>
              </a:spcAft>
              <a:defRPr sz="4400">
                <a:solidFill>
                  <a:srgbClr val="F2F2F2"/>
                </a:solidFill>
                <a:latin typeface="Calibri" panose="020F0502020204030204" pitchFamily="34" charset="0"/>
              </a:defRPr>
            </a:lvl4pPr>
            <a:lvl5pPr algn="ctr" rtl="0" fontAlgn="base">
              <a:spcBef>
                <a:spcPct val="0"/>
              </a:spcBef>
              <a:spcAft>
                <a:spcPct val="0"/>
              </a:spcAft>
              <a:defRPr sz="4400">
                <a:solidFill>
                  <a:srgbClr val="F2F2F2"/>
                </a:solidFill>
                <a:latin typeface="Calibri" panose="020F0502020204030204" pitchFamily="34" charset="0"/>
              </a:defRPr>
            </a:lvl5pPr>
            <a:lvl6pPr marL="457200" algn="ctr" rtl="0" fontAlgn="base">
              <a:spcBef>
                <a:spcPct val="0"/>
              </a:spcBef>
              <a:spcAft>
                <a:spcPct val="0"/>
              </a:spcAft>
              <a:defRPr sz="4400">
                <a:solidFill>
                  <a:srgbClr val="F2F2F2"/>
                </a:solidFill>
                <a:latin typeface="Calibri" panose="020F0502020204030204" pitchFamily="34" charset="0"/>
              </a:defRPr>
            </a:lvl6pPr>
            <a:lvl7pPr marL="914400" algn="ctr" rtl="0" fontAlgn="base">
              <a:spcBef>
                <a:spcPct val="0"/>
              </a:spcBef>
              <a:spcAft>
                <a:spcPct val="0"/>
              </a:spcAft>
              <a:defRPr sz="4400">
                <a:solidFill>
                  <a:srgbClr val="F2F2F2"/>
                </a:solidFill>
                <a:latin typeface="Calibri" panose="020F0502020204030204" pitchFamily="34" charset="0"/>
              </a:defRPr>
            </a:lvl7pPr>
            <a:lvl8pPr marL="1371600" algn="ctr" rtl="0" fontAlgn="base">
              <a:spcBef>
                <a:spcPct val="0"/>
              </a:spcBef>
              <a:spcAft>
                <a:spcPct val="0"/>
              </a:spcAft>
              <a:defRPr sz="4400">
                <a:solidFill>
                  <a:srgbClr val="F2F2F2"/>
                </a:solidFill>
                <a:latin typeface="Calibri" panose="020F0502020204030204" pitchFamily="34" charset="0"/>
              </a:defRPr>
            </a:lvl8pPr>
            <a:lvl9pPr marL="1828800" algn="ctr" rtl="0" fontAlgn="base">
              <a:spcBef>
                <a:spcPct val="0"/>
              </a:spcBef>
              <a:spcAft>
                <a:spcPct val="0"/>
              </a:spcAft>
              <a:defRPr sz="4400">
                <a:solidFill>
                  <a:srgbClr val="F2F2F2"/>
                </a:solidFill>
                <a:latin typeface="Calibri" panose="020F0502020204030204" pitchFamily="34" charset="0"/>
              </a:defRPr>
            </a:lvl9pPr>
          </a:lstStyle>
          <a:p>
            <a:pPr algn="l">
              <a:lnSpc>
                <a:spcPct val="100000"/>
              </a:lnSpc>
            </a:pPr>
            <a:r>
              <a:rPr lang="en-US" sz="3200" dirty="0">
                <a:solidFill>
                  <a:srgbClr val="FFC000"/>
                </a:solidFill>
                <a:latin typeface="Garamond" panose="02020404030301010803" pitchFamily="18" charset="0"/>
              </a:rPr>
              <a:t>Chitwan Valley Family Study (CVFS)</a:t>
            </a:r>
            <a:endParaRPr lang="en-US" sz="2400" dirty="0">
              <a:solidFill>
                <a:schemeClr val="bg1"/>
              </a:solidFill>
              <a:latin typeface="Garamond" panose="02020404030301010803" pitchFamily="18" charset="0"/>
            </a:endParaRPr>
          </a:p>
        </p:txBody>
      </p:sp>
      <p:sp>
        <p:nvSpPr>
          <p:cNvPr id="2" name="Rectangle 1">
            <a:extLst>
              <a:ext uri="{FF2B5EF4-FFF2-40B4-BE49-F238E27FC236}">
                <a16:creationId xmlns:a16="http://schemas.microsoft.com/office/drawing/2014/main" id="{2AC95D7A-C9E3-4FB5-9B4B-C6FB3C27D4A6}"/>
              </a:ext>
            </a:extLst>
          </p:cNvPr>
          <p:cNvSpPr/>
          <p:nvPr/>
        </p:nvSpPr>
        <p:spPr>
          <a:xfrm>
            <a:off x="76200" y="1372897"/>
            <a:ext cx="8458200" cy="830997"/>
          </a:xfrm>
          <a:prstGeom prst="rect">
            <a:avLst/>
          </a:prstGeom>
        </p:spPr>
        <p:txBody>
          <a:bodyPr wrap="square">
            <a:spAutoFit/>
          </a:bodyPr>
          <a:lstStyle/>
          <a:p>
            <a:pPr marL="342900" indent="-342900">
              <a:lnSpc>
                <a:spcPct val="100000"/>
              </a:lnSpc>
              <a:spcBef>
                <a:spcPts val="0"/>
              </a:spcBef>
              <a:spcAft>
                <a:spcPts val="0"/>
              </a:spcAft>
              <a:buFont typeface="Wingdings" panose="05000000000000000000" pitchFamily="2" charset="2"/>
              <a:buChar char="Ø"/>
              <a:tabLst>
                <a:tab pos="285750" algn="l"/>
                <a:tab pos="501015" algn="l"/>
              </a:tabLst>
            </a:pPr>
            <a:r>
              <a:rPr lang="en-US" sz="2400" b="0" dirty="0">
                <a:solidFill>
                  <a:schemeClr val="bg1"/>
                </a:solidFill>
                <a:latin typeface="Garamond" panose="02020404030301010803" pitchFamily="18" charset="0"/>
                <a:ea typeface="SimHei" panose="02010609060101010101" pitchFamily="49" charset="-122"/>
                <a:cs typeface="Arial" panose="020B0604020202020204" pitchFamily="34" charset="0"/>
              </a:rPr>
              <a:t>The CVFS is a 30-year long omnibus family and community panel study of a representative sample of the Western Chitwan. </a:t>
            </a:r>
            <a:endParaRPr lang="en-US" sz="2400" b="0" dirty="0">
              <a:solidFill>
                <a:schemeClr val="bg1"/>
              </a:solidFill>
              <a:ea typeface="SimHei" panose="02010609060101010101" pitchFamily="49" charset="-122"/>
              <a:cs typeface="Mangal" panose="02040503050203030202" pitchFamily="18" charset="0"/>
            </a:endParaRPr>
          </a:p>
        </p:txBody>
      </p:sp>
      <p:sp>
        <p:nvSpPr>
          <p:cNvPr id="13" name="Rectangle 12">
            <a:extLst>
              <a:ext uri="{FF2B5EF4-FFF2-40B4-BE49-F238E27FC236}">
                <a16:creationId xmlns:a16="http://schemas.microsoft.com/office/drawing/2014/main" id="{414C8628-9653-4A67-AE91-4673291A4EB4}"/>
              </a:ext>
            </a:extLst>
          </p:cNvPr>
          <p:cNvSpPr/>
          <p:nvPr/>
        </p:nvSpPr>
        <p:spPr>
          <a:xfrm>
            <a:off x="76200" y="2406782"/>
            <a:ext cx="8153400" cy="1200329"/>
          </a:xfrm>
          <a:prstGeom prst="rect">
            <a:avLst/>
          </a:prstGeom>
        </p:spPr>
        <p:txBody>
          <a:bodyPr wrap="square">
            <a:spAutoFit/>
          </a:bodyPr>
          <a:lstStyle/>
          <a:p>
            <a:pPr marL="342900" indent="-342900">
              <a:lnSpc>
                <a:spcPct val="100000"/>
              </a:lnSpc>
              <a:spcBef>
                <a:spcPts val="0"/>
              </a:spcBef>
              <a:spcAft>
                <a:spcPts val="0"/>
              </a:spcAft>
              <a:buFont typeface="Wingdings" panose="05000000000000000000" pitchFamily="2" charset="2"/>
              <a:buChar char="Ø"/>
              <a:tabLst>
                <a:tab pos="285750" algn="l"/>
                <a:tab pos="501015" algn="l"/>
              </a:tabLst>
            </a:pPr>
            <a:r>
              <a:rPr lang="en-US" sz="2400" b="0" dirty="0">
                <a:solidFill>
                  <a:schemeClr val="bg1"/>
                </a:solidFill>
                <a:latin typeface="Garamond" panose="02020404030301010803" pitchFamily="18" charset="0"/>
                <a:ea typeface="SimHei" panose="02010609060101010101" pitchFamily="49" charset="-122"/>
                <a:cs typeface="Arial" panose="020B0604020202020204" pitchFamily="34" charset="0"/>
              </a:rPr>
              <a:t>Located in south central part of Nepal,  a  new settlement area,  western Chitwan  offers a unique social laboratory with diverse socio economic and ecological context. </a:t>
            </a:r>
            <a:endParaRPr lang="en-US" sz="2400" b="0" dirty="0">
              <a:solidFill>
                <a:schemeClr val="bg1"/>
              </a:solidFill>
              <a:ea typeface="SimHei" panose="02010609060101010101" pitchFamily="49" charset="-122"/>
              <a:cs typeface="Mangal" panose="02040503050203030202" pitchFamily="18" charset="0"/>
            </a:endParaRPr>
          </a:p>
        </p:txBody>
      </p:sp>
      <p:sp>
        <p:nvSpPr>
          <p:cNvPr id="14" name="Rectangle 13">
            <a:extLst>
              <a:ext uri="{FF2B5EF4-FFF2-40B4-BE49-F238E27FC236}">
                <a16:creationId xmlns:a16="http://schemas.microsoft.com/office/drawing/2014/main" id="{6F8A6B81-15F3-4F9E-9DEE-C4C35494B921}"/>
              </a:ext>
            </a:extLst>
          </p:cNvPr>
          <p:cNvSpPr/>
          <p:nvPr/>
        </p:nvSpPr>
        <p:spPr>
          <a:xfrm>
            <a:off x="-57316" y="4343400"/>
            <a:ext cx="4114800" cy="1569660"/>
          </a:xfrm>
          <a:prstGeom prst="rect">
            <a:avLst/>
          </a:prstGeom>
        </p:spPr>
        <p:txBody>
          <a:bodyPr wrap="square">
            <a:spAutoFit/>
          </a:bodyPr>
          <a:lstStyle/>
          <a:p>
            <a:pPr marL="342900" indent="-342900">
              <a:lnSpc>
                <a:spcPct val="100000"/>
              </a:lnSpc>
              <a:spcBef>
                <a:spcPts val="0"/>
              </a:spcBef>
              <a:spcAft>
                <a:spcPts val="0"/>
              </a:spcAft>
              <a:buFont typeface="Wingdings" panose="05000000000000000000" pitchFamily="2" charset="2"/>
              <a:buChar char="Ø"/>
              <a:tabLst>
                <a:tab pos="285750" algn="l"/>
                <a:tab pos="501015" algn="l"/>
              </a:tabLst>
            </a:pPr>
            <a:r>
              <a:rPr lang="en-US" sz="2400" b="0" dirty="0">
                <a:solidFill>
                  <a:schemeClr val="bg1"/>
                </a:solidFill>
                <a:latin typeface="Garamond" panose="02020404030301010803" pitchFamily="18" charset="0"/>
                <a:ea typeface="SimHei" panose="02010609060101010101" pitchFamily="49" charset="-122"/>
                <a:cs typeface="Arial" panose="020B0604020202020204" pitchFamily="34" charset="0"/>
              </a:rPr>
              <a:t>CVFS study design involves: case control, multilevel, multimode data collection panel. </a:t>
            </a:r>
            <a:endParaRPr lang="en-US" sz="2400" b="0" dirty="0">
              <a:solidFill>
                <a:schemeClr val="bg1"/>
              </a:solidFill>
              <a:ea typeface="SimHei" panose="02010609060101010101" pitchFamily="49" charset="-122"/>
              <a:cs typeface="Mangal" panose="02040503050203030202" pitchFamily="18" charset="0"/>
            </a:endParaRPr>
          </a:p>
        </p:txBody>
      </p:sp>
      <p:sp>
        <p:nvSpPr>
          <p:cNvPr id="5" name="Rectangle 3" descr="6 mountain view">
            <a:extLst>
              <a:ext uri="{FF2B5EF4-FFF2-40B4-BE49-F238E27FC236}">
                <a16:creationId xmlns:a16="http://schemas.microsoft.com/office/drawing/2014/main" id="{95167676-8FEA-85F0-2371-9C22F1E9B0B0}"/>
              </a:ext>
            </a:extLst>
          </p:cNvPr>
          <p:cNvSpPr>
            <a:spLocks noGrp="1" noChangeAspect="1" noChangeArrowheads="1"/>
          </p:cNvSpPr>
          <p:nvPr isPhoto="1"/>
        </p:nvSpPr>
        <p:spPr bwMode="auto">
          <a:xfrm>
            <a:off x="4139147" y="3733800"/>
            <a:ext cx="4242853" cy="2946930"/>
          </a:xfrm>
          <a:prstGeom prst="rect">
            <a:avLst/>
          </a:prstGeom>
          <a:blipFill dpi="0" rotWithShape="1">
            <a:blip r:embed="rId5" cstate="print"/>
            <a:srcRect/>
            <a:stretch>
              <a:fillRect/>
            </a:stretch>
          </a:blipFill>
          <a:ln w="9525">
            <a:solidFill>
              <a:schemeClr val="tx1"/>
            </a:solidFill>
            <a:miter lim="800000"/>
            <a:headEnd/>
            <a:tailEnd/>
          </a:ln>
        </p:spPr>
        <p:txBody>
          <a:bodyPr/>
          <a:lstStyle/>
          <a:p>
            <a:endParaRPr lang="en-US"/>
          </a:p>
        </p:txBody>
      </p:sp>
    </p:spTree>
    <p:extLst>
      <p:ext uri="{BB962C8B-B14F-4D97-AF65-F5344CB8AC3E}">
        <p14:creationId xmlns:p14="http://schemas.microsoft.com/office/powerpoint/2010/main" val="113841781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D7E6B8C-BFBC-FA28-B3D9-9DE28E1E127A}"/>
              </a:ext>
            </a:extLst>
          </p:cNvPr>
          <p:cNvSpPr txBox="1">
            <a:spLocks/>
          </p:cNvSpPr>
          <p:nvPr/>
        </p:nvSpPr>
        <p:spPr bwMode="auto">
          <a:xfrm>
            <a:off x="31376" y="818977"/>
            <a:ext cx="9220200" cy="502958"/>
          </a:xfrm>
          <a:prstGeom prst="rect">
            <a:avLst/>
          </a:prstGeom>
          <a:noFill/>
          <a:ln w="9525">
            <a:noFill/>
            <a:miter lim="800000"/>
            <a:headEnd/>
            <a:tailEnd/>
          </a:ln>
          <a:effectLst/>
        </p:spPr>
        <p:txBody>
          <a:bodyPr wrap="square" anchor="b">
            <a:spAutoFit/>
          </a:bodyPr>
          <a:lstStyle/>
          <a:p>
            <a:pPr algn="l" eaLnBrk="0" hangingPunct="0">
              <a:defRPr/>
            </a:pPr>
            <a:r>
              <a:rPr lang="en-US" sz="3200" kern="0" dirty="0">
                <a:solidFill>
                  <a:srgbClr val="FFC000"/>
                </a:solidFill>
                <a:effectLst>
                  <a:outerShdw blurRad="38100" dist="38100" dir="2700000" algn="tl">
                    <a:srgbClr val="000000"/>
                  </a:outerShdw>
                </a:effectLst>
                <a:latin typeface="Garamond" panose="02020404030301010803" pitchFamily="18" charset="0"/>
                <a:ea typeface="+mj-ea"/>
                <a:cs typeface="+mj-cs"/>
              </a:rPr>
              <a:t>CVFS Sample </a:t>
            </a:r>
            <a:endParaRPr lang="en-US" sz="1000" kern="0" dirty="0">
              <a:solidFill>
                <a:srgbClr val="FFC000"/>
              </a:solidFill>
              <a:effectLst>
                <a:outerShdw blurRad="38100" dist="38100" dir="2700000" algn="tl">
                  <a:srgbClr val="000000"/>
                </a:outerShdw>
              </a:effectLst>
              <a:latin typeface="Garamond" panose="02020404030301010803" pitchFamily="18" charset="0"/>
              <a:ea typeface="+mj-ea"/>
              <a:cs typeface="+mj-cs"/>
            </a:endParaRPr>
          </a:p>
        </p:txBody>
      </p:sp>
      <p:pic>
        <p:nvPicPr>
          <p:cNvPr id="7172" name="Picture 3" descr="E:\ISER_Profile\Study area map_nepali\Study Area Map\Final map_English.png">
            <a:extLst>
              <a:ext uri="{FF2B5EF4-FFF2-40B4-BE49-F238E27FC236}">
                <a16:creationId xmlns:a16="http://schemas.microsoft.com/office/drawing/2014/main" id="{4004CFB4-9273-450D-6E07-85C4D62052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38674" y="818977"/>
            <a:ext cx="5787023"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ontent Placeholder 2">
            <a:extLst>
              <a:ext uri="{FF2B5EF4-FFF2-40B4-BE49-F238E27FC236}">
                <a16:creationId xmlns:a16="http://schemas.microsoft.com/office/drawing/2014/main" id="{725F765C-A5C3-220F-B507-CE79B418C771}"/>
              </a:ext>
            </a:extLst>
          </p:cNvPr>
          <p:cNvSpPr>
            <a:spLocks noGrp="1"/>
          </p:cNvSpPr>
          <p:nvPr>
            <p:ph idx="1"/>
          </p:nvPr>
        </p:nvSpPr>
        <p:spPr>
          <a:xfrm>
            <a:off x="44823" y="1353311"/>
            <a:ext cx="5898777" cy="5123689"/>
          </a:xfrm>
        </p:spPr>
        <p:txBody>
          <a:bodyPr/>
          <a:lstStyle/>
          <a:p>
            <a:r>
              <a:rPr lang="en-US" sz="2400" dirty="0">
                <a:latin typeface="Garamond" panose="02020404030301010803" pitchFamily="18" charset="0"/>
              </a:rPr>
              <a:t>151 Neighborhoods</a:t>
            </a:r>
          </a:p>
          <a:p>
            <a:r>
              <a:rPr lang="en-US" sz="2400" dirty="0">
                <a:latin typeface="Garamond" panose="02020404030301010803" pitchFamily="18" charset="0"/>
              </a:rPr>
              <a:t>1580 (1996), 4146 (present) Households </a:t>
            </a:r>
          </a:p>
          <a:p>
            <a:r>
              <a:rPr lang="en-US" sz="2400" dirty="0">
                <a:latin typeface="Garamond" panose="02020404030301010803" pitchFamily="18" charset="0"/>
              </a:rPr>
              <a:t>4646 individuals </a:t>
            </a:r>
            <a:r>
              <a:rPr lang="en-US" sz="2400" dirty="0" smtClean="0">
                <a:latin typeface="Garamond" panose="02020404030301010803" pitchFamily="18" charset="0"/>
              </a:rPr>
              <a:t>age- </a:t>
            </a:r>
            <a:r>
              <a:rPr lang="en-US" sz="2400" dirty="0">
                <a:latin typeface="Garamond" panose="02020404030301010803" pitchFamily="18" charset="0"/>
              </a:rPr>
              <a:t>15-59 </a:t>
            </a:r>
          </a:p>
          <a:p>
            <a:r>
              <a:rPr lang="en-US" sz="2400" dirty="0">
                <a:latin typeface="Garamond" panose="02020404030301010803" pitchFamily="18" charset="0"/>
              </a:rPr>
              <a:t>265 Flora plots </a:t>
            </a:r>
          </a:p>
          <a:p>
            <a:r>
              <a:rPr lang="en-US" sz="2400" dirty="0">
                <a:latin typeface="Garamond" panose="02020404030301010803" pitchFamily="18" charset="0"/>
              </a:rPr>
              <a:t>Census of all:</a:t>
            </a:r>
          </a:p>
          <a:p>
            <a:pPr lvl="3"/>
            <a:r>
              <a:rPr lang="en-US" sz="2400" dirty="0">
                <a:latin typeface="Garamond" panose="02020404030301010803" pitchFamily="18" charset="0"/>
              </a:rPr>
              <a:t> Schools (186)</a:t>
            </a:r>
          </a:p>
          <a:p>
            <a:pPr lvl="3"/>
            <a:r>
              <a:rPr lang="en-US" sz="2400" dirty="0">
                <a:latin typeface="Garamond" panose="02020404030301010803" pitchFamily="18" charset="0"/>
              </a:rPr>
              <a:t> Health service (268)</a:t>
            </a:r>
          </a:p>
          <a:p>
            <a:pPr lvl="3"/>
            <a:r>
              <a:rPr lang="en-US" sz="2400" dirty="0">
                <a:latin typeface="Garamond" panose="02020404030301010803" pitchFamily="18" charset="0"/>
              </a:rPr>
              <a:t>Transportation ( 21 bus routes)</a:t>
            </a:r>
          </a:p>
          <a:p>
            <a:endParaRPr lang="en-US" sz="2800" dirty="0">
              <a:latin typeface="Garamond" panose="02020404030301010803"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Click="0">
        <p14:prism isContent="1"/>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2970" y="914400"/>
            <a:ext cx="3352800" cy="6096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en-US" sz="3200" dirty="0">
                <a:solidFill>
                  <a:srgbClr val="FFC000"/>
                </a:solidFill>
                <a:effectLst>
                  <a:outerShdw blurRad="38100" dist="38100" dir="2700000" algn="tl">
                    <a:srgbClr val="000000">
                      <a:alpha val="43137"/>
                    </a:srgbClr>
                  </a:outerShdw>
                </a:effectLst>
                <a:latin typeface="Garamond" panose="02020404030301010803" pitchFamily="18" charset="0"/>
                <a:cs typeface="Times New Roman" pitchFamily="18" charset="0"/>
              </a:rPr>
              <a:t>Research Design</a:t>
            </a:r>
          </a:p>
        </p:txBody>
      </p:sp>
      <p:sp>
        <p:nvSpPr>
          <p:cNvPr id="5" name="Rectangle 1"/>
          <p:cNvSpPr>
            <a:spLocks noChangeArrowheads="1"/>
          </p:cNvSpPr>
          <p:nvPr/>
        </p:nvSpPr>
        <p:spPr bwMode="auto">
          <a:xfrm>
            <a:off x="1371600" y="1752600"/>
            <a:ext cx="7924800" cy="3936655"/>
          </a:xfrm>
          <a:prstGeom prst="rect">
            <a:avLst/>
          </a:prstGeom>
          <a:noFill/>
          <a:ln w="9525">
            <a:noFill/>
            <a:miter lim="800000"/>
            <a:headEnd/>
            <a:tailEnd/>
          </a:ln>
        </p:spPr>
        <p:txBody>
          <a:bodyPr wrap="square" anchor="ctr">
            <a:spAutoFit/>
          </a:bodyPr>
          <a:lstStyle/>
          <a:p>
            <a:pPr fontAlgn="auto">
              <a:spcBef>
                <a:spcPts val="600"/>
              </a:spcBef>
              <a:spcAft>
                <a:spcPts val="600"/>
              </a:spcAft>
              <a:defRPr/>
            </a:pPr>
            <a:r>
              <a:rPr lang="en-US" sz="2800" dirty="0">
                <a:solidFill>
                  <a:schemeClr val="bg1"/>
                </a:solidFill>
                <a:latin typeface="Garamond" panose="02020404030301010803" pitchFamily="18" charset="0"/>
                <a:ea typeface="Calibri" pitchFamily="34" charset="0"/>
                <a:cs typeface="Times New Roman" pitchFamily="18" charset="0"/>
              </a:rPr>
              <a:t>Multi-level</a:t>
            </a:r>
          </a:p>
          <a:p>
            <a:pPr fontAlgn="auto">
              <a:spcBef>
                <a:spcPts val="600"/>
              </a:spcBef>
              <a:spcAft>
                <a:spcPts val="600"/>
              </a:spcAft>
              <a:defRPr/>
            </a:pPr>
            <a:endParaRPr lang="en-US" sz="2800" dirty="0">
              <a:solidFill>
                <a:schemeClr val="bg1"/>
              </a:solidFill>
              <a:latin typeface="Garamond" panose="02020404030301010803" pitchFamily="18" charset="0"/>
              <a:ea typeface="Calibri" pitchFamily="34" charset="0"/>
              <a:cs typeface="Times New Roman" pitchFamily="18" charset="0"/>
            </a:endParaRPr>
          </a:p>
          <a:p>
            <a:pPr fontAlgn="auto">
              <a:spcBef>
                <a:spcPts val="600"/>
              </a:spcBef>
              <a:spcAft>
                <a:spcPts val="600"/>
              </a:spcAft>
              <a:defRPr/>
            </a:pPr>
            <a:r>
              <a:rPr lang="en-US" sz="2800" dirty="0">
                <a:solidFill>
                  <a:schemeClr val="bg1"/>
                </a:solidFill>
                <a:latin typeface="Garamond" panose="02020404030301010803" pitchFamily="18" charset="0"/>
                <a:ea typeface="Calibri" pitchFamily="34" charset="0"/>
                <a:cs typeface="Times New Roman" pitchFamily="18" charset="0"/>
              </a:rPr>
              <a:t>Longitudinal Panel</a:t>
            </a:r>
          </a:p>
          <a:p>
            <a:pPr fontAlgn="auto">
              <a:spcBef>
                <a:spcPts val="600"/>
              </a:spcBef>
              <a:spcAft>
                <a:spcPts val="600"/>
              </a:spcAft>
              <a:defRPr/>
            </a:pPr>
            <a:endParaRPr lang="en-US" sz="2800" dirty="0">
              <a:solidFill>
                <a:schemeClr val="bg1"/>
              </a:solidFill>
              <a:latin typeface="Garamond" panose="02020404030301010803" pitchFamily="18" charset="0"/>
              <a:ea typeface="Calibri" pitchFamily="34" charset="0"/>
              <a:cs typeface="Times New Roman" pitchFamily="18" charset="0"/>
            </a:endParaRPr>
          </a:p>
          <a:p>
            <a:pPr fontAlgn="auto">
              <a:spcBef>
                <a:spcPts val="600"/>
              </a:spcBef>
              <a:spcAft>
                <a:spcPts val="600"/>
              </a:spcAft>
              <a:defRPr/>
            </a:pPr>
            <a:r>
              <a:rPr lang="en-US" sz="2800" dirty="0">
                <a:solidFill>
                  <a:schemeClr val="bg1"/>
                </a:solidFill>
                <a:latin typeface="Garamond" panose="02020404030301010803" pitchFamily="18" charset="0"/>
                <a:ea typeface="Calibri" pitchFamily="34" charset="0"/>
                <a:cs typeface="Times New Roman" pitchFamily="18" charset="0"/>
              </a:rPr>
              <a:t>Mixed Method Data Collection</a:t>
            </a:r>
          </a:p>
          <a:p>
            <a:pPr fontAlgn="auto">
              <a:spcBef>
                <a:spcPts val="600"/>
              </a:spcBef>
              <a:spcAft>
                <a:spcPts val="600"/>
              </a:spcAft>
              <a:defRPr/>
            </a:pPr>
            <a:endParaRPr lang="en-US" sz="2800" dirty="0">
              <a:solidFill>
                <a:schemeClr val="bg1"/>
              </a:solidFill>
              <a:latin typeface="Garamond" panose="02020404030301010803" pitchFamily="18" charset="0"/>
              <a:ea typeface="Calibri" pitchFamily="34" charset="0"/>
              <a:cs typeface="Times New Roman" pitchFamily="18" charset="0"/>
            </a:endParaRPr>
          </a:p>
          <a:p>
            <a:pPr fontAlgn="auto">
              <a:spcBef>
                <a:spcPts val="600"/>
              </a:spcBef>
              <a:spcAft>
                <a:spcPts val="600"/>
              </a:spcAft>
              <a:defRPr/>
            </a:pPr>
            <a:r>
              <a:rPr lang="en-US" sz="2800" dirty="0">
                <a:solidFill>
                  <a:schemeClr val="bg1"/>
                </a:solidFill>
                <a:latin typeface="Garamond" panose="02020404030301010803" pitchFamily="18" charset="0"/>
                <a:ea typeface="Calibri" pitchFamily="34" charset="0"/>
                <a:cs typeface="Times New Roman" pitchFamily="18" charset="0"/>
              </a:rPr>
              <a:t>Multi Mode Data Collection </a:t>
            </a:r>
          </a:p>
          <a:p>
            <a:pPr fontAlgn="auto">
              <a:spcBef>
                <a:spcPts val="600"/>
              </a:spcBef>
              <a:spcAft>
                <a:spcPts val="600"/>
              </a:spcAft>
              <a:defRPr/>
            </a:pPr>
            <a:endParaRPr lang="en-US" sz="2800" dirty="0">
              <a:solidFill>
                <a:schemeClr val="bg1"/>
              </a:solidFill>
              <a:latin typeface="Garamond" panose="02020404030301010803" pitchFamily="18" charset="0"/>
              <a:ea typeface="Calibri" pitchFamily="34" charset="0"/>
              <a:cs typeface="Times New Roman" pitchFamily="18" charset="0"/>
            </a:endParaRPr>
          </a:p>
        </p:txBody>
      </p:sp>
    </p:spTree>
    <p:extLst>
      <p:ext uri="{BB962C8B-B14F-4D97-AF65-F5344CB8AC3E}">
        <p14:creationId xmlns:p14="http://schemas.microsoft.com/office/powerpoint/2010/main" val="280537096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fld id="{23A5C1A3-53AB-4DAC-B30D-7AD738B71CA2}" type="datetime1">
              <a:rPr lang="en-US" smtClean="0"/>
              <a:t>6/24/2026</a:t>
            </a:fld>
            <a:endParaRPr lang="en-US" dirty="0">
              <a:solidFill>
                <a:schemeClr val="tx2">
                  <a:shade val="90000"/>
                </a:schemeClr>
              </a:solidFill>
            </a:endParaRPr>
          </a:p>
        </p:txBody>
      </p:sp>
      <p:sp>
        <p:nvSpPr>
          <p:cNvPr id="4" name="Rectangle 3"/>
          <p:cNvSpPr/>
          <p:nvPr/>
        </p:nvSpPr>
        <p:spPr>
          <a:xfrm>
            <a:off x="123217" y="685800"/>
            <a:ext cx="12039600" cy="695768"/>
          </a:xfrm>
          <a:prstGeom prst="rect">
            <a:avLst/>
          </a:prstGeom>
        </p:spPr>
        <p:txBody>
          <a:bodyPr wrap="square">
            <a:spAutoFit/>
          </a:bodyPr>
          <a:lstStyle/>
          <a:p>
            <a:pPr>
              <a:spcBef>
                <a:spcPts val="0"/>
              </a:spcBef>
              <a:spcAft>
                <a:spcPts val="0"/>
              </a:spcAft>
            </a:pPr>
            <a:r>
              <a:rPr lang="en-US" sz="2400" dirty="0">
                <a:solidFill>
                  <a:srgbClr val="FFC000"/>
                </a:solidFill>
                <a:latin typeface="Garamond" panose="02020404030301010803" pitchFamily="18" charset="0"/>
              </a:rPr>
              <a:t>CVFS </a:t>
            </a:r>
            <a:r>
              <a:rPr lang="en-US" sz="2400" dirty="0">
                <a:solidFill>
                  <a:schemeClr val="bg1"/>
                </a:solidFill>
                <a:latin typeface="Garamond" panose="02020404030301010803" pitchFamily="18" charset="0"/>
              </a:rPr>
              <a:t>is a comprehensive family panel study of individuals, households, and communities in the </a:t>
            </a:r>
            <a:r>
              <a:rPr lang="en-US" sz="2400" dirty="0" err="1">
                <a:solidFill>
                  <a:schemeClr val="bg1"/>
                </a:solidFill>
                <a:latin typeface="Garamond" panose="02020404030301010803" pitchFamily="18" charset="0"/>
              </a:rPr>
              <a:t>Chitwan</a:t>
            </a:r>
            <a:r>
              <a:rPr lang="en-US" sz="2400" dirty="0">
                <a:solidFill>
                  <a:schemeClr val="bg1"/>
                </a:solidFill>
                <a:latin typeface="Garamond" panose="02020404030301010803" pitchFamily="18" charset="0"/>
              </a:rPr>
              <a:t> Valley of Nepal. </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1447800"/>
            <a:ext cx="10820400" cy="5334000"/>
          </a:xfrm>
          <a:prstGeom prst="rect">
            <a:avLst/>
          </a:prstGeom>
        </p:spPr>
      </p:pic>
    </p:spTree>
    <p:extLst>
      <p:ext uri="{BB962C8B-B14F-4D97-AF65-F5344CB8AC3E}">
        <p14:creationId xmlns:p14="http://schemas.microsoft.com/office/powerpoint/2010/main" val="251932268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1981200" y="1476992"/>
            <a:ext cx="8382000" cy="4893840"/>
          </a:xfrm>
          <a:prstGeom prst="rect">
            <a:avLst/>
          </a:prstGeom>
          <a:noFill/>
          <a:ln w="9525">
            <a:noFill/>
            <a:miter lim="800000"/>
            <a:headEnd/>
            <a:tailEnd/>
          </a:ln>
        </p:spPr>
        <p:txBody>
          <a:bodyPr wrap="square" anchor="ctr">
            <a:spAutoFit/>
          </a:bodyPr>
          <a:lstStyle/>
          <a:p>
            <a:pPr>
              <a:spcBef>
                <a:spcPts val="600"/>
              </a:spcBef>
              <a:spcAft>
                <a:spcPts val="600"/>
              </a:spcAft>
              <a:buFont typeface="Arial" pitchFamily="34" charset="0"/>
              <a:buChar char="•"/>
              <a:defRPr/>
            </a:pPr>
            <a:r>
              <a:rPr lang="en-US" sz="2400" b="0" dirty="0">
                <a:solidFill>
                  <a:schemeClr val="bg1"/>
                </a:solidFill>
                <a:latin typeface="Garamond" panose="02020404030301010803" pitchFamily="18" charset="0"/>
                <a:ea typeface="Calibri" pitchFamily="34" charset="0"/>
                <a:cs typeface="Times New Roman" pitchFamily="18" charset="0"/>
              </a:rPr>
              <a:t>	Archival</a:t>
            </a:r>
          </a:p>
          <a:p>
            <a:pPr>
              <a:spcBef>
                <a:spcPts val="600"/>
              </a:spcBef>
              <a:spcAft>
                <a:spcPts val="600"/>
              </a:spcAft>
              <a:buFont typeface="Arial" pitchFamily="34" charset="0"/>
              <a:buChar char="•"/>
              <a:defRPr/>
            </a:pPr>
            <a:r>
              <a:rPr lang="en-US" sz="2400" b="0" dirty="0">
                <a:solidFill>
                  <a:schemeClr val="bg1"/>
                </a:solidFill>
                <a:latin typeface="Garamond" panose="02020404030301010803" pitchFamily="18" charset="0"/>
                <a:ea typeface="Calibri" pitchFamily="34" charset="0"/>
                <a:cs typeface="Times New Roman" pitchFamily="18" charset="0"/>
              </a:rPr>
              <a:t>	Ethnography</a:t>
            </a:r>
          </a:p>
          <a:p>
            <a:pPr>
              <a:spcBef>
                <a:spcPts val="600"/>
              </a:spcBef>
              <a:spcAft>
                <a:spcPts val="600"/>
              </a:spcAft>
              <a:buFont typeface="Arial" pitchFamily="34" charset="0"/>
              <a:buChar char="•"/>
              <a:defRPr/>
            </a:pPr>
            <a:r>
              <a:rPr lang="en-US" sz="2400" b="0" dirty="0">
                <a:solidFill>
                  <a:schemeClr val="bg1"/>
                </a:solidFill>
                <a:latin typeface="Garamond" panose="02020404030301010803" pitchFamily="18" charset="0"/>
                <a:ea typeface="Calibri" pitchFamily="34" charset="0"/>
                <a:cs typeface="Times New Roman" pitchFamily="18" charset="0"/>
              </a:rPr>
              <a:t>	Cognitive Interview </a:t>
            </a:r>
          </a:p>
          <a:p>
            <a:pPr>
              <a:spcBef>
                <a:spcPts val="600"/>
              </a:spcBef>
              <a:spcAft>
                <a:spcPts val="600"/>
              </a:spcAft>
              <a:buFont typeface="Arial" pitchFamily="34" charset="0"/>
              <a:buChar char="•"/>
              <a:defRPr/>
            </a:pPr>
            <a:r>
              <a:rPr lang="en-US" sz="2400" b="0" dirty="0">
                <a:solidFill>
                  <a:schemeClr val="bg1"/>
                </a:solidFill>
                <a:latin typeface="Garamond" panose="02020404030301010803" pitchFamily="18" charset="0"/>
                <a:ea typeface="Calibri" pitchFamily="34" charset="0"/>
                <a:cs typeface="Times New Roman" pitchFamily="18" charset="0"/>
              </a:rPr>
              <a:t>	Focus Group Interview </a:t>
            </a:r>
          </a:p>
          <a:p>
            <a:pPr>
              <a:spcBef>
                <a:spcPts val="600"/>
              </a:spcBef>
              <a:spcAft>
                <a:spcPts val="600"/>
              </a:spcAft>
              <a:buFont typeface="Arial" pitchFamily="34" charset="0"/>
              <a:buChar char="•"/>
              <a:defRPr/>
            </a:pPr>
            <a:r>
              <a:rPr lang="en-US" sz="2400" b="0" dirty="0">
                <a:solidFill>
                  <a:schemeClr val="bg1"/>
                </a:solidFill>
                <a:latin typeface="Garamond" panose="02020404030301010803" pitchFamily="18" charset="0"/>
                <a:ea typeface="Calibri" pitchFamily="34" charset="0"/>
                <a:cs typeface="Times New Roman" pitchFamily="18" charset="0"/>
              </a:rPr>
              <a:t>	Purposive Group Interview </a:t>
            </a:r>
          </a:p>
          <a:p>
            <a:pPr>
              <a:spcBef>
                <a:spcPts val="600"/>
              </a:spcBef>
              <a:spcAft>
                <a:spcPts val="600"/>
              </a:spcAft>
              <a:buFont typeface="Arial" pitchFamily="34" charset="0"/>
              <a:buChar char="•"/>
              <a:defRPr/>
            </a:pPr>
            <a:r>
              <a:rPr lang="en-US" sz="2400" b="0" dirty="0">
                <a:solidFill>
                  <a:schemeClr val="bg1"/>
                </a:solidFill>
                <a:latin typeface="Garamond" panose="02020404030301010803" pitchFamily="18" charset="0"/>
                <a:ea typeface="Calibri" pitchFamily="34" charset="0"/>
                <a:cs typeface="Times New Roman" pitchFamily="18" charset="0"/>
              </a:rPr>
              <a:t>	Individual – Survey, Clinical </a:t>
            </a:r>
          </a:p>
          <a:p>
            <a:pPr>
              <a:spcBef>
                <a:spcPts val="600"/>
              </a:spcBef>
              <a:spcAft>
                <a:spcPts val="600"/>
              </a:spcAft>
              <a:buFont typeface="Arial" pitchFamily="34" charset="0"/>
              <a:buChar char="•"/>
              <a:defRPr/>
            </a:pPr>
            <a:r>
              <a:rPr lang="en-US" sz="2400" b="0" dirty="0">
                <a:solidFill>
                  <a:schemeClr val="bg1"/>
                </a:solidFill>
                <a:latin typeface="Garamond" panose="02020404030301010803" pitchFamily="18" charset="0"/>
                <a:ea typeface="Calibri" pitchFamily="34" charset="0"/>
                <a:cs typeface="Times New Roman" pitchFamily="18" charset="0"/>
              </a:rPr>
              <a:t>	GIS/GPS, Remote Sensing</a:t>
            </a:r>
          </a:p>
          <a:p>
            <a:pPr>
              <a:spcBef>
                <a:spcPts val="600"/>
              </a:spcBef>
              <a:spcAft>
                <a:spcPts val="600"/>
              </a:spcAft>
              <a:buFont typeface="Arial" pitchFamily="34" charset="0"/>
              <a:buChar char="•"/>
              <a:defRPr/>
            </a:pPr>
            <a:r>
              <a:rPr lang="en-US" sz="2400" b="0" dirty="0">
                <a:solidFill>
                  <a:schemeClr val="bg1"/>
                </a:solidFill>
                <a:latin typeface="Garamond" panose="02020404030301010803" pitchFamily="18" charset="0"/>
                <a:ea typeface="Calibri" pitchFamily="34" charset="0"/>
                <a:cs typeface="Times New Roman" pitchFamily="18" charset="0"/>
              </a:rPr>
              <a:t>	Camera Trapping</a:t>
            </a:r>
          </a:p>
          <a:p>
            <a:pPr marL="968375" indent="-968375">
              <a:spcBef>
                <a:spcPts val="600"/>
              </a:spcBef>
              <a:spcAft>
                <a:spcPts val="600"/>
              </a:spcAft>
              <a:buFont typeface="Arial" pitchFamily="34" charset="0"/>
              <a:buChar char="•"/>
              <a:defRPr/>
            </a:pPr>
            <a:r>
              <a:rPr lang="en-US" sz="2400" b="0" dirty="0">
                <a:solidFill>
                  <a:schemeClr val="bg1"/>
                </a:solidFill>
                <a:latin typeface="Garamond" panose="02020404030301010803" pitchFamily="18" charset="0"/>
                <a:ea typeface="Calibri" pitchFamily="34" charset="0"/>
                <a:cs typeface="Times New Roman" pitchFamily="18" charset="0"/>
              </a:rPr>
              <a:t>Direct Observation and Measurement</a:t>
            </a:r>
          </a:p>
          <a:p>
            <a:pPr>
              <a:spcBef>
                <a:spcPts val="600"/>
              </a:spcBef>
              <a:spcAft>
                <a:spcPts val="600"/>
              </a:spcAft>
              <a:buFont typeface="Arial" pitchFamily="34" charset="0"/>
              <a:buChar char="•"/>
              <a:defRPr/>
            </a:pPr>
            <a:r>
              <a:rPr lang="en-US" sz="2400" b="0" dirty="0">
                <a:solidFill>
                  <a:schemeClr val="bg1"/>
                </a:solidFill>
                <a:latin typeface="Garamond" panose="02020404030301010803" pitchFamily="18" charset="0"/>
                <a:ea typeface="Calibri" pitchFamily="34" charset="0"/>
                <a:cs typeface="Times New Roman" pitchFamily="18" charset="0"/>
              </a:rPr>
              <a:t>	Laboratory</a:t>
            </a:r>
          </a:p>
          <a:p>
            <a:pPr>
              <a:spcBef>
                <a:spcPts val="600"/>
              </a:spcBef>
              <a:spcAft>
                <a:spcPts val="600"/>
              </a:spcAft>
              <a:buFont typeface="Arial" pitchFamily="34" charset="0"/>
              <a:buChar char="•"/>
              <a:defRPr/>
            </a:pPr>
            <a:r>
              <a:rPr lang="en-US" sz="2400" b="0" dirty="0">
                <a:solidFill>
                  <a:schemeClr val="bg1"/>
                </a:solidFill>
                <a:latin typeface="Garamond" panose="02020404030301010803" pitchFamily="18" charset="0"/>
                <a:ea typeface="Calibri" pitchFamily="34" charset="0"/>
                <a:cs typeface="Times New Roman" pitchFamily="18" charset="0"/>
              </a:rPr>
              <a:t>          Web survey   (Self Administration )      </a:t>
            </a:r>
          </a:p>
        </p:txBody>
      </p:sp>
      <p:sp>
        <p:nvSpPr>
          <p:cNvPr id="5" name="Rectangle 4"/>
          <p:cNvSpPr/>
          <p:nvPr/>
        </p:nvSpPr>
        <p:spPr>
          <a:xfrm>
            <a:off x="0" y="762000"/>
            <a:ext cx="2930033" cy="502958"/>
          </a:xfrm>
          <a:prstGeom prst="rect">
            <a:avLst/>
          </a:prstGeom>
        </p:spPr>
        <p:txBody>
          <a:bodyPr wrap="none">
            <a:spAutoFit/>
          </a:bodyPr>
          <a:lstStyle/>
          <a:p>
            <a:pPr>
              <a:spcBef>
                <a:spcPts val="600"/>
              </a:spcBef>
              <a:spcAft>
                <a:spcPts val="600"/>
              </a:spcAft>
              <a:defRPr/>
            </a:pPr>
            <a:r>
              <a:rPr lang="en-US" sz="3200" dirty="0">
                <a:solidFill>
                  <a:srgbClr val="FFC000"/>
                </a:solidFill>
                <a:effectLst>
                  <a:outerShdw blurRad="38100" dist="38100" dir="2700000" algn="tl">
                    <a:srgbClr val="000000">
                      <a:alpha val="43137"/>
                    </a:srgbClr>
                  </a:outerShdw>
                </a:effectLst>
                <a:latin typeface="Garamond" panose="02020404030301010803" pitchFamily="18" charset="0"/>
                <a:ea typeface="Calibri" pitchFamily="34" charset="0"/>
                <a:cs typeface="Times New Roman" pitchFamily="18" charset="0"/>
              </a:rPr>
              <a:t>Mixed Methods</a:t>
            </a:r>
          </a:p>
        </p:txBody>
      </p:sp>
    </p:spTree>
    <p:extLst>
      <p:ext uri="{BB962C8B-B14F-4D97-AF65-F5344CB8AC3E}">
        <p14:creationId xmlns:p14="http://schemas.microsoft.com/office/powerpoint/2010/main" val="370175676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val 14"/>
          <p:cNvSpPr/>
          <p:nvPr/>
        </p:nvSpPr>
        <p:spPr>
          <a:xfrm>
            <a:off x="2667000" y="1524000"/>
            <a:ext cx="7086600" cy="5334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FFFF"/>
              </a:solidFill>
              <a:latin typeface="Arial Black" pitchFamily="34" charset="0"/>
            </a:endParaRPr>
          </a:p>
          <a:p>
            <a:pPr algn="ctr">
              <a:defRPr/>
            </a:pPr>
            <a:endParaRPr lang="en-US" dirty="0">
              <a:solidFill>
                <a:srgbClr val="FFFFFF"/>
              </a:solidFill>
              <a:latin typeface="Arial Black" pitchFamily="34" charset="0"/>
            </a:endParaRPr>
          </a:p>
        </p:txBody>
      </p:sp>
      <p:pic>
        <p:nvPicPr>
          <p:cNvPr id="15364" name="Picture 1" descr="Nepal 08 117.jpg"/>
          <p:cNvPicPr>
            <a:picLocks noChangeAspect="1" noChangeArrowheads="1"/>
          </p:cNvPicPr>
          <p:nvPr/>
        </p:nvPicPr>
        <p:blipFill>
          <a:blip r:embed="rId2" cstate="print"/>
          <a:srcRect/>
          <a:stretch>
            <a:fillRect/>
          </a:stretch>
        </p:blipFill>
        <p:spPr bwMode="auto">
          <a:xfrm>
            <a:off x="7162800" y="4953000"/>
            <a:ext cx="1371600" cy="1095094"/>
          </a:xfrm>
          <a:prstGeom prst="ellipse">
            <a:avLst/>
          </a:prstGeom>
          <a:noFill/>
          <a:ln w="9525">
            <a:noFill/>
            <a:miter lim="800000"/>
            <a:headEnd/>
            <a:tailEnd/>
          </a:ln>
        </p:spPr>
      </p:pic>
      <p:pic>
        <p:nvPicPr>
          <p:cNvPr id="15365" name="Picture 5" descr="Sticks"/>
          <p:cNvPicPr>
            <a:picLocks noChangeAspect="1" noChangeArrowheads="1"/>
          </p:cNvPicPr>
          <p:nvPr/>
        </p:nvPicPr>
        <p:blipFill>
          <a:blip r:embed="rId3" cstate="print"/>
          <a:srcRect/>
          <a:stretch>
            <a:fillRect/>
          </a:stretch>
        </p:blipFill>
        <p:spPr bwMode="auto">
          <a:xfrm rot="21313654">
            <a:off x="3075861" y="3644545"/>
            <a:ext cx="1376536" cy="1100701"/>
          </a:xfrm>
          <a:prstGeom prst="ellipse">
            <a:avLst/>
          </a:prstGeom>
          <a:noFill/>
          <a:ln w="9525">
            <a:noFill/>
            <a:miter lim="800000"/>
            <a:headEnd/>
            <a:tailEnd/>
          </a:ln>
        </p:spPr>
      </p:pic>
      <p:pic>
        <p:nvPicPr>
          <p:cNvPr id="20" name="Picture 19" descr="rhino_6_271739.jpg"/>
          <p:cNvPicPr>
            <a:picLocks noChangeAspect="1"/>
          </p:cNvPicPr>
          <p:nvPr/>
        </p:nvPicPr>
        <p:blipFill>
          <a:blip r:embed="rId4" cstate="print"/>
          <a:stretch>
            <a:fillRect/>
          </a:stretch>
        </p:blipFill>
        <p:spPr>
          <a:xfrm>
            <a:off x="6838416" y="2421302"/>
            <a:ext cx="1467385" cy="1160098"/>
          </a:xfrm>
          <a:prstGeom prst="ellipse">
            <a:avLst/>
          </a:prstGeom>
        </p:spPr>
      </p:pic>
      <p:pic>
        <p:nvPicPr>
          <p:cNvPr id="23" name="Picture 22" descr="IMG_0007_1.jpg"/>
          <p:cNvPicPr>
            <a:picLocks noChangeAspect="1"/>
          </p:cNvPicPr>
          <p:nvPr/>
        </p:nvPicPr>
        <p:blipFill>
          <a:blip r:embed="rId5" cstate="print"/>
          <a:stretch>
            <a:fillRect/>
          </a:stretch>
        </p:blipFill>
        <p:spPr>
          <a:xfrm>
            <a:off x="3733801" y="2484646"/>
            <a:ext cx="1447800" cy="1172954"/>
          </a:xfrm>
          <a:prstGeom prst="ellipse">
            <a:avLst/>
          </a:prstGeom>
        </p:spPr>
      </p:pic>
      <p:pic>
        <p:nvPicPr>
          <p:cNvPr id="11" name="Picture 10" descr="cooking.jpg"/>
          <p:cNvPicPr>
            <a:picLocks noChangeAspect="1"/>
          </p:cNvPicPr>
          <p:nvPr/>
        </p:nvPicPr>
        <p:blipFill>
          <a:blip r:embed="rId6" cstate="print"/>
          <a:stretch>
            <a:fillRect/>
          </a:stretch>
        </p:blipFill>
        <p:spPr>
          <a:xfrm rot="21372640">
            <a:off x="7769963" y="3652810"/>
            <a:ext cx="1336468" cy="1181118"/>
          </a:xfrm>
          <a:prstGeom prst="ellipse">
            <a:avLst/>
          </a:prstGeom>
        </p:spPr>
      </p:pic>
      <p:pic>
        <p:nvPicPr>
          <p:cNvPr id="33800" name="Picture 2" descr="W:\baxinn\Nepal\Maps,Photos,Etc\pictures\Chitwan picture\plowing2.jpg"/>
          <p:cNvPicPr>
            <a:picLocks noChangeAspect="1" noChangeArrowheads="1"/>
          </p:cNvPicPr>
          <p:nvPr/>
        </p:nvPicPr>
        <p:blipFill>
          <a:blip r:embed="rId7" cstate="print"/>
          <a:srcRect/>
          <a:stretch>
            <a:fillRect/>
          </a:stretch>
        </p:blipFill>
        <p:spPr bwMode="auto">
          <a:xfrm>
            <a:off x="5381626" y="5602288"/>
            <a:ext cx="1533525" cy="1103312"/>
          </a:xfrm>
          <a:prstGeom prst="rect">
            <a:avLst/>
          </a:prstGeom>
          <a:noFill/>
          <a:ln w="9525">
            <a:noFill/>
            <a:miter lim="800000"/>
            <a:headEnd/>
            <a:tailEnd/>
          </a:ln>
        </p:spPr>
      </p:pic>
      <p:pic>
        <p:nvPicPr>
          <p:cNvPr id="13" name="Picture 12" descr="DSC01326_cattle.JPG"/>
          <p:cNvPicPr>
            <a:picLocks noChangeAspect="1"/>
          </p:cNvPicPr>
          <p:nvPr/>
        </p:nvPicPr>
        <p:blipFill>
          <a:blip r:embed="rId8" cstate="print"/>
          <a:stretch>
            <a:fillRect/>
          </a:stretch>
        </p:blipFill>
        <p:spPr>
          <a:xfrm>
            <a:off x="3718774" y="4803304"/>
            <a:ext cx="1539026" cy="1216496"/>
          </a:xfrm>
          <a:prstGeom prst="ellipse">
            <a:avLst/>
          </a:prstGeom>
        </p:spPr>
      </p:pic>
      <p:pic>
        <p:nvPicPr>
          <p:cNvPr id="16" name="Picture 3" descr="C:\Documents and Settings\prembh\Desktop\PIRE Photos\source baxinn\flood house.jpg"/>
          <p:cNvPicPr>
            <a:picLocks noChangeAspect="1" noChangeArrowheads="1"/>
          </p:cNvPicPr>
          <p:nvPr/>
        </p:nvPicPr>
        <p:blipFill>
          <a:blip r:embed="rId9" cstate="print"/>
          <a:srcRect/>
          <a:stretch>
            <a:fillRect/>
          </a:stretch>
        </p:blipFill>
        <p:spPr bwMode="auto">
          <a:xfrm>
            <a:off x="5181601" y="2089596"/>
            <a:ext cx="1521777" cy="1110805"/>
          </a:xfrm>
          <a:prstGeom prst="ellipse">
            <a:avLst/>
          </a:prstGeom>
          <a:noFill/>
          <a:ln w="9525">
            <a:noFill/>
            <a:miter lim="800000"/>
            <a:headEnd/>
            <a:tailEnd/>
          </a:ln>
        </p:spPr>
      </p:pic>
      <p:sp>
        <p:nvSpPr>
          <p:cNvPr id="17" name="AutoShape 2"/>
          <p:cNvSpPr txBox="1">
            <a:spLocks noChangeArrowheads="1"/>
          </p:cNvSpPr>
          <p:nvPr/>
        </p:nvSpPr>
        <p:spPr bwMode="auto">
          <a:xfrm>
            <a:off x="0" y="838200"/>
            <a:ext cx="5030311" cy="551375"/>
          </a:xfrm>
          <a:prstGeom prst="roundRect">
            <a:avLst>
              <a:gd name="adj" fmla="val 16667"/>
            </a:avLst>
          </a:prstGeom>
          <a:noFill/>
          <a:ln>
            <a:noFill/>
            <a:round/>
            <a:headEnd/>
            <a:tailEnd/>
          </a:ln>
        </p:spPr>
        <p:txBody>
          <a:bodyPr anchor="b"/>
          <a:lstStyle/>
          <a:p>
            <a:pPr>
              <a:defRPr/>
            </a:pPr>
            <a:r>
              <a:rPr lang="en-US" sz="3200" kern="0" dirty="0">
                <a:solidFill>
                  <a:srgbClr val="FFC000"/>
                </a:solidFill>
                <a:latin typeface="Garamond" panose="02020404030301010803" pitchFamily="18" charset="0"/>
                <a:ea typeface="+mj-ea"/>
                <a:cs typeface="Times New Roman" pitchFamily="18" charset="0"/>
              </a:rPr>
              <a:t>Environmental Research</a:t>
            </a:r>
          </a:p>
        </p:txBody>
      </p:sp>
      <p:sp>
        <p:nvSpPr>
          <p:cNvPr id="33804" name="Rectangle 13"/>
          <p:cNvSpPr>
            <a:spLocks noChangeArrowheads="1"/>
          </p:cNvSpPr>
          <p:nvPr/>
        </p:nvSpPr>
        <p:spPr bwMode="auto">
          <a:xfrm>
            <a:off x="4267200" y="3622817"/>
            <a:ext cx="3658711" cy="1557349"/>
          </a:xfrm>
          <a:prstGeom prst="rect">
            <a:avLst/>
          </a:prstGeom>
          <a:noFill/>
          <a:ln w="9525">
            <a:noFill/>
            <a:miter lim="800000"/>
            <a:headEnd/>
            <a:tailEnd/>
          </a:ln>
        </p:spPr>
        <p:txBody>
          <a:bodyPr wrap="square">
            <a:spAutoFit/>
          </a:bodyPr>
          <a:lstStyle/>
          <a:p>
            <a:pPr algn="ctr"/>
            <a:r>
              <a:rPr lang="en-US" altLang="en-US" sz="2700" dirty="0">
                <a:solidFill>
                  <a:srgbClr val="FFFF00"/>
                </a:solidFill>
                <a:latin typeface="Garamond" panose="02020404030301010803" pitchFamily="18" charset="0"/>
                <a:cs typeface="Times New Roman" pitchFamily="18" charset="0"/>
              </a:rPr>
              <a:t>Study of Reciprocal Relation between </a:t>
            </a:r>
          </a:p>
          <a:p>
            <a:pPr algn="ctr"/>
            <a:r>
              <a:rPr lang="en-US" altLang="en-US" sz="2700" dirty="0">
                <a:solidFill>
                  <a:srgbClr val="FFFF00"/>
                </a:solidFill>
                <a:latin typeface="Garamond" panose="02020404030301010803" pitchFamily="18" charset="0"/>
                <a:cs typeface="Times New Roman" pitchFamily="18" charset="0"/>
              </a:rPr>
              <a:t>Population and Environment</a:t>
            </a: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9918A49D-A10C-4B9F-A5A2-0B415BB9348D}"/>
              </a:ext>
            </a:extLst>
          </p:cNvPr>
          <p:cNvGraphicFramePr>
            <a:graphicFrameLocks noGrp="1"/>
          </p:cNvGraphicFramePr>
          <p:nvPr>
            <p:extLst>
              <p:ext uri="{D42A27DB-BD31-4B8C-83A1-F6EECF244321}">
                <p14:modId xmlns:p14="http://schemas.microsoft.com/office/powerpoint/2010/main" val="3936972890"/>
              </p:ext>
            </p:extLst>
          </p:nvPr>
        </p:nvGraphicFramePr>
        <p:xfrm>
          <a:off x="114299" y="1089262"/>
          <a:ext cx="12001502" cy="5616339"/>
        </p:xfrm>
        <a:graphic>
          <a:graphicData uri="http://schemas.openxmlformats.org/drawingml/2006/table">
            <a:tbl>
              <a:tblPr/>
              <a:tblGrid>
                <a:gridCol w="1146119">
                  <a:extLst>
                    <a:ext uri="{9D8B030D-6E8A-4147-A177-3AD203B41FA5}">
                      <a16:colId xmlns:a16="http://schemas.microsoft.com/office/drawing/2014/main" val="2795095134"/>
                    </a:ext>
                  </a:extLst>
                </a:gridCol>
                <a:gridCol w="4044166">
                  <a:extLst>
                    <a:ext uri="{9D8B030D-6E8A-4147-A177-3AD203B41FA5}">
                      <a16:colId xmlns:a16="http://schemas.microsoft.com/office/drawing/2014/main" val="2059653321"/>
                    </a:ext>
                  </a:extLst>
                </a:gridCol>
                <a:gridCol w="1080625">
                  <a:extLst>
                    <a:ext uri="{9D8B030D-6E8A-4147-A177-3AD203B41FA5}">
                      <a16:colId xmlns:a16="http://schemas.microsoft.com/office/drawing/2014/main" val="1858512048"/>
                    </a:ext>
                  </a:extLst>
                </a:gridCol>
                <a:gridCol w="4736837">
                  <a:extLst>
                    <a:ext uri="{9D8B030D-6E8A-4147-A177-3AD203B41FA5}">
                      <a16:colId xmlns:a16="http://schemas.microsoft.com/office/drawing/2014/main" val="2865779189"/>
                    </a:ext>
                  </a:extLst>
                </a:gridCol>
                <a:gridCol w="993755">
                  <a:extLst>
                    <a:ext uri="{9D8B030D-6E8A-4147-A177-3AD203B41FA5}">
                      <a16:colId xmlns:a16="http://schemas.microsoft.com/office/drawing/2014/main" val="1102595769"/>
                    </a:ext>
                  </a:extLst>
                </a:gridCol>
              </a:tblGrid>
              <a:tr h="426309">
                <a:tc>
                  <a:txBody>
                    <a:bodyPr/>
                    <a:lstStyle/>
                    <a:p>
                      <a:pPr algn="ctr" fontAlgn="ctr"/>
                      <a:r>
                        <a:rPr lang="en-US" sz="900" b="1" i="0" u="none" strike="noStrike" dirty="0">
                          <a:solidFill>
                            <a:srgbClr val="FFFFFF"/>
                          </a:solidFill>
                          <a:effectLst/>
                          <a:latin typeface="Garamond" panose="02020404030301010803" pitchFamily="18" charset="0"/>
                        </a:rPr>
                        <a:t>Time Period</a:t>
                      </a:r>
                    </a:p>
                  </a:txBody>
                  <a:tcPr marL="2361" marR="2361" marT="236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en-US" sz="900" b="1" i="0" u="none" strike="noStrike" dirty="0">
                          <a:solidFill>
                            <a:srgbClr val="FFFFFF"/>
                          </a:solidFill>
                          <a:effectLst/>
                          <a:latin typeface="Garamond" panose="02020404030301010803" pitchFamily="18" charset="0"/>
                        </a:rPr>
                        <a:t>Project</a:t>
                      </a:r>
                    </a:p>
                  </a:txBody>
                  <a:tcPr marL="2361" marR="2361" marT="23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en-US" sz="900" b="1" i="0" u="none" strike="noStrike">
                          <a:solidFill>
                            <a:srgbClr val="FFFFFF"/>
                          </a:solidFill>
                          <a:effectLst/>
                          <a:latin typeface="Garamond" panose="02020404030301010803" pitchFamily="18" charset="0"/>
                        </a:rPr>
                        <a:t>Funding</a:t>
                      </a:r>
                    </a:p>
                  </a:txBody>
                  <a:tcPr marL="2361" marR="2361" marT="23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en-US" sz="900" b="1" i="0" u="none" strike="noStrike">
                          <a:solidFill>
                            <a:srgbClr val="FFFFFF"/>
                          </a:solidFill>
                          <a:effectLst/>
                          <a:latin typeface="Garamond" panose="02020404030301010803" pitchFamily="18" charset="0"/>
                        </a:rPr>
                        <a:t>Key Trends</a:t>
                      </a:r>
                    </a:p>
                  </a:txBody>
                  <a:tcPr marL="2361" marR="2361" marT="23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en-US" sz="900" b="1" i="0" u="none" strike="noStrike">
                          <a:solidFill>
                            <a:srgbClr val="FFFFFF"/>
                          </a:solidFill>
                          <a:effectLst/>
                          <a:latin typeface="Garamond" panose="02020404030301010803" pitchFamily="18" charset="0"/>
                        </a:rPr>
                        <a:t>PI</a:t>
                      </a:r>
                    </a:p>
                  </a:txBody>
                  <a:tcPr marL="2361" marR="2361" marT="236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942645761"/>
                  </a:ext>
                </a:extLst>
              </a:tr>
              <a:tr h="369867">
                <a:tc>
                  <a:txBody>
                    <a:bodyPr/>
                    <a:lstStyle/>
                    <a:p>
                      <a:pPr algn="l" fontAlgn="ctr"/>
                      <a:r>
                        <a:rPr lang="en-US" sz="900" b="1" i="0" u="none" strike="noStrike" dirty="0">
                          <a:solidFill>
                            <a:srgbClr val="FFFFFF"/>
                          </a:solidFill>
                          <a:effectLst/>
                          <a:latin typeface="Garamond" panose="02020404030301010803" pitchFamily="18" charset="0"/>
                        </a:rPr>
                        <a:t>1995-2007,                 2009-2012</a:t>
                      </a:r>
                    </a:p>
                  </a:txBody>
                  <a:tcPr marL="2361" marR="2361" marT="236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ctr"/>
                      <a:r>
                        <a:rPr lang="en-US" sz="900" b="0" i="0" u="none" strike="noStrike" dirty="0">
                          <a:solidFill>
                            <a:srgbClr val="000000"/>
                          </a:solidFill>
                          <a:effectLst/>
                          <a:latin typeface="Garamond" panose="02020404030301010803" pitchFamily="18" charset="0"/>
                        </a:rPr>
                        <a:t>Reciprocal Relationship between Population and Environment</a:t>
                      </a:r>
                    </a:p>
                  </a:txBody>
                  <a:tcPr marL="2361" marR="2361" marT="23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fontAlgn="ctr"/>
                      <a:r>
                        <a:rPr lang="en-US" sz="900" b="0" i="0" u="none" strike="noStrike" dirty="0">
                          <a:solidFill>
                            <a:srgbClr val="000000"/>
                          </a:solidFill>
                          <a:effectLst/>
                          <a:latin typeface="Garamond" panose="02020404030301010803" pitchFamily="18" charset="0"/>
                        </a:rPr>
                        <a:t>NIH-NICHD</a:t>
                      </a:r>
                    </a:p>
                  </a:txBody>
                  <a:tcPr marL="2361" marR="2361" marT="23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l" fontAlgn="ctr"/>
                      <a:r>
                        <a:rPr lang="en-US" sz="900" b="0" i="0" u="none" strike="noStrike" dirty="0">
                          <a:solidFill>
                            <a:srgbClr val="000000"/>
                          </a:solidFill>
                          <a:effectLst/>
                          <a:latin typeface="Garamond" panose="02020404030301010803" pitchFamily="18" charset="0"/>
                        </a:rPr>
                        <a:t>To examine the relationship between population change and environment change</a:t>
                      </a:r>
                    </a:p>
                  </a:txBody>
                  <a:tcPr marL="2361" marR="2361" marT="23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fontAlgn="ctr"/>
                      <a:r>
                        <a:rPr lang="en-US" sz="900" b="0" i="0" u="none" strike="noStrike" dirty="0" err="1">
                          <a:solidFill>
                            <a:srgbClr val="000000"/>
                          </a:solidFill>
                          <a:effectLst/>
                          <a:latin typeface="Garamond" panose="02020404030301010803" pitchFamily="18" charset="0"/>
                        </a:rPr>
                        <a:t>Axin</a:t>
                      </a:r>
                      <a:r>
                        <a:rPr lang="en-US" sz="900" b="0" i="0" u="none" strike="noStrike" dirty="0">
                          <a:solidFill>
                            <a:srgbClr val="000000"/>
                          </a:solidFill>
                          <a:effectLst/>
                          <a:latin typeface="Garamond" panose="02020404030301010803" pitchFamily="18" charset="0"/>
                        </a:rPr>
                        <a:t>, </a:t>
                      </a:r>
                      <a:r>
                        <a:rPr lang="en-US" sz="900" b="0" i="0" u="none" strike="noStrike" dirty="0" err="1">
                          <a:solidFill>
                            <a:srgbClr val="000000"/>
                          </a:solidFill>
                          <a:effectLst/>
                          <a:latin typeface="Garamond" panose="02020404030301010803" pitchFamily="18" charset="0"/>
                        </a:rPr>
                        <a:t>Shivakoti</a:t>
                      </a:r>
                      <a:r>
                        <a:rPr lang="en-US" sz="900" b="0" i="0" u="none" strike="noStrike" dirty="0">
                          <a:solidFill>
                            <a:srgbClr val="000000"/>
                          </a:solidFill>
                          <a:effectLst/>
                          <a:latin typeface="Garamond" panose="02020404030301010803" pitchFamily="18" charset="0"/>
                        </a:rPr>
                        <a:t>, Ghimire, </a:t>
                      </a:r>
                      <a:r>
                        <a:rPr lang="en-US" sz="900" b="0" i="0" u="none" strike="noStrike" dirty="0" err="1">
                          <a:solidFill>
                            <a:srgbClr val="000000"/>
                          </a:solidFill>
                          <a:effectLst/>
                          <a:latin typeface="Garamond" panose="02020404030301010803" pitchFamily="18" charset="0"/>
                        </a:rPr>
                        <a:t>Dangol</a:t>
                      </a:r>
                      <a:endParaRPr lang="en-US" sz="900" b="0" i="0" u="none" strike="noStrike" dirty="0">
                        <a:solidFill>
                          <a:srgbClr val="000000"/>
                        </a:solidFill>
                        <a:effectLst/>
                        <a:latin typeface="Garamond" panose="02020404030301010803" pitchFamily="18" charset="0"/>
                      </a:endParaRPr>
                    </a:p>
                  </a:txBody>
                  <a:tcPr marL="2361" marR="2361" marT="236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4003222942"/>
                  </a:ext>
                </a:extLst>
              </a:tr>
              <a:tr h="343080">
                <a:tc>
                  <a:txBody>
                    <a:bodyPr/>
                    <a:lstStyle/>
                    <a:p>
                      <a:pPr algn="l" fontAlgn="ctr"/>
                      <a:r>
                        <a:rPr lang="en-US" sz="900" b="1" i="0" u="none" strike="noStrike" dirty="0">
                          <a:solidFill>
                            <a:srgbClr val="FFFFFF"/>
                          </a:solidFill>
                          <a:effectLst/>
                          <a:latin typeface="Garamond" panose="02020404030301010803" pitchFamily="18" charset="0"/>
                        </a:rPr>
                        <a:t>2004</a:t>
                      </a:r>
                    </a:p>
                  </a:txBody>
                  <a:tcPr marL="2361" marR="2361" marT="236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ctr"/>
                      <a:r>
                        <a:rPr lang="en-US" sz="900" b="0" i="0" u="none" strike="noStrike" dirty="0">
                          <a:solidFill>
                            <a:srgbClr val="000000"/>
                          </a:solidFill>
                          <a:effectLst/>
                          <a:latin typeface="Garamond" panose="02020404030301010803" pitchFamily="18" charset="0"/>
                        </a:rPr>
                        <a:t>Arsenic Content in Groundwater</a:t>
                      </a:r>
                    </a:p>
                  </a:txBody>
                  <a:tcPr marL="2361" marR="2361" marT="23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n-US" sz="900" b="0" i="0" u="none" strike="noStrike" dirty="0">
                          <a:solidFill>
                            <a:srgbClr val="000000"/>
                          </a:solidFill>
                          <a:effectLst/>
                          <a:latin typeface="Garamond" panose="02020404030301010803" pitchFamily="18" charset="0"/>
                        </a:rPr>
                        <a:t>ISER-N</a:t>
                      </a:r>
                    </a:p>
                  </a:txBody>
                  <a:tcPr marL="2361" marR="2361" marT="23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l" fontAlgn="ctr"/>
                      <a:r>
                        <a:rPr lang="en-US" sz="900" b="0" i="0" u="none" strike="noStrike" dirty="0">
                          <a:solidFill>
                            <a:srgbClr val="000000"/>
                          </a:solidFill>
                          <a:effectLst/>
                          <a:latin typeface="Garamond" panose="02020404030301010803" pitchFamily="18" charset="0"/>
                        </a:rPr>
                        <a:t>To measure arsenic contamination levels in groundwater sources</a:t>
                      </a:r>
                    </a:p>
                  </a:txBody>
                  <a:tcPr marL="2361" marR="2361" marT="23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n-US" sz="900" b="0" i="0" u="none" strike="noStrike" dirty="0">
                          <a:solidFill>
                            <a:srgbClr val="000000"/>
                          </a:solidFill>
                          <a:effectLst/>
                          <a:latin typeface="Garamond" panose="02020404030301010803" pitchFamily="18" charset="0"/>
                        </a:rPr>
                        <a:t>Ghimire</a:t>
                      </a:r>
                    </a:p>
                  </a:txBody>
                  <a:tcPr marL="2361" marR="2361" marT="236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1068998527"/>
                  </a:ext>
                </a:extLst>
              </a:tr>
              <a:tr h="553222">
                <a:tc>
                  <a:txBody>
                    <a:bodyPr/>
                    <a:lstStyle/>
                    <a:p>
                      <a:pPr algn="l" fontAlgn="ctr"/>
                      <a:r>
                        <a:rPr lang="en-US" sz="900" b="1" i="0" u="none" strike="noStrike" dirty="0">
                          <a:solidFill>
                            <a:srgbClr val="FFFFFF"/>
                          </a:solidFill>
                          <a:effectLst/>
                          <a:latin typeface="Garamond" panose="02020404030301010803" pitchFamily="18" charset="0"/>
                        </a:rPr>
                        <a:t>2007-2012</a:t>
                      </a:r>
                    </a:p>
                  </a:txBody>
                  <a:tcPr marL="2361" marR="2361" marT="236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ctr"/>
                      <a:r>
                        <a:rPr lang="en-US" sz="900" b="0" i="0" u="none" strike="noStrike" dirty="0">
                          <a:solidFill>
                            <a:srgbClr val="000000"/>
                          </a:solidFill>
                          <a:effectLst/>
                          <a:latin typeface="Garamond" panose="02020404030301010803" pitchFamily="18" charset="0"/>
                        </a:rPr>
                        <a:t>NSF Partnership for International Research and Education (PIRE) Collaborative Research and Training in Social context, Population and process and Environment Change</a:t>
                      </a:r>
                    </a:p>
                  </a:txBody>
                  <a:tcPr marL="2361" marR="2361" marT="23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fontAlgn="ctr"/>
                      <a:r>
                        <a:rPr lang="en-US" sz="900" b="0" i="0" u="none" strike="noStrike" dirty="0">
                          <a:solidFill>
                            <a:srgbClr val="000000"/>
                          </a:solidFill>
                          <a:effectLst/>
                          <a:latin typeface="Garamond" panose="02020404030301010803" pitchFamily="18" charset="0"/>
                        </a:rPr>
                        <a:t>NSF</a:t>
                      </a:r>
                    </a:p>
                  </a:txBody>
                  <a:tcPr marL="2361" marR="2361" marT="23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l" fontAlgn="t"/>
                      <a:r>
                        <a:rPr lang="en-US" sz="900" b="0" i="0" u="none" strike="noStrike" dirty="0">
                          <a:solidFill>
                            <a:srgbClr val="000000"/>
                          </a:solidFill>
                          <a:effectLst/>
                          <a:latin typeface="Garamond" panose="02020404030301010803" pitchFamily="18" charset="0"/>
                        </a:rPr>
                        <a:t>A novel, </a:t>
                      </a:r>
                      <a:r>
                        <a:rPr lang="en-US" sz="900" b="0" i="0" u="none" strike="noStrike" dirty="0" err="1">
                          <a:solidFill>
                            <a:srgbClr val="000000"/>
                          </a:solidFill>
                          <a:effectLst/>
                          <a:latin typeface="Garamond" panose="02020404030301010803" pitchFamily="18" charset="0"/>
                        </a:rPr>
                        <a:t>interdisciplnary</a:t>
                      </a:r>
                      <a:r>
                        <a:rPr lang="en-US" sz="900" b="0" i="0" u="none" strike="noStrike" dirty="0">
                          <a:solidFill>
                            <a:srgbClr val="000000"/>
                          </a:solidFill>
                          <a:effectLst/>
                          <a:latin typeface="Garamond" panose="02020404030301010803" pitchFamily="18" charset="0"/>
                        </a:rPr>
                        <a:t> and international multi-site project for comparative studies on population-environment instruction by linking two separate state-of-the-art and will-stablished international research programs in  Nepal and China</a:t>
                      </a:r>
                    </a:p>
                  </a:txBody>
                  <a:tcPr marL="2361" marR="2361" marT="23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fontAlgn="ctr"/>
                      <a:r>
                        <a:rPr lang="en-US" sz="900" b="0" i="0" u="none" strike="noStrike" dirty="0" err="1">
                          <a:solidFill>
                            <a:srgbClr val="000000"/>
                          </a:solidFill>
                          <a:effectLst/>
                          <a:latin typeface="Garamond" panose="02020404030301010803" pitchFamily="18" charset="0"/>
                        </a:rPr>
                        <a:t>Axin</a:t>
                      </a:r>
                      <a:r>
                        <a:rPr lang="en-US" sz="900" b="0" i="0" u="none" strike="noStrike" dirty="0">
                          <a:solidFill>
                            <a:srgbClr val="000000"/>
                          </a:solidFill>
                          <a:effectLst/>
                          <a:latin typeface="Garamond" panose="02020404030301010803" pitchFamily="18" charset="0"/>
                        </a:rPr>
                        <a:t> and </a:t>
                      </a:r>
                      <a:r>
                        <a:rPr lang="en-US" sz="900" b="0" i="0" u="none" strike="noStrike" dirty="0" err="1">
                          <a:solidFill>
                            <a:srgbClr val="000000"/>
                          </a:solidFill>
                          <a:effectLst/>
                          <a:latin typeface="Garamond" panose="02020404030301010803" pitchFamily="18" charset="0"/>
                        </a:rPr>
                        <a:t>Lui</a:t>
                      </a:r>
                      <a:endParaRPr lang="en-US" sz="900" b="0" i="0" u="none" strike="noStrike" dirty="0">
                        <a:solidFill>
                          <a:srgbClr val="000000"/>
                        </a:solidFill>
                        <a:effectLst/>
                        <a:latin typeface="Garamond" panose="02020404030301010803" pitchFamily="18" charset="0"/>
                      </a:endParaRPr>
                    </a:p>
                  </a:txBody>
                  <a:tcPr marL="2361" marR="2361" marT="236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2295697864"/>
                  </a:ext>
                </a:extLst>
              </a:tr>
              <a:tr h="387127">
                <a:tc>
                  <a:txBody>
                    <a:bodyPr/>
                    <a:lstStyle/>
                    <a:p>
                      <a:pPr algn="l" fontAlgn="ctr"/>
                      <a:r>
                        <a:rPr lang="en-US" sz="900" b="1" i="0" u="none" strike="noStrike" dirty="0">
                          <a:solidFill>
                            <a:srgbClr val="FFFFFF"/>
                          </a:solidFill>
                          <a:effectLst/>
                          <a:latin typeface="Garamond" panose="02020404030301010803" pitchFamily="18" charset="0"/>
                        </a:rPr>
                        <a:t>2012-2017</a:t>
                      </a:r>
                    </a:p>
                  </a:txBody>
                  <a:tcPr marL="2361" marR="2361" marT="236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t"/>
                      <a:r>
                        <a:rPr lang="en-US" sz="900" b="0" i="0" u="none" strike="noStrike" dirty="0">
                          <a:solidFill>
                            <a:srgbClr val="000000"/>
                          </a:solidFill>
                          <a:effectLst/>
                          <a:latin typeface="Garamond" panose="02020404030301010803" pitchFamily="18" charset="0"/>
                        </a:rPr>
                        <a:t>Coupled Nature Human(CNH) Feedbacks between Human Community Dynamics and Socio-ecological Vulnerability in a Biodiversity Hotspot.</a:t>
                      </a:r>
                    </a:p>
                  </a:txBody>
                  <a:tcPr marL="2361" marR="2361" marT="23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n-US" sz="900" b="0" i="0" u="none" strike="noStrike">
                          <a:solidFill>
                            <a:srgbClr val="000000"/>
                          </a:solidFill>
                          <a:effectLst/>
                          <a:latin typeface="Garamond" panose="02020404030301010803" pitchFamily="18" charset="0"/>
                        </a:rPr>
                        <a:t>NSF</a:t>
                      </a:r>
                    </a:p>
                  </a:txBody>
                  <a:tcPr marL="2361" marR="2361" marT="23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l" fontAlgn="t"/>
                      <a:r>
                        <a:rPr lang="en-US" sz="900" b="0" i="0" u="none" strike="noStrike" dirty="0">
                          <a:solidFill>
                            <a:srgbClr val="000000"/>
                          </a:solidFill>
                          <a:effectLst/>
                          <a:latin typeface="Garamond" panose="02020404030301010803" pitchFamily="18" charset="0"/>
                        </a:rPr>
                        <a:t>What factors lead to vulnerability of community forest (CF) socio ecosystems to the </a:t>
                      </a:r>
                      <a:r>
                        <a:rPr lang="en-US" sz="900" b="0" i="0" u="none" strike="noStrike" dirty="0" smtClean="0">
                          <a:solidFill>
                            <a:srgbClr val="000000"/>
                          </a:solidFill>
                          <a:effectLst/>
                          <a:latin typeface="Garamond" panose="02020404030301010803" pitchFamily="18" charset="0"/>
                        </a:rPr>
                        <a:t>catastrophic </a:t>
                      </a:r>
                      <a:r>
                        <a:rPr lang="en-US" sz="900" b="0" i="0" u="none" strike="noStrike" dirty="0">
                          <a:solidFill>
                            <a:srgbClr val="000000"/>
                          </a:solidFill>
                          <a:effectLst/>
                          <a:latin typeface="Garamond" panose="02020404030301010803" pitchFamily="18" charset="0"/>
                        </a:rPr>
                        <a:t>effects of unexpected natural events ? </a:t>
                      </a:r>
                    </a:p>
                  </a:txBody>
                  <a:tcPr marL="2361" marR="2361" marT="23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n-US" sz="900" b="0" i="0" u="none" strike="noStrike" dirty="0" err="1">
                          <a:solidFill>
                            <a:srgbClr val="000000"/>
                          </a:solidFill>
                          <a:effectLst/>
                          <a:latin typeface="Garamond" panose="02020404030301010803" pitchFamily="18" charset="0"/>
                        </a:rPr>
                        <a:t>Yabiku</a:t>
                      </a:r>
                      <a:endParaRPr lang="en-US" sz="900" b="0" i="0" u="none" strike="noStrike" dirty="0">
                        <a:solidFill>
                          <a:srgbClr val="000000"/>
                        </a:solidFill>
                        <a:effectLst/>
                        <a:latin typeface="Garamond" panose="02020404030301010803" pitchFamily="18" charset="0"/>
                      </a:endParaRPr>
                    </a:p>
                  </a:txBody>
                  <a:tcPr marL="2361" marR="2361" marT="236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752983995"/>
                  </a:ext>
                </a:extLst>
              </a:tr>
              <a:tr h="387127">
                <a:tc>
                  <a:txBody>
                    <a:bodyPr/>
                    <a:lstStyle/>
                    <a:p>
                      <a:pPr algn="l" fontAlgn="ctr"/>
                      <a:r>
                        <a:rPr lang="en-US" sz="900" b="1" i="0" u="none" strike="noStrike" dirty="0">
                          <a:solidFill>
                            <a:srgbClr val="FFFFFF"/>
                          </a:solidFill>
                          <a:effectLst/>
                          <a:latin typeface="Garamond" panose="02020404030301010803" pitchFamily="18" charset="0"/>
                        </a:rPr>
                        <a:t>2012-2016</a:t>
                      </a:r>
                    </a:p>
                  </a:txBody>
                  <a:tcPr marL="2361" marR="2361" marT="236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t"/>
                      <a:r>
                        <a:rPr lang="en-US" sz="900" b="0" i="0" u="none" strike="noStrike" dirty="0">
                          <a:solidFill>
                            <a:srgbClr val="000000"/>
                          </a:solidFill>
                          <a:effectLst/>
                          <a:latin typeface="Garamond" panose="02020404030301010803" pitchFamily="18" charset="0"/>
                        </a:rPr>
                        <a:t>Investigation of Indoor solid </a:t>
                      </a:r>
                      <a:r>
                        <a:rPr lang="en-US" sz="900" b="0" i="0" u="none" strike="noStrike" dirty="0" err="1">
                          <a:solidFill>
                            <a:srgbClr val="000000"/>
                          </a:solidFill>
                          <a:effectLst/>
                          <a:latin typeface="Garamond" panose="02020404030301010803" pitchFamily="18" charset="0"/>
                        </a:rPr>
                        <a:t>Fule</a:t>
                      </a:r>
                      <a:r>
                        <a:rPr lang="en-US" sz="900" b="0" i="0" u="none" strike="noStrike" dirty="0">
                          <a:solidFill>
                            <a:srgbClr val="000000"/>
                          </a:solidFill>
                          <a:effectLst/>
                          <a:latin typeface="Garamond" panose="02020404030301010803" pitchFamily="18" charset="0"/>
                        </a:rPr>
                        <a:t> and Kerosene use as </a:t>
                      </a:r>
                      <a:r>
                        <a:rPr lang="en-US" sz="900" b="0" i="0" u="none" strike="noStrike" dirty="0" err="1">
                          <a:solidFill>
                            <a:srgbClr val="000000"/>
                          </a:solidFill>
                          <a:effectLst/>
                          <a:latin typeface="Garamond" panose="02020404030301010803" pitchFamily="18" charset="0"/>
                        </a:rPr>
                        <a:t>Ttuberculosis</a:t>
                      </a:r>
                      <a:r>
                        <a:rPr lang="en-US" sz="900" b="0" i="0" u="none" strike="noStrike" dirty="0">
                          <a:solidFill>
                            <a:srgbClr val="000000"/>
                          </a:solidFill>
                          <a:effectLst/>
                          <a:latin typeface="Garamond" panose="02020404030301010803" pitchFamily="18" charset="0"/>
                        </a:rPr>
                        <a:t> Risk Factors.</a:t>
                      </a:r>
                    </a:p>
                  </a:txBody>
                  <a:tcPr marL="2361" marR="2361" marT="23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fontAlgn="ctr"/>
                      <a:r>
                        <a:rPr lang="en-US" sz="900" b="0" i="0" u="none" strike="noStrike" dirty="0">
                          <a:solidFill>
                            <a:srgbClr val="000000"/>
                          </a:solidFill>
                          <a:effectLst/>
                          <a:latin typeface="Garamond" panose="02020404030301010803" pitchFamily="18" charset="0"/>
                        </a:rPr>
                        <a:t>NIH </a:t>
                      </a:r>
                      <a:r>
                        <a:rPr lang="en-US" sz="900" dirty="0">
                          <a:latin typeface="Constantia" pitchFamily="18" charset="0"/>
                        </a:rPr>
                        <a:t>NIEHS</a:t>
                      </a:r>
                      <a:endParaRPr lang="en-US" sz="900" b="0" i="0" u="none" strike="noStrike" dirty="0">
                        <a:solidFill>
                          <a:srgbClr val="000000"/>
                        </a:solidFill>
                        <a:effectLst/>
                        <a:latin typeface="Garamond" panose="02020404030301010803" pitchFamily="18" charset="0"/>
                      </a:endParaRPr>
                    </a:p>
                  </a:txBody>
                  <a:tcPr marL="2361" marR="2361" marT="23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l" fontAlgn="t"/>
                      <a:r>
                        <a:rPr lang="en-US" sz="900" b="0" i="0" u="none" strike="noStrike" dirty="0">
                          <a:solidFill>
                            <a:srgbClr val="000000"/>
                          </a:solidFill>
                          <a:effectLst/>
                          <a:latin typeface="Garamond" panose="02020404030301010803" pitchFamily="18" charset="0"/>
                        </a:rPr>
                        <a:t>To investigate whether household use of biomass or kerosene fuel for heating, cooking, or lighting increases the risk of tuberculosis infection or disease.</a:t>
                      </a:r>
                    </a:p>
                  </a:txBody>
                  <a:tcPr marL="2361" marR="2361" marT="23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fontAlgn="ctr"/>
                      <a:r>
                        <a:rPr lang="en-US" sz="900" b="0" i="0" u="none" strike="noStrike" dirty="0">
                          <a:solidFill>
                            <a:srgbClr val="000000"/>
                          </a:solidFill>
                          <a:effectLst/>
                          <a:latin typeface="Garamond" panose="02020404030301010803" pitchFamily="18" charset="0"/>
                        </a:rPr>
                        <a:t>Bates</a:t>
                      </a:r>
                    </a:p>
                  </a:txBody>
                  <a:tcPr marL="2361" marR="2361" marT="236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2776461931"/>
                  </a:ext>
                </a:extLst>
              </a:tr>
              <a:tr h="328981">
                <a:tc>
                  <a:txBody>
                    <a:bodyPr/>
                    <a:lstStyle/>
                    <a:p>
                      <a:pPr algn="l" fontAlgn="ctr"/>
                      <a:r>
                        <a:rPr lang="en-US" sz="900" b="1" i="0" u="none" strike="noStrike" dirty="0">
                          <a:solidFill>
                            <a:srgbClr val="FFFFFF"/>
                          </a:solidFill>
                          <a:effectLst/>
                          <a:latin typeface="Garamond" panose="02020404030301010803" pitchFamily="18" charset="0"/>
                        </a:rPr>
                        <a:t>2016-2018</a:t>
                      </a:r>
                    </a:p>
                  </a:txBody>
                  <a:tcPr marL="2361" marR="2361" marT="236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ctr"/>
                      <a:r>
                        <a:rPr lang="en-US" sz="900" b="0" i="0" u="none" strike="noStrike" dirty="0">
                          <a:solidFill>
                            <a:srgbClr val="000000"/>
                          </a:solidFill>
                          <a:effectLst/>
                          <a:latin typeface="Garamond" panose="02020404030301010803" pitchFamily="18" charset="0"/>
                        </a:rPr>
                        <a:t>Investigation of Ocular Disease and Household </a:t>
                      </a:r>
                      <a:r>
                        <a:rPr lang="en-US" sz="900" b="0" i="0" u="none" strike="noStrike" dirty="0" err="1">
                          <a:solidFill>
                            <a:srgbClr val="000000"/>
                          </a:solidFill>
                          <a:effectLst/>
                          <a:latin typeface="Garamond" panose="02020404030301010803" pitchFamily="18" charset="0"/>
                        </a:rPr>
                        <a:t>Fule</a:t>
                      </a:r>
                      <a:r>
                        <a:rPr lang="en-US" sz="900" b="0" i="0" u="none" strike="noStrike" dirty="0">
                          <a:solidFill>
                            <a:srgbClr val="000000"/>
                          </a:solidFill>
                          <a:effectLst/>
                          <a:latin typeface="Garamond" panose="02020404030301010803" pitchFamily="18" charset="0"/>
                        </a:rPr>
                        <a:t> Use in </a:t>
                      </a:r>
                      <a:r>
                        <a:rPr lang="en-US" sz="900" b="0" i="0" u="none" strike="noStrike" dirty="0" err="1">
                          <a:solidFill>
                            <a:srgbClr val="000000"/>
                          </a:solidFill>
                          <a:effectLst/>
                          <a:latin typeface="Garamond" panose="02020404030301010803" pitchFamily="18" charset="0"/>
                        </a:rPr>
                        <a:t>Kaski</a:t>
                      </a:r>
                      <a:endParaRPr lang="en-US" sz="900" b="0" i="0" u="none" strike="noStrike" dirty="0">
                        <a:solidFill>
                          <a:srgbClr val="000000"/>
                        </a:solidFill>
                        <a:effectLst/>
                        <a:latin typeface="Garamond" panose="02020404030301010803" pitchFamily="18" charset="0"/>
                      </a:endParaRPr>
                    </a:p>
                  </a:txBody>
                  <a:tcPr marL="2361" marR="2361" marT="23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n-US" sz="900" b="0" i="0" u="none" strike="noStrike" dirty="0">
                          <a:solidFill>
                            <a:srgbClr val="000000"/>
                          </a:solidFill>
                          <a:effectLst/>
                          <a:latin typeface="Garamond" panose="02020404030301010803" pitchFamily="18" charset="0"/>
                        </a:rPr>
                        <a:t>NIH</a:t>
                      </a:r>
                    </a:p>
                  </a:txBody>
                  <a:tcPr marL="2361" marR="2361" marT="23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900" dirty="0">
                          <a:solidFill>
                            <a:schemeClr val="tx1"/>
                          </a:solidFill>
                          <a:latin typeface="Garamond" panose="02020404030301010803" pitchFamily="18" charset="0"/>
                        </a:rPr>
                        <a:t>To examine whether household fuel use for cooking, heating, and lighting is associated with cataract (ocular lens opacity) among women in </a:t>
                      </a:r>
                      <a:r>
                        <a:rPr lang="en-US" sz="900" dirty="0" err="1">
                          <a:solidFill>
                            <a:schemeClr val="tx1"/>
                          </a:solidFill>
                          <a:latin typeface="Garamond" panose="02020404030301010803" pitchFamily="18" charset="0"/>
                        </a:rPr>
                        <a:t>Kaski</a:t>
                      </a:r>
                      <a:r>
                        <a:rPr lang="en-US" sz="900" dirty="0">
                          <a:solidFill>
                            <a:schemeClr val="tx1"/>
                          </a:solidFill>
                          <a:latin typeface="Garamond" panose="02020404030301010803" pitchFamily="18" charset="0"/>
                        </a:rPr>
                        <a:t> district.</a:t>
                      </a:r>
                    </a:p>
                  </a:txBody>
                  <a:tcPr marL="2361" marR="2361" marT="23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n-US" sz="900" b="0" i="0" u="none" strike="noStrike" dirty="0">
                          <a:solidFill>
                            <a:srgbClr val="000000"/>
                          </a:solidFill>
                          <a:effectLst/>
                          <a:latin typeface="Garamond" panose="02020404030301010803" pitchFamily="18" charset="0"/>
                        </a:rPr>
                        <a:t>Bates</a:t>
                      </a:r>
                    </a:p>
                  </a:txBody>
                  <a:tcPr marL="2361" marR="2361" marT="236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1520779296"/>
                  </a:ext>
                </a:extLst>
              </a:tr>
              <a:tr h="530517">
                <a:tc>
                  <a:txBody>
                    <a:bodyPr/>
                    <a:lstStyle/>
                    <a:p>
                      <a:pPr algn="l" fontAlgn="ctr"/>
                      <a:r>
                        <a:rPr lang="en-US" sz="900" b="1" i="0" u="none" strike="noStrike" dirty="0">
                          <a:solidFill>
                            <a:srgbClr val="FFFFFF"/>
                          </a:solidFill>
                          <a:effectLst/>
                          <a:latin typeface="Garamond" panose="02020404030301010803" pitchFamily="18" charset="0"/>
                        </a:rPr>
                        <a:t>2016-2017</a:t>
                      </a:r>
                    </a:p>
                  </a:txBody>
                  <a:tcPr marL="2361" marR="2361" marT="236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t"/>
                      <a:r>
                        <a:rPr lang="en-US" sz="900" b="0" i="0" u="none" strike="noStrike" dirty="0">
                          <a:solidFill>
                            <a:srgbClr val="000000"/>
                          </a:solidFill>
                          <a:effectLst/>
                          <a:latin typeface="Garamond" panose="02020404030301010803" pitchFamily="18" charset="0"/>
                        </a:rPr>
                        <a:t>Investigation of Household Air Pollution and Cardio Pulmonary Diseases in </a:t>
                      </a:r>
                      <a:r>
                        <a:rPr lang="en-US" sz="900" b="0" i="0" u="none" strike="noStrike" dirty="0" err="1">
                          <a:solidFill>
                            <a:srgbClr val="000000"/>
                          </a:solidFill>
                          <a:effectLst/>
                          <a:latin typeface="Garamond" panose="02020404030301010803" pitchFamily="18" charset="0"/>
                        </a:rPr>
                        <a:t>Kaski</a:t>
                      </a:r>
                      <a:endParaRPr lang="en-US" sz="900" b="0" i="0" u="none" strike="noStrike" dirty="0">
                        <a:solidFill>
                          <a:srgbClr val="000000"/>
                        </a:solidFill>
                        <a:effectLst/>
                        <a:latin typeface="Garamond" panose="02020404030301010803" pitchFamily="18" charset="0"/>
                      </a:endParaRPr>
                    </a:p>
                  </a:txBody>
                  <a:tcPr marL="2361" marR="2361" marT="23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fontAlgn="ctr"/>
                      <a:r>
                        <a:rPr lang="en-US" sz="900" b="0" i="0" u="none" strike="noStrike" dirty="0">
                          <a:solidFill>
                            <a:srgbClr val="000000"/>
                          </a:solidFill>
                          <a:effectLst/>
                          <a:latin typeface="Garamond" panose="02020404030301010803" pitchFamily="18" charset="0"/>
                        </a:rPr>
                        <a:t>NIH</a:t>
                      </a:r>
                    </a:p>
                  </a:txBody>
                  <a:tcPr marL="2361" marR="2361" marT="23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l" fontAlgn="t"/>
                      <a:r>
                        <a:rPr lang="en-US" sz="900" b="0" i="0" u="none" strike="noStrike" dirty="0">
                          <a:solidFill>
                            <a:srgbClr val="000000"/>
                          </a:solidFill>
                          <a:effectLst/>
                          <a:latin typeface="Garamond" panose="02020404030301010803" pitchFamily="18" charset="0"/>
                        </a:rPr>
                        <a:t>To investigate the relationships between fuels used for cooking and clinical and subclinical cardiovascular changes, including hypertension, left ventricular mass, diastolic dysfunction, pulmonary artery systolic pressure, and ankle brachial index, among individuals using solid fuels compared with gas fuels.</a:t>
                      </a:r>
                    </a:p>
                  </a:txBody>
                  <a:tcPr marL="2361" marR="2361" marT="23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fontAlgn="ctr"/>
                      <a:r>
                        <a:rPr lang="en-US" sz="900" b="0" i="0" u="none" strike="noStrike" dirty="0">
                          <a:solidFill>
                            <a:srgbClr val="000000"/>
                          </a:solidFill>
                          <a:effectLst/>
                          <a:latin typeface="Garamond" panose="02020404030301010803" pitchFamily="18" charset="0"/>
                        </a:rPr>
                        <a:t>Bates</a:t>
                      </a:r>
                    </a:p>
                  </a:txBody>
                  <a:tcPr marL="2361" marR="2361" marT="236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3324099337"/>
                  </a:ext>
                </a:extLst>
              </a:tr>
              <a:tr h="369867">
                <a:tc>
                  <a:txBody>
                    <a:bodyPr/>
                    <a:lstStyle/>
                    <a:p>
                      <a:pPr algn="l" fontAlgn="ctr"/>
                      <a:r>
                        <a:rPr lang="en-US" sz="900" b="1" i="0" u="none" strike="noStrike" dirty="0">
                          <a:solidFill>
                            <a:srgbClr val="FFFFFF"/>
                          </a:solidFill>
                          <a:effectLst/>
                          <a:latin typeface="Garamond" panose="02020404030301010803" pitchFamily="18" charset="0"/>
                        </a:rPr>
                        <a:t>2021-2022</a:t>
                      </a:r>
                    </a:p>
                  </a:txBody>
                  <a:tcPr marL="2361" marR="2361" marT="236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ctr"/>
                      <a:r>
                        <a:rPr lang="en-US" sz="900" b="0" i="0" u="none" strike="noStrike" dirty="0">
                          <a:solidFill>
                            <a:srgbClr val="000000"/>
                          </a:solidFill>
                          <a:effectLst/>
                          <a:latin typeface="Garamond" panose="02020404030301010803" pitchFamily="18" charset="0"/>
                        </a:rPr>
                        <a:t>How Does Climate Change Effects Nepali Farmers' Livelihood Choices </a:t>
                      </a:r>
                    </a:p>
                  </a:txBody>
                  <a:tcPr marL="2361" marR="2361" marT="23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n-US" sz="900" b="0" i="0" u="none" strike="noStrike" dirty="0">
                          <a:solidFill>
                            <a:srgbClr val="000000"/>
                          </a:solidFill>
                          <a:effectLst/>
                          <a:latin typeface="Garamond" panose="02020404030301010803" pitchFamily="18" charset="0"/>
                        </a:rPr>
                        <a:t>NSF/PU</a:t>
                      </a:r>
                    </a:p>
                  </a:txBody>
                  <a:tcPr marL="2361" marR="2361" marT="23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l" fontAlgn="ctr"/>
                      <a:r>
                        <a:rPr lang="en-US" sz="900" b="0" i="0" u="none" strike="noStrike" dirty="0">
                          <a:solidFill>
                            <a:srgbClr val="000000"/>
                          </a:solidFill>
                          <a:effectLst/>
                          <a:latin typeface="Garamond" panose="02020404030301010803" pitchFamily="18" charset="0"/>
                        </a:rPr>
                        <a:t>To understand how people of the </a:t>
                      </a:r>
                      <a:r>
                        <a:rPr lang="en-US" sz="900" b="0" i="0" u="none" strike="noStrike" dirty="0" err="1">
                          <a:solidFill>
                            <a:srgbClr val="000000"/>
                          </a:solidFill>
                          <a:effectLst/>
                          <a:latin typeface="Garamond" panose="02020404030301010803" pitchFamily="18" charset="0"/>
                        </a:rPr>
                        <a:t>Chitwan</a:t>
                      </a:r>
                      <a:r>
                        <a:rPr lang="en-US" sz="900" b="0" i="0" u="none" strike="noStrike" dirty="0">
                          <a:solidFill>
                            <a:srgbClr val="000000"/>
                          </a:solidFill>
                          <a:effectLst/>
                          <a:latin typeface="Garamond" panose="02020404030301010803" pitchFamily="18" charset="0"/>
                        </a:rPr>
                        <a:t> Valley make decisions regarding economic livelihoods, and the role of climate change and other factors in these decisions. </a:t>
                      </a:r>
                    </a:p>
                  </a:txBody>
                  <a:tcPr marL="2361" marR="2361" marT="23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n-US" sz="900" b="0" i="0" u="none" strike="noStrike" dirty="0" err="1">
                          <a:solidFill>
                            <a:srgbClr val="000000"/>
                          </a:solidFill>
                          <a:effectLst/>
                          <a:latin typeface="Garamond" panose="02020404030301010803" pitchFamily="18" charset="0"/>
                        </a:rPr>
                        <a:t>Choquette</a:t>
                      </a:r>
                      <a:r>
                        <a:rPr lang="en-US" sz="900" b="0" i="0" u="none" strike="noStrike" dirty="0">
                          <a:solidFill>
                            <a:srgbClr val="000000"/>
                          </a:solidFill>
                          <a:effectLst/>
                          <a:latin typeface="Garamond" panose="02020404030301010803" pitchFamily="18" charset="0"/>
                        </a:rPr>
                        <a:t>-Levy</a:t>
                      </a:r>
                    </a:p>
                  </a:txBody>
                  <a:tcPr marL="2361" marR="2361" marT="236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3669411674"/>
                  </a:ext>
                </a:extLst>
              </a:tr>
              <a:tr h="220330">
                <a:tc>
                  <a:txBody>
                    <a:bodyPr/>
                    <a:lstStyle/>
                    <a:p>
                      <a:pPr algn="l" fontAlgn="ctr"/>
                      <a:r>
                        <a:rPr lang="en-US" sz="900" b="1" i="0" u="none" strike="noStrike" dirty="0">
                          <a:solidFill>
                            <a:srgbClr val="FFFFFF"/>
                          </a:solidFill>
                          <a:effectLst/>
                          <a:latin typeface="Garamond" panose="02020404030301010803" pitchFamily="18" charset="0"/>
                        </a:rPr>
                        <a:t>2023</a:t>
                      </a:r>
                    </a:p>
                  </a:txBody>
                  <a:tcPr marL="2361" marR="2361" marT="236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t"/>
                      <a:r>
                        <a:rPr lang="en-US" sz="900" b="0" i="0" u="none" strike="noStrike" dirty="0">
                          <a:solidFill>
                            <a:srgbClr val="000000"/>
                          </a:solidFill>
                          <a:effectLst/>
                          <a:latin typeface="Garamond" panose="02020404030301010803" pitchFamily="18" charset="0"/>
                        </a:rPr>
                        <a:t>Adolescent Compliance with Wrist-Based Air Population Detector </a:t>
                      </a:r>
                    </a:p>
                  </a:txBody>
                  <a:tcPr marL="2361" marR="2361" marT="23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fontAlgn="ctr"/>
                      <a:r>
                        <a:rPr lang="en-US" sz="900" b="0" i="0" u="none" strike="noStrike" dirty="0">
                          <a:solidFill>
                            <a:srgbClr val="000000"/>
                          </a:solidFill>
                          <a:effectLst/>
                          <a:latin typeface="Garamond" panose="02020404030301010803" pitchFamily="18" charset="0"/>
                        </a:rPr>
                        <a:t>UM</a:t>
                      </a:r>
                    </a:p>
                  </a:txBody>
                  <a:tcPr marL="2361" marR="2361" marT="23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l" fontAlgn="t"/>
                      <a:r>
                        <a:rPr lang="en-US" sz="900" b="0" i="0" u="none" strike="noStrike" dirty="0">
                          <a:solidFill>
                            <a:srgbClr val="000000"/>
                          </a:solidFill>
                          <a:effectLst/>
                          <a:latin typeface="Garamond" panose="02020404030301010803" pitchFamily="18" charset="0"/>
                        </a:rPr>
                        <a:t>To understand the impact of household and ambient air pollution on adolescent health and well-being.</a:t>
                      </a:r>
                    </a:p>
                  </a:txBody>
                  <a:tcPr marL="2361" marR="2361" marT="23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fontAlgn="ctr"/>
                      <a:r>
                        <a:rPr lang="en-US" sz="900" b="0" i="0" u="none" strike="noStrike" dirty="0">
                          <a:solidFill>
                            <a:srgbClr val="000000"/>
                          </a:solidFill>
                          <a:effectLst/>
                          <a:latin typeface="Garamond" panose="02020404030301010803" pitchFamily="18" charset="0"/>
                        </a:rPr>
                        <a:t>Jagger</a:t>
                      </a:r>
                    </a:p>
                  </a:txBody>
                  <a:tcPr marL="2361" marR="2361" marT="236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2651963208"/>
                  </a:ext>
                </a:extLst>
              </a:tr>
              <a:tr h="492067">
                <a:tc>
                  <a:txBody>
                    <a:bodyPr/>
                    <a:lstStyle/>
                    <a:p>
                      <a:pPr algn="l" fontAlgn="ctr"/>
                      <a:r>
                        <a:rPr lang="en-US" sz="900" b="1" i="0" u="none" strike="noStrike" dirty="0">
                          <a:solidFill>
                            <a:srgbClr val="FFFFFF"/>
                          </a:solidFill>
                          <a:effectLst/>
                          <a:latin typeface="Garamond" panose="02020404030301010803" pitchFamily="18" charset="0"/>
                        </a:rPr>
                        <a:t>2023</a:t>
                      </a:r>
                    </a:p>
                  </a:txBody>
                  <a:tcPr marL="2361" marR="2361" marT="236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ctr"/>
                      <a:r>
                        <a:rPr lang="en-US" sz="900" b="0" i="0" u="none" strike="noStrike" dirty="0">
                          <a:solidFill>
                            <a:srgbClr val="000000"/>
                          </a:solidFill>
                          <a:effectLst/>
                          <a:latin typeface="Garamond" panose="02020404030301010803" pitchFamily="18" charset="0"/>
                        </a:rPr>
                        <a:t>CNH2: Study on People, Place, and Payments in a Complex Human-Environment System in Eastern Chitwan</a:t>
                      </a:r>
                    </a:p>
                  </a:txBody>
                  <a:tcPr marL="2361" marR="2361" marT="23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fontAlgn="ctr"/>
                      <a:r>
                        <a:rPr lang="en-US" sz="900" b="0" i="0" u="none" strike="noStrike" dirty="0">
                          <a:solidFill>
                            <a:srgbClr val="000000"/>
                          </a:solidFill>
                          <a:effectLst/>
                          <a:latin typeface="Garamond" panose="02020404030301010803" pitchFamily="18" charset="0"/>
                        </a:rPr>
                        <a:t>NSF</a:t>
                      </a:r>
                    </a:p>
                  </a:txBody>
                  <a:tcPr marL="2361" marR="2361" marT="23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l" fontAlgn="ctr"/>
                      <a:r>
                        <a:rPr lang="en-US" sz="900" b="0" i="0" u="none" strike="noStrike" dirty="0">
                          <a:solidFill>
                            <a:srgbClr val="000000"/>
                          </a:solidFill>
                          <a:effectLst/>
                          <a:latin typeface="Garamond" panose="02020404030301010803" pitchFamily="18" charset="0"/>
                        </a:rPr>
                        <a:t>To evaluate the role of payment for ecosystem services on household economic strategies, livelihoods, community forest participation, environmental attitudes, and investment in children’s well-being, including schooling and time-use, among households in </a:t>
                      </a:r>
                      <a:r>
                        <a:rPr lang="en-US" sz="900" b="0" i="0" u="none" strike="noStrike" dirty="0" err="1">
                          <a:solidFill>
                            <a:srgbClr val="000000"/>
                          </a:solidFill>
                          <a:effectLst/>
                          <a:latin typeface="Garamond" panose="02020404030301010803" pitchFamily="18" charset="0"/>
                        </a:rPr>
                        <a:t>Chitwan</a:t>
                      </a:r>
                      <a:r>
                        <a:rPr lang="en-US" sz="900" b="0" i="0" u="none" strike="noStrike" dirty="0">
                          <a:solidFill>
                            <a:srgbClr val="000000"/>
                          </a:solidFill>
                          <a:effectLst/>
                          <a:latin typeface="Garamond" panose="02020404030301010803" pitchFamily="18" charset="0"/>
                        </a:rPr>
                        <a:t>.</a:t>
                      </a:r>
                    </a:p>
                  </a:txBody>
                  <a:tcPr marL="2361" marR="2361" marT="23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fontAlgn="ctr"/>
                      <a:r>
                        <a:rPr lang="en-US" sz="900" b="0" i="0" u="none" strike="noStrike" dirty="0">
                          <a:solidFill>
                            <a:srgbClr val="000000"/>
                          </a:solidFill>
                          <a:effectLst/>
                          <a:latin typeface="Garamond" panose="02020404030301010803" pitchFamily="18" charset="0"/>
                        </a:rPr>
                        <a:t>Glick and </a:t>
                      </a:r>
                      <a:r>
                        <a:rPr lang="en-US" sz="900" b="0" i="0" u="none" strike="noStrike" dirty="0" err="1">
                          <a:solidFill>
                            <a:srgbClr val="000000"/>
                          </a:solidFill>
                          <a:effectLst/>
                          <a:latin typeface="Garamond" panose="02020404030301010803" pitchFamily="18" charset="0"/>
                        </a:rPr>
                        <a:t>Yabiku</a:t>
                      </a:r>
                      <a:endParaRPr lang="en-US" sz="900" b="0" i="0" u="none" strike="noStrike" dirty="0">
                        <a:solidFill>
                          <a:srgbClr val="000000"/>
                        </a:solidFill>
                        <a:effectLst/>
                        <a:latin typeface="Garamond" panose="02020404030301010803" pitchFamily="18" charset="0"/>
                      </a:endParaRPr>
                    </a:p>
                  </a:txBody>
                  <a:tcPr marL="2361" marR="2361" marT="236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2410134793"/>
                  </a:ext>
                </a:extLst>
              </a:tr>
              <a:tr h="492067">
                <a:tc>
                  <a:txBody>
                    <a:bodyPr/>
                    <a:lstStyle/>
                    <a:p>
                      <a:pPr algn="l" fontAlgn="ctr"/>
                      <a:r>
                        <a:rPr lang="en-US" sz="900" b="1" i="0" u="none" strike="noStrike" dirty="0">
                          <a:solidFill>
                            <a:srgbClr val="FFFFFF"/>
                          </a:solidFill>
                          <a:effectLst/>
                          <a:latin typeface="Garamond" panose="02020404030301010803" pitchFamily="18" charset="0"/>
                        </a:rPr>
                        <a:t>2023-2024</a:t>
                      </a:r>
                    </a:p>
                  </a:txBody>
                  <a:tcPr marL="2361" marR="2361" marT="236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t"/>
                      <a:r>
                        <a:rPr lang="en-US" sz="900" b="0" i="0" u="none" strike="noStrike" dirty="0">
                          <a:solidFill>
                            <a:srgbClr val="000000"/>
                          </a:solidFill>
                          <a:effectLst/>
                          <a:latin typeface="Garamond" panose="02020404030301010803" pitchFamily="18" charset="0"/>
                        </a:rPr>
                        <a:t>Integrating Natural Hazards Engineering and Social Demographic to Identify Cumulative Consequences of recurrent Flooding</a:t>
                      </a:r>
                    </a:p>
                  </a:txBody>
                  <a:tcPr marL="2361" marR="2361" marT="23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n-US" sz="900" b="0" i="0" u="none" strike="noStrike" dirty="0">
                          <a:solidFill>
                            <a:srgbClr val="000000"/>
                          </a:solidFill>
                          <a:effectLst/>
                          <a:latin typeface="Garamond" panose="02020404030301010803" pitchFamily="18" charset="0"/>
                        </a:rPr>
                        <a:t>UM</a:t>
                      </a:r>
                    </a:p>
                  </a:txBody>
                  <a:tcPr marL="2361" marR="2361" marT="23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l" fontAlgn="ctr"/>
                      <a:r>
                        <a:rPr lang="en-US" sz="900" b="0" i="0" u="none" strike="noStrike" dirty="0">
                          <a:solidFill>
                            <a:srgbClr val="000000"/>
                          </a:solidFill>
                          <a:effectLst/>
                          <a:latin typeface="Garamond" panose="02020404030301010803" pitchFamily="18" charset="0"/>
                        </a:rPr>
                        <a:t>To identify and assess flood exposure in the CVFS neighborhoods from 1995–2024 using community-based methods and remote sensing, and evaluate the impacts of recurrent flooding on long-term population dynamics, health, and wellbeing outcomes among CVFS neighborhoods. </a:t>
                      </a:r>
                    </a:p>
                  </a:txBody>
                  <a:tcPr marL="2361" marR="2361" marT="23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n-US" sz="900" b="0" i="0" u="none" strike="noStrike" dirty="0">
                          <a:solidFill>
                            <a:srgbClr val="000000"/>
                          </a:solidFill>
                          <a:effectLst/>
                          <a:latin typeface="Garamond" panose="02020404030301010803" pitchFamily="18" charset="0"/>
                        </a:rPr>
                        <a:t>Loos, </a:t>
                      </a:r>
                      <a:r>
                        <a:rPr lang="en-US" sz="900" b="0" i="0" u="none" strike="noStrike" dirty="0" err="1">
                          <a:solidFill>
                            <a:srgbClr val="000000"/>
                          </a:solidFill>
                          <a:effectLst/>
                          <a:latin typeface="Garamond" panose="02020404030301010803" pitchFamily="18" charset="0"/>
                        </a:rPr>
                        <a:t>Axinn</a:t>
                      </a:r>
                      <a:r>
                        <a:rPr lang="en-US" sz="900" b="0" i="0" u="none" strike="noStrike" dirty="0">
                          <a:solidFill>
                            <a:srgbClr val="000000"/>
                          </a:solidFill>
                          <a:effectLst/>
                          <a:latin typeface="Garamond" panose="02020404030301010803" pitchFamily="18" charset="0"/>
                        </a:rPr>
                        <a:t> and </a:t>
                      </a:r>
                      <a:r>
                        <a:rPr lang="en-US" sz="900" b="0" i="0" u="none" strike="noStrike" dirty="0" err="1">
                          <a:solidFill>
                            <a:srgbClr val="000000"/>
                          </a:solidFill>
                          <a:effectLst/>
                          <a:latin typeface="Garamond" panose="02020404030301010803" pitchFamily="18" charset="0"/>
                        </a:rPr>
                        <a:t>Ghimire</a:t>
                      </a:r>
                      <a:endParaRPr lang="en-US" sz="900" b="0" i="0" u="none" strike="noStrike" dirty="0">
                        <a:solidFill>
                          <a:srgbClr val="000000"/>
                        </a:solidFill>
                        <a:effectLst/>
                        <a:latin typeface="Garamond" panose="02020404030301010803" pitchFamily="18" charset="0"/>
                      </a:endParaRPr>
                    </a:p>
                  </a:txBody>
                  <a:tcPr marL="2361" marR="2361" marT="236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3799720788"/>
                  </a:ext>
                </a:extLst>
              </a:tr>
              <a:tr h="715778">
                <a:tc>
                  <a:txBody>
                    <a:bodyPr/>
                    <a:lstStyle/>
                    <a:p>
                      <a:pPr algn="l" fontAlgn="ctr"/>
                      <a:r>
                        <a:rPr lang="en-US" sz="900" b="1" i="0" u="none" strike="noStrike" dirty="0">
                          <a:solidFill>
                            <a:srgbClr val="FFFFFF"/>
                          </a:solidFill>
                          <a:effectLst/>
                          <a:latin typeface="Garamond" panose="02020404030301010803" pitchFamily="18" charset="0"/>
                        </a:rPr>
                        <a:t>2024</a:t>
                      </a:r>
                    </a:p>
                  </a:txBody>
                  <a:tcPr marL="2361" marR="2361" marT="236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ctr"/>
                      <a:r>
                        <a:rPr lang="en-US" sz="900" b="0" i="0" u="none" strike="noStrike" dirty="0">
                          <a:solidFill>
                            <a:srgbClr val="000000"/>
                          </a:solidFill>
                          <a:effectLst/>
                          <a:latin typeface="Garamond" panose="02020404030301010803" pitchFamily="18" charset="0"/>
                        </a:rPr>
                        <a:t>Enhancing Social Resilience to Human-wildlife Conflict Risk Study</a:t>
                      </a:r>
                    </a:p>
                  </a:txBody>
                  <a:tcPr marL="2361" marR="2361" marT="23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fontAlgn="ctr"/>
                      <a:r>
                        <a:rPr lang="en-US" sz="900" b="0" i="0" u="none" strike="noStrike" dirty="0">
                          <a:solidFill>
                            <a:srgbClr val="000000"/>
                          </a:solidFill>
                          <a:effectLst/>
                          <a:latin typeface="Garamond" panose="02020404030301010803" pitchFamily="18" charset="0"/>
                        </a:rPr>
                        <a:t>UM</a:t>
                      </a:r>
                    </a:p>
                  </a:txBody>
                  <a:tcPr marL="2361" marR="2361" marT="23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l" fontAlgn="ctr"/>
                      <a:r>
                        <a:rPr lang="en-US" sz="900" b="0" i="0" u="none" strike="noStrike" dirty="0">
                          <a:solidFill>
                            <a:srgbClr val="000000"/>
                          </a:solidFill>
                          <a:effectLst/>
                          <a:latin typeface="Garamond" panose="02020404030301010803" pitchFamily="18" charset="0"/>
                        </a:rPr>
                        <a:t>To understand the social and ecological characteristics affecting social resilience in the village near the national park with varying numbers of tiger presence in Nepal considering current tiger population levels and projected future increases. </a:t>
                      </a:r>
                    </a:p>
                  </a:txBody>
                  <a:tcPr marL="2361" marR="2361" marT="23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fontAlgn="ctr"/>
                      <a:r>
                        <a:rPr lang="en-US" sz="900" b="0" i="0" u="none" strike="noStrike" dirty="0" err="1">
                          <a:solidFill>
                            <a:srgbClr val="000000"/>
                          </a:solidFill>
                          <a:effectLst/>
                          <a:latin typeface="Garamond" panose="02020404030301010803" pitchFamily="18" charset="0"/>
                        </a:rPr>
                        <a:t>Zuckerwise</a:t>
                      </a:r>
                      <a:endParaRPr lang="en-US" sz="900" b="0" i="0" u="none" strike="noStrike" dirty="0">
                        <a:solidFill>
                          <a:srgbClr val="000000"/>
                        </a:solidFill>
                        <a:effectLst/>
                        <a:latin typeface="Garamond" panose="02020404030301010803" pitchFamily="18" charset="0"/>
                      </a:endParaRPr>
                    </a:p>
                  </a:txBody>
                  <a:tcPr marL="2361" marR="2361" marT="236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4105571244"/>
                  </a:ext>
                </a:extLst>
              </a:tr>
            </a:tbl>
          </a:graphicData>
        </a:graphic>
      </p:graphicFrame>
      <p:sp>
        <p:nvSpPr>
          <p:cNvPr id="5" name="Title 1">
            <a:extLst>
              <a:ext uri="{FF2B5EF4-FFF2-40B4-BE49-F238E27FC236}">
                <a16:creationId xmlns:a16="http://schemas.microsoft.com/office/drawing/2014/main" id="{061D052D-901B-41CA-AF8D-1384C2676345}"/>
              </a:ext>
            </a:extLst>
          </p:cNvPr>
          <p:cNvSpPr txBox="1">
            <a:spLocks/>
          </p:cNvSpPr>
          <p:nvPr/>
        </p:nvSpPr>
        <p:spPr>
          <a:xfrm>
            <a:off x="210670" y="533400"/>
            <a:ext cx="11524129" cy="609600"/>
          </a:xfrm>
          <a:prstGeom prst="rect">
            <a:avLst/>
          </a:prstGeom>
        </p:spPr>
        <p:txBody>
          <a:bodyPr>
            <a:noAutofit/>
          </a:bodyPr>
          <a:lstStyle>
            <a:lvl1pPr algn="ctr" rtl="0" fontAlgn="base">
              <a:spcBef>
                <a:spcPct val="0"/>
              </a:spcBef>
              <a:spcAft>
                <a:spcPct val="0"/>
              </a:spcAft>
              <a:defRPr sz="4400" kern="1200">
                <a:solidFill>
                  <a:srgbClr val="F2F2F2"/>
                </a:solidFill>
                <a:latin typeface="+mj-lt"/>
                <a:ea typeface="+mj-ea"/>
                <a:cs typeface="+mj-cs"/>
              </a:defRPr>
            </a:lvl1pPr>
            <a:lvl2pPr algn="ctr" rtl="0" fontAlgn="base">
              <a:spcBef>
                <a:spcPct val="0"/>
              </a:spcBef>
              <a:spcAft>
                <a:spcPct val="0"/>
              </a:spcAft>
              <a:defRPr sz="4400">
                <a:solidFill>
                  <a:srgbClr val="F2F2F2"/>
                </a:solidFill>
                <a:latin typeface="Calibri" panose="020F0502020204030204" pitchFamily="34" charset="0"/>
              </a:defRPr>
            </a:lvl2pPr>
            <a:lvl3pPr algn="ctr" rtl="0" fontAlgn="base">
              <a:spcBef>
                <a:spcPct val="0"/>
              </a:spcBef>
              <a:spcAft>
                <a:spcPct val="0"/>
              </a:spcAft>
              <a:defRPr sz="4400">
                <a:solidFill>
                  <a:srgbClr val="F2F2F2"/>
                </a:solidFill>
                <a:latin typeface="Calibri" panose="020F0502020204030204" pitchFamily="34" charset="0"/>
              </a:defRPr>
            </a:lvl3pPr>
            <a:lvl4pPr algn="ctr" rtl="0" fontAlgn="base">
              <a:spcBef>
                <a:spcPct val="0"/>
              </a:spcBef>
              <a:spcAft>
                <a:spcPct val="0"/>
              </a:spcAft>
              <a:defRPr sz="4400">
                <a:solidFill>
                  <a:srgbClr val="F2F2F2"/>
                </a:solidFill>
                <a:latin typeface="Calibri" panose="020F0502020204030204" pitchFamily="34" charset="0"/>
              </a:defRPr>
            </a:lvl4pPr>
            <a:lvl5pPr algn="ctr" rtl="0" fontAlgn="base">
              <a:spcBef>
                <a:spcPct val="0"/>
              </a:spcBef>
              <a:spcAft>
                <a:spcPct val="0"/>
              </a:spcAft>
              <a:defRPr sz="4400">
                <a:solidFill>
                  <a:srgbClr val="F2F2F2"/>
                </a:solidFill>
                <a:latin typeface="Calibri" panose="020F0502020204030204" pitchFamily="34" charset="0"/>
              </a:defRPr>
            </a:lvl5pPr>
            <a:lvl6pPr marL="457200" algn="ctr" rtl="0" fontAlgn="base">
              <a:spcBef>
                <a:spcPct val="0"/>
              </a:spcBef>
              <a:spcAft>
                <a:spcPct val="0"/>
              </a:spcAft>
              <a:defRPr sz="4400">
                <a:solidFill>
                  <a:srgbClr val="F2F2F2"/>
                </a:solidFill>
                <a:latin typeface="Calibri" panose="020F0502020204030204" pitchFamily="34" charset="0"/>
              </a:defRPr>
            </a:lvl6pPr>
            <a:lvl7pPr marL="914400" algn="ctr" rtl="0" fontAlgn="base">
              <a:spcBef>
                <a:spcPct val="0"/>
              </a:spcBef>
              <a:spcAft>
                <a:spcPct val="0"/>
              </a:spcAft>
              <a:defRPr sz="4400">
                <a:solidFill>
                  <a:srgbClr val="F2F2F2"/>
                </a:solidFill>
                <a:latin typeface="Calibri" panose="020F0502020204030204" pitchFamily="34" charset="0"/>
              </a:defRPr>
            </a:lvl7pPr>
            <a:lvl8pPr marL="1371600" algn="ctr" rtl="0" fontAlgn="base">
              <a:spcBef>
                <a:spcPct val="0"/>
              </a:spcBef>
              <a:spcAft>
                <a:spcPct val="0"/>
              </a:spcAft>
              <a:defRPr sz="4400">
                <a:solidFill>
                  <a:srgbClr val="F2F2F2"/>
                </a:solidFill>
                <a:latin typeface="Calibri" panose="020F0502020204030204" pitchFamily="34" charset="0"/>
              </a:defRPr>
            </a:lvl8pPr>
            <a:lvl9pPr marL="1828800" algn="ctr" rtl="0" fontAlgn="base">
              <a:spcBef>
                <a:spcPct val="0"/>
              </a:spcBef>
              <a:spcAft>
                <a:spcPct val="0"/>
              </a:spcAft>
              <a:defRPr sz="4400">
                <a:solidFill>
                  <a:srgbClr val="F2F2F2"/>
                </a:solidFill>
                <a:latin typeface="Calibri" panose="020F0502020204030204" pitchFamily="34" charset="0"/>
              </a:defRPr>
            </a:lvl9pPr>
          </a:lstStyle>
          <a:p>
            <a:pPr algn="l">
              <a:lnSpc>
                <a:spcPct val="100000"/>
              </a:lnSpc>
            </a:pPr>
            <a:r>
              <a:rPr lang="en-US" sz="3200" dirty="0">
                <a:solidFill>
                  <a:srgbClr val="FFC000"/>
                </a:solidFill>
                <a:latin typeface="Garamond" panose="02020404030301010803" pitchFamily="18" charset="0"/>
              </a:rPr>
              <a:t>ISER-N: Environment Research  Studies </a:t>
            </a:r>
            <a:endParaRPr lang="en-US" sz="2400" dirty="0">
              <a:solidFill>
                <a:schemeClr val="bg1"/>
              </a:solidFill>
              <a:latin typeface="Garamond" panose="02020404030301010803" pitchFamily="18" charset="0"/>
            </a:endParaRPr>
          </a:p>
        </p:txBody>
      </p:sp>
    </p:spTree>
    <p:extLst>
      <p:ext uri="{BB962C8B-B14F-4D97-AF65-F5344CB8AC3E}">
        <p14:creationId xmlns:p14="http://schemas.microsoft.com/office/powerpoint/2010/main" val="132890079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6176E-824B-2232-AB5B-D9C19272C4AE}"/>
              </a:ext>
            </a:extLst>
          </p:cNvPr>
          <p:cNvSpPr>
            <a:spLocks noGrp="1"/>
          </p:cNvSpPr>
          <p:nvPr>
            <p:ph type="title"/>
          </p:nvPr>
        </p:nvSpPr>
        <p:spPr>
          <a:xfrm>
            <a:off x="0" y="685800"/>
            <a:ext cx="12115800" cy="808038"/>
          </a:xfrm>
        </p:spPr>
        <p:txBody>
          <a:bodyPr/>
          <a:lstStyle/>
          <a:p>
            <a:r>
              <a:rPr lang="en-US" sz="3200" b="1" i="0" u="none" strike="noStrike" kern="100" baseline="0" dirty="0">
                <a:solidFill>
                  <a:srgbClr val="FFC000"/>
                </a:solidFill>
                <a:latin typeface="Garamond" panose="02020404030301010803" pitchFamily="18" charset="0"/>
              </a:rPr>
              <a:t>Reciprocal Relationships between Population and Environment.</a:t>
            </a:r>
            <a:endParaRPr lang="en-US" sz="6600" b="1" dirty="0">
              <a:solidFill>
                <a:srgbClr val="FFC000"/>
              </a:solidFill>
            </a:endParaRPr>
          </a:p>
        </p:txBody>
      </p:sp>
      <p:sp>
        <p:nvSpPr>
          <p:cNvPr id="5" name="TextBox 4">
            <a:extLst>
              <a:ext uri="{FF2B5EF4-FFF2-40B4-BE49-F238E27FC236}">
                <a16:creationId xmlns:a16="http://schemas.microsoft.com/office/drawing/2014/main" id="{2190653F-E45E-C55D-C449-26611DFE6B0D}"/>
              </a:ext>
            </a:extLst>
          </p:cNvPr>
          <p:cNvSpPr txBox="1"/>
          <p:nvPr/>
        </p:nvSpPr>
        <p:spPr>
          <a:xfrm>
            <a:off x="600635" y="1905000"/>
            <a:ext cx="11430000" cy="3404202"/>
          </a:xfrm>
          <a:prstGeom prst="rect">
            <a:avLst/>
          </a:prstGeom>
          <a:noFill/>
        </p:spPr>
        <p:txBody>
          <a:bodyPr wrap="square">
            <a:spAutoFit/>
          </a:bodyPr>
          <a:lstStyle/>
          <a:p>
            <a:r>
              <a:rPr lang="en-US" sz="2800" dirty="0">
                <a:solidFill>
                  <a:srgbClr val="FFC000"/>
                </a:solidFill>
                <a:latin typeface="Garamond" panose="02020404030301010803" pitchFamily="18" charset="0"/>
              </a:rPr>
              <a:t>Objectives (first phase: 1995 -2000)</a:t>
            </a:r>
          </a:p>
          <a:p>
            <a:pPr algn="just"/>
            <a:r>
              <a:rPr lang="en-US" sz="2400" b="0" dirty="0">
                <a:solidFill>
                  <a:schemeClr val="bg1"/>
                </a:solidFill>
                <a:latin typeface="Garamond" panose="02020404030301010803" pitchFamily="18" charset="0"/>
              </a:rPr>
              <a:t>To  examine </a:t>
            </a:r>
          </a:p>
          <a:p>
            <a:pPr algn="just"/>
            <a:r>
              <a:rPr lang="en-US" sz="2400" b="0" dirty="0">
                <a:solidFill>
                  <a:schemeClr val="bg1"/>
                </a:solidFill>
                <a:latin typeface="Garamond" panose="02020404030301010803" pitchFamily="18" charset="0"/>
              </a:rPr>
              <a:t>	</a:t>
            </a:r>
            <a:r>
              <a:rPr lang="en-US" sz="2400" b="0" dirty="0" err="1">
                <a:solidFill>
                  <a:schemeClr val="bg1"/>
                </a:solidFill>
                <a:latin typeface="Garamond" panose="02020404030301010803" pitchFamily="18" charset="0"/>
              </a:rPr>
              <a:t>i</a:t>
            </a:r>
            <a:r>
              <a:rPr lang="en-US" sz="2400" b="0" dirty="0">
                <a:solidFill>
                  <a:schemeClr val="bg1"/>
                </a:solidFill>
                <a:latin typeface="Garamond" panose="02020404030301010803" pitchFamily="18" charset="0"/>
              </a:rPr>
              <a:t>) The relationships between population change and environmental  </a:t>
            </a:r>
          </a:p>
          <a:p>
            <a:pPr algn="just"/>
            <a:r>
              <a:rPr lang="en-US" sz="2400" b="0" dirty="0">
                <a:solidFill>
                  <a:schemeClr val="bg1"/>
                </a:solidFill>
                <a:latin typeface="Garamond" panose="02020404030301010803" pitchFamily="18" charset="0"/>
              </a:rPr>
              <a:t>            change by determining the extent to which changes in marriage timing, </a:t>
            </a:r>
          </a:p>
          <a:p>
            <a:pPr algn="just"/>
            <a:r>
              <a:rPr lang="en-US" sz="2400" b="0" dirty="0">
                <a:solidFill>
                  <a:schemeClr val="bg1"/>
                </a:solidFill>
                <a:latin typeface="Garamond" panose="02020404030301010803" pitchFamily="18" charset="0"/>
              </a:rPr>
              <a:t>            household fission, childbearing and migration influence, </a:t>
            </a:r>
          </a:p>
          <a:p>
            <a:pPr algn="just"/>
            <a:endParaRPr lang="en-US" sz="2400" b="0" dirty="0">
              <a:solidFill>
                <a:schemeClr val="bg1"/>
              </a:solidFill>
              <a:latin typeface="Garamond" panose="02020404030301010803" pitchFamily="18" charset="0"/>
            </a:endParaRPr>
          </a:p>
          <a:p>
            <a:pPr algn="just"/>
            <a:r>
              <a:rPr lang="en-US" sz="2400" b="0" dirty="0">
                <a:solidFill>
                  <a:schemeClr val="bg1"/>
                </a:solidFill>
                <a:latin typeface="Garamond" panose="02020404030301010803" pitchFamily="18" charset="0"/>
              </a:rPr>
              <a:t>          ii) And are influenced by, changes in land use, water quality and </a:t>
            </a:r>
            <a:r>
              <a:rPr lang="en-US" sz="2400" b="0" dirty="0" smtClean="0">
                <a:solidFill>
                  <a:schemeClr val="bg1"/>
                </a:solidFill>
                <a:latin typeface="Garamond" panose="02020404030301010803" pitchFamily="18" charset="0"/>
              </a:rPr>
              <a:t>flora diversity</a:t>
            </a:r>
            <a:r>
              <a:rPr lang="en-US" sz="2400" b="0" dirty="0">
                <a:solidFill>
                  <a:schemeClr val="bg1"/>
                </a:solidFill>
                <a:latin typeface="Garamond" panose="02020404030301010803" pitchFamily="18" charset="0"/>
              </a:rPr>
              <a:t>, </a:t>
            </a:r>
          </a:p>
          <a:p>
            <a:pPr algn="just"/>
            <a:r>
              <a:rPr lang="en-US" sz="2400" b="0" dirty="0">
                <a:solidFill>
                  <a:schemeClr val="bg1"/>
                </a:solidFill>
                <a:latin typeface="Garamond" panose="02020404030301010803" pitchFamily="18" charset="0"/>
              </a:rPr>
              <a:t>              and the extent to which these relationships are produced </a:t>
            </a:r>
            <a:r>
              <a:rPr lang="en-US" sz="2400" b="0" dirty="0" smtClean="0">
                <a:solidFill>
                  <a:schemeClr val="bg1"/>
                </a:solidFill>
                <a:latin typeface="Garamond" panose="02020404030301010803" pitchFamily="18" charset="0"/>
              </a:rPr>
              <a:t>by exogenous </a:t>
            </a:r>
            <a:r>
              <a:rPr lang="en-US" sz="2400" b="0" dirty="0">
                <a:solidFill>
                  <a:schemeClr val="bg1"/>
                </a:solidFill>
                <a:latin typeface="Garamond" panose="02020404030301010803" pitchFamily="18" charset="0"/>
              </a:rPr>
              <a:t>changes </a:t>
            </a:r>
          </a:p>
          <a:p>
            <a:pPr algn="just"/>
            <a:r>
              <a:rPr lang="en-US" sz="2400" b="0" dirty="0">
                <a:solidFill>
                  <a:schemeClr val="bg1"/>
                </a:solidFill>
                <a:latin typeface="Garamond" panose="02020404030301010803" pitchFamily="18" charset="0"/>
              </a:rPr>
              <a:t>              in the social and institutional context.</a:t>
            </a:r>
          </a:p>
        </p:txBody>
      </p:sp>
    </p:spTree>
    <p:extLst>
      <p:ext uri="{BB962C8B-B14F-4D97-AF65-F5344CB8AC3E}">
        <p14:creationId xmlns:p14="http://schemas.microsoft.com/office/powerpoint/2010/main" val="182586075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E14C83-29D8-4A20-A93C-DD404434E538}"/>
              </a:ext>
            </a:extLst>
          </p:cNvPr>
          <p:cNvSpPr>
            <a:spLocks noGrp="1"/>
          </p:cNvSpPr>
          <p:nvPr>
            <p:ph type="ctrTitle"/>
          </p:nvPr>
        </p:nvSpPr>
        <p:spPr>
          <a:xfrm>
            <a:off x="381000" y="1143000"/>
            <a:ext cx="11506200" cy="1752600"/>
          </a:xfrm>
        </p:spPr>
        <p:txBody>
          <a:bodyPr/>
          <a:lstStyle/>
          <a:p>
            <a:r>
              <a:rPr lang="en-US" sz="3200" b="1" dirty="0">
                <a:solidFill>
                  <a:srgbClr val="FFC000"/>
                </a:solidFill>
                <a:latin typeface="Garamond" pitchFamily="18" charset="0"/>
              </a:rPr>
              <a:t>Overview of Environmental Research at ISER-N  </a:t>
            </a:r>
            <a:endParaRPr lang="en-US" sz="3200" dirty="0">
              <a:solidFill>
                <a:srgbClr val="FFC000"/>
              </a:solidFill>
              <a:latin typeface="Garamond" pitchFamily="18" charset="0"/>
            </a:endParaRPr>
          </a:p>
        </p:txBody>
      </p:sp>
      <p:sp>
        <p:nvSpPr>
          <p:cNvPr id="2" name="Content Placeholder 1">
            <a:extLst>
              <a:ext uri="{FF2B5EF4-FFF2-40B4-BE49-F238E27FC236}">
                <a16:creationId xmlns:a16="http://schemas.microsoft.com/office/drawing/2014/main" id="{DE569FE2-A20B-4423-AE47-53F4651DE0A8}"/>
              </a:ext>
            </a:extLst>
          </p:cNvPr>
          <p:cNvSpPr>
            <a:spLocks noGrp="1"/>
          </p:cNvSpPr>
          <p:nvPr>
            <p:ph type="subTitle" idx="1"/>
          </p:nvPr>
        </p:nvSpPr>
        <p:spPr>
          <a:xfrm>
            <a:off x="3124200" y="4648200"/>
            <a:ext cx="6477000" cy="1676400"/>
          </a:xfrm>
        </p:spPr>
        <p:txBody>
          <a:bodyPr/>
          <a:lstStyle/>
          <a:p>
            <a:r>
              <a:rPr lang="en-US" sz="2000" b="1" dirty="0">
                <a:solidFill>
                  <a:schemeClr val="bg1"/>
                </a:solidFill>
                <a:latin typeface="Garamond" panose="02020404030301010803" pitchFamily="18" charset="0"/>
              </a:rPr>
              <a:t>Dirgha J. Ghimire</a:t>
            </a:r>
            <a:endParaRPr lang="en-US" sz="2000" b="1" dirty="0">
              <a:latin typeface="Garamond" panose="02020404030301010803" pitchFamily="18" charset="0"/>
            </a:endParaRPr>
          </a:p>
          <a:p>
            <a:r>
              <a:rPr lang="en-US" sz="2000" b="1" dirty="0">
                <a:latin typeface="Garamond" panose="02020404030301010803" pitchFamily="18" charset="0"/>
              </a:rPr>
              <a:t>Institute for Social and Environmental Research Nepal</a:t>
            </a:r>
          </a:p>
          <a:p>
            <a:r>
              <a:rPr lang="en-US" sz="2000" b="1" dirty="0">
                <a:latin typeface="Garamond" panose="02020404030301010803" pitchFamily="18" charset="0"/>
              </a:rPr>
              <a:t>University of Michigan</a:t>
            </a:r>
          </a:p>
          <a:p>
            <a:r>
              <a:rPr lang="en-US" sz="2000" b="1" dirty="0" smtClean="0">
                <a:latin typeface="Garamond" panose="02020404030301010803" pitchFamily="18" charset="0"/>
              </a:rPr>
              <a:t>June 24</a:t>
            </a:r>
            <a:r>
              <a:rPr lang="en-US" sz="2000" b="1" dirty="0" smtClean="0">
                <a:latin typeface="Garamond" panose="02020404030301010803" pitchFamily="18" charset="0"/>
              </a:rPr>
              <a:t>, 2026</a:t>
            </a:r>
            <a:endParaRPr lang="en-US" sz="2000" b="1" dirty="0">
              <a:latin typeface="Garamond" panose="02020404030301010803" pitchFamily="18" charset="0"/>
            </a:endParaRPr>
          </a:p>
          <a:p>
            <a:endParaRPr lang="en-US" sz="2000" b="1" dirty="0">
              <a:latin typeface="Garamond" panose="02020404030301010803" pitchFamily="18" charset="0"/>
            </a:endParaRPr>
          </a:p>
        </p:txBody>
      </p:sp>
    </p:spTree>
    <p:extLst>
      <p:ext uri="{BB962C8B-B14F-4D97-AF65-F5344CB8AC3E}">
        <p14:creationId xmlns:p14="http://schemas.microsoft.com/office/powerpoint/2010/main" val="87247240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6176E-824B-2232-AB5B-D9C19272C4AE}"/>
              </a:ext>
            </a:extLst>
          </p:cNvPr>
          <p:cNvSpPr>
            <a:spLocks noGrp="1"/>
          </p:cNvSpPr>
          <p:nvPr>
            <p:ph type="title"/>
          </p:nvPr>
        </p:nvSpPr>
        <p:spPr>
          <a:xfrm>
            <a:off x="0" y="533400"/>
            <a:ext cx="11582400" cy="685800"/>
          </a:xfrm>
        </p:spPr>
        <p:txBody>
          <a:bodyPr/>
          <a:lstStyle/>
          <a:p>
            <a:r>
              <a:rPr lang="en-US" sz="3200" b="1" i="0" u="none" strike="noStrike" kern="100" baseline="0" dirty="0">
                <a:solidFill>
                  <a:srgbClr val="FFC000"/>
                </a:solidFill>
                <a:latin typeface="Garamond" panose="02020404030301010803" pitchFamily="18" charset="0"/>
              </a:rPr>
              <a:t>Reciprocal Relationships between Population and Environment.</a:t>
            </a:r>
            <a:endParaRPr lang="en-US" sz="6600" b="1" dirty="0">
              <a:solidFill>
                <a:srgbClr val="FFC000"/>
              </a:solidFill>
            </a:endParaRPr>
          </a:p>
        </p:txBody>
      </p:sp>
      <p:sp>
        <p:nvSpPr>
          <p:cNvPr id="7" name="TextBox 6">
            <a:extLst>
              <a:ext uri="{FF2B5EF4-FFF2-40B4-BE49-F238E27FC236}">
                <a16:creationId xmlns:a16="http://schemas.microsoft.com/office/drawing/2014/main" id="{0879BDA3-7195-3F74-5BF0-EF6256BD3067}"/>
              </a:ext>
            </a:extLst>
          </p:cNvPr>
          <p:cNvSpPr txBox="1"/>
          <p:nvPr/>
        </p:nvSpPr>
        <p:spPr>
          <a:xfrm>
            <a:off x="228600" y="1066800"/>
            <a:ext cx="11887200" cy="5917004"/>
          </a:xfrm>
          <a:prstGeom prst="rect">
            <a:avLst/>
          </a:prstGeom>
          <a:noFill/>
        </p:spPr>
        <p:txBody>
          <a:bodyPr wrap="square">
            <a:spAutoFit/>
          </a:bodyPr>
          <a:lstStyle/>
          <a:p>
            <a:pPr marR="0" algn="l" rtl="0"/>
            <a:r>
              <a:rPr lang="en-US" i="0" u="none" strike="noStrike" baseline="0" dirty="0">
                <a:solidFill>
                  <a:srgbClr val="FFC000"/>
                </a:solidFill>
                <a:latin typeface="Garamond" panose="02020404030301010803" pitchFamily="18" charset="0"/>
              </a:rPr>
              <a:t>Objectives  (second phase 2001-2007)</a:t>
            </a:r>
          </a:p>
          <a:p>
            <a:pPr marR="0" algn="l" rtl="0">
              <a:lnSpc>
                <a:spcPts val="2880"/>
              </a:lnSpc>
              <a:spcBef>
                <a:spcPts val="0"/>
              </a:spcBef>
            </a:pPr>
            <a:r>
              <a:rPr lang="en-US" b="0" i="0" u="none" strike="noStrike" baseline="0" dirty="0">
                <a:solidFill>
                  <a:schemeClr val="bg1"/>
                </a:solidFill>
                <a:latin typeface="Garamond" panose="02020404030301010803" pitchFamily="18" charset="0"/>
              </a:rPr>
              <a:t>The primary aim of this project is to analyze these existing data to address four specific questions regarding the reciprocal relationships between population processes and the environment: </a:t>
            </a:r>
          </a:p>
          <a:p>
            <a:pPr marL="1371600" lvl="2" indent="-457200">
              <a:lnSpc>
                <a:spcPts val="2880"/>
              </a:lnSpc>
              <a:spcBef>
                <a:spcPts val="0"/>
              </a:spcBef>
              <a:buAutoNum type="arabicParenR"/>
            </a:pPr>
            <a:r>
              <a:rPr lang="en-US" b="0" i="0" u="none" strike="noStrike" baseline="0" dirty="0">
                <a:solidFill>
                  <a:schemeClr val="bg1"/>
                </a:solidFill>
                <a:latin typeface="Garamond" panose="02020404030301010803" pitchFamily="18" charset="0"/>
              </a:rPr>
              <a:t>To what extent do marriage timing, household fission, childbearing, and migration influence land use and flora diversity? </a:t>
            </a:r>
          </a:p>
          <a:p>
            <a:pPr lvl="1">
              <a:lnSpc>
                <a:spcPts val="2880"/>
              </a:lnSpc>
              <a:spcBef>
                <a:spcPts val="0"/>
              </a:spcBef>
            </a:pPr>
            <a:r>
              <a:rPr lang="en-US" b="0" i="0" u="none" strike="noStrike" baseline="0" dirty="0">
                <a:solidFill>
                  <a:schemeClr val="bg1"/>
                </a:solidFill>
                <a:latin typeface="Garamond" panose="02020404030301010803" pitchFamily="18" charset="0"/>
              </a:rPr>
              <a:t>	2)    To what extent do land use and flora diversity influence marriage, household fission, childbearing, and</a:t>
            </a:r>
            <a:r>
              <a:rPr lang="en-US" b="0" i="0" u="none" strike="noStrike" dirty="0">
                <a:solidFill>
                  <a:schemeClr val="bg1"/>
                </a:solidFill>
                <a:latin typeface="Garamond" panose="02020404030301010803" pitchFamily="18" charset="0"/>
              </a:rPr>
              <a:t> </a:t>
            </a:r>
            <a:r>
              <a:rPr lang="en-US" b="0" i="0" u="none" strike="noStrike" baseline="0" dirty="0">
                <a:solidFill>
                  <a:schemeClr val="bg1"/>
                </a:solidFill>
                <a:latin typeface="Garamond" panose="02020404030301010803" pitchFamily="18" charset="0"/>
              </a:rPr>
              <a:t>migration? </a:t>
            </a:r>
            <a:endParaRPr lang="en-US" b="0" dirty="0">
              <a:solidFill>
                <a:schemeClr val="bg1"/>
              </a:solidFill>
              <a:latin typeface="Garamond" panose="02020404030301010803" pitchFamily="18" charset="0"/>
            </a:endParaRPr>
          </a:p>
          <a:p>
            <a:pPr lvl="1">
              <a:lnSpc>
                <a:spcPts val="2880"/>
              </a:lnSpc>
              <a:spcBef>
                <a:spcPts val="0"/>
              </a:spcBef>
            </a:pPr>
            <a:r>
              <a:rPr lang="en-US" b="0" i="0" u="none" strike="noStrike" baseline="0" dirty="0">
                <a:solidFill>
                  <a:schemeClr val="bg1"/>
                </a:solidFill>
                <a:latin typeface="Garamond" panose="02020404030301010803" pitchFamily="18" charset="0"/>
              </a:rPr>
              <a:t>	3)    To what extent do agricultural practices and consumption patterns link population  processes to environmental outcomes? </a:t>
            </a:r>
            <a:endParaRPr lang="en-US" b="0" dirty="0">
              <a:solidFill>
                <a:schemeClr val="bg1"/>
              </a:solidFill>
              <a:latin typeface="Garamond" panose="02020404030301010803" pitchFamily="18" charset="0"/>
            </a:endParaRPr>
          </a:p>
          <a:p>
            <a:pPr lvl="1">
              <a:lnSpc>
                <a:spcPts val="2880"/>
              </a:lnSpc>
              <a:spcBef>
                <a:spcPts val="0"/>
              </a:spcBef>
            </a:pPr>
            <a:r>
              <a:rPr lang="en-US" b="0" i="0" u="none" strike="noStrike" baseline="0" dirty="0">
                <a:solidFill>
                  <a:schemeClr val="bg1"/>
                </a:solidFill>
                <a:latin typeface="Garamond" panose="02020404030301010803" pitchFamily="18" charset="0"/>
              </a:rPr>
              <a:t>	4)   To what extent are the observed relationships between population processes and the environment produced</a:t>
            </a:r>
            <a:r>
              <a:rPr lang="en-US" b="0" i="0" u="none" strike="noStrike" dirty="0">
                <a:solidFill>
                  <a:schemeClr val="bg1"/>
                </a:solidFill>
                <a:latin typeface="Garamond" panose="02020404030301010803" pitchFamily="18" charset="0"/>
              </a:rPr>
              <a:t> </a:t>
            </a:r>
            <a:r>
              <a:rPr lang="en-US" b="0" i="0" u="none" strike="noStrike" baseline="0" dirty="0">
                <a:solidFill>
                  <a:schemeClr val="bg1"/>
                </a:solidFill>
                <a:latin typeface="Garamond" panose="02020404030301010803" pitchFamily="18" charset="0"/>
              </a:rPr>
              <a:t>by exogenous changes in the social, economic and institutional context?   </a:t>
            </a:r>
            <a:endParaRPr lang="en-US" b="0" dirty="0">
              <a:solidFill>
                <a:schemeClr val="bg1"/>
              </a:solidFill>
              <a:latin typeface="Garamond" panose="02020404030301010803" pitchFamily="18" charset="0"/>
            </a:endParaRPr>
          </a:p>
          <a:p>
            <a:pPr lvl="1" indent="-457200">
              <a:lnSpc>
                <a:spcPts val="2880"/>
              </a:lnSpc>
              <a:spcBef>
                <a:spcPts val="0"/>
              </a:spcBef>
            </a:pPr>
            <a:endParaRPr lang="en-US" b="0" i="0" u="none" strike="noStrike" baseline="0" dirty="0">
              <a:solidFill>
                <a:schemeClr val="bg1"/>
              </a:solidFill>
              <a:latin typeface="Garamond" panose="02020404030301010803" pitchFamily="18" charset="0"/>
            </a:endParaRPr>
          </a:p>
          <a:p>
            <a:pPr lvl="1" indent="-457200">
              <a:lnSpc>
                <a:spcPts val="2880"/>
              </a:lnSpc>
              <a:spcBef>
                <a:spcPts val="0"/>
              </a:spcBef>
            </a:pPr>
            <a:r>
              <a:rPr lang="en-US" b="0" i="0" u="none" strike="noStrike" baseline="0" dirty="0">
                <a:solidFill>
                  <a:schemeClr val="bg1"/>
                </a:solidFill>
                <a:latin typeface="Garamond" panose="02020404030301010803" pitchFamily="18" charset="0"/>
              </a:rPr>
              <a:t>Our second aim is to extend these unique population and environment measures forward in time. </a:t>
            </a:r>
            <a:r>
              <a:rPr lang="en-US" b="0" dirty="0">
                <a:solidFill>
                  <a:schemeClr val="bg1"/>
                </a:solidFill>
                <a:latin typeface="Garamond" panose="02020404030301010803" pitchFamily="18" charset="0"/>
              </a:rPr>
              <a:t> </a:t>
            </a:r>
          </a:p>
          <a:p>
            <a:pPr marL="0" lvl="1">
              <a:lnSpc>
                <a:spcPts val="2880"/>
              </a:lnSpc>
              <a:spcBef>
                <a:spcPts val="0"/>
              </a:spcBef>
            </a:pPr>
            <a:r>
              <a:rPr lang="en-US" b="0" dirty="0">
                <a:solidFill>
                  <a:schemeClr val="bg1"/>
                </a:solidFill>
                <a:latin typeface="Garamond" panose="02020404030301010803" pitchFamily="18" charset="0"/>
              </a:rPr>
              <a:t>T</a:t>
            </a:r>
            <a:r>
              <a:rPr lang="en-US" b="0" i="0" u="none" strike="noStrike" baseline="0" dirty="0">
                <a:solidFill>
                  <a:schemeClr val="bg1"/>
                </a:solidFill>
                <a:latin typeface="Garamond" panose="02020404030301010803" pitchFamily="18" charset="0"/>
              </a:rPr>
              <a:t>he third aim is the systematic application of ethnographic methods to gather information to redesign our survey measures of the factors linking population and the environment in an effort to improve our models of these processes. </a:t>
            </a:r>
          </a:p>
        </p:txBody>
      </p:sp>
    </p:spTree>
    <p:extLst>
      <p:ext uri="{BB962C8B-B14F-4D97-AF65-F5344CB8AC3E}">
        <p14:creationId xmlns:p14="http://schemas.microsoft.com/office/powerpoint/2010/main" val="343689294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6" name="Rectangle 4">
            <a:extLst>
              <a:ext uri="{FF2B5EF4-FFF2-40B4-BE49-F238E27FC236}">
                <a16:creationId xmlns:a16="http://schemas.microsoft.com/office/drawing/2014/main" id="{7967EF9A-18D2-AE87-F9FC-8E41B93F8D9B}"/>
              </a:ext>
            </a:extLst>
          </p:cNvPr>
          <p:cNvSpPr>
            <a:spLocks noGrp="1" noChangeArrowheads="1"/>
          </p:cNvSpPr>
          <p:nvPr>
            <p:ph type="title"/>
          </p:nvPr>
        </p:nvSpPr>
        <p:spPr>
          <a:xfrm>
            <a:off x="152400" y="1413156"/>
            <a:ext cx="10972800" cy="808038"/>
          </a:xfrm>
        </p:spPr>
        <p:txBody>
          <a:bodyPr/>
          <a:lstStyle/>
          <a:p>
            <a:pPr algn="l"/>
            <a:r>
              <a:rPr lang="en-US" altLang="en-US" sz="2800" dirty="0">
                <a:latin typeface="Garamond" panose="02020404030301010803" pitchFamily="18" charset="0"/>
              </a:rPr>
              <a:t>Reciprocal Relations between Population and Environment at the Micro-Level</a:t>
            </a:r>
          </a:p>
        </p:txBody>
      </p:sp>
      <p:pic>
        <p:nvPicPr>
          <p:cNvPr id="74762" name="Picture 10">
            <a:extLst>
              <a:ext uri="{FF2B5EF4-FFF2-40B4-BE49-F238E27FC236}">
                <a16:creationId xmlns:a16="http://schemas.microsoft.com/office/drawing/2014/main" id="{16F02AB0-0523-BAF6-F812-C17845CDE95B}"/>
              </a:ext>
            </a:extLst>
          </p:cNvPr>
          <p:cNvPicPr>
            <a:picLocks noGrp="1" noChangeAspect="1" noChangeArrowheads="1"/>
          </p:cNvPicPr>
          <p:nvPr>
            <p:ph type="body" idx="1"/>
          </p:nvPr>
        </p:nvPicPr>
        <p:blipFill>
          <a:blip r:embed="rId2" cstate="print">
            <a:extLst>
              <a:ext uri="{28A0092B-C50C-407E-A947-70E740481C1C}">
                <a14:useLocalDpi xmlns:a14="http://schemas.microsoft.com/office/drawing/2010/main" val="0"/>
              </a:ext>
            </a:extLst>
          </a:blip>
          <a:srcRect/>
          <a:stretch>
            <a:fillRect/>
          </a:stretch>
        </p:blipFill>
        <p:spPr>
          <a:xfrm>
            <a:off x="2057400" y="2667000"/>
            <a:ext cx="8153400" cy="3373438"/>
          </a:xfrm>
          <a:noFill/>
          <a:ln/>
        </p:spPr>
      </p:pic>
      <p:sp>
        <p:nvSpPr>
          <p:cNvPr id="2" name="Rectangle 4">
            <a:extLst>
              <a:ext uri="{FF2B5EF4-FFF2-40B4-BE49-F238E27FC236}">
                <a16:creationId xmlns:a16="http://schemas.microsoft.com/office/drawing/2014/main" id="{DA7324B0-B8C4-2919-937A-84229DB79639}"/>
              </a:ext>
            </a:extLst>
          </p:cNvPr>
          <p:cNvSpPr txBox="1">
            <a:spLocks noChangeArrowheads="1"/>
          </p:cNvSpPr>
          <p:nvPr/>
        </p:nvSpPr>
        <p:spPr bwMode="auto">
          <a:xfrm>
            <a:off x="-76200" y="605118"/>
            <a:ext cx="441960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rgbClr val="F2F2F2"/>
                </a:solidFill>
                <a:latin typeface="+mj-lt"/>
                <a:ea typeface="+mj-ea"/>
                <a:cs typeface="+mj-cs"/>
              </a:defRPr>
            </a:lvl1pPr>
            <a:lvl2pPr algn="ctr" rtl="0" fontAlgn="base">
              <a:spcBef>
                <a:spcPct val="0"/>
              </a:spcBef>
              <a:spcAft>
                <a:spcPct val="0"/>
              </a:spcAft>
              <a:defRPr sz="4400">
                <a:solidFill>
                  <a:srgbClr val="F2F2F2"/>
                </a:solidFill>
                <a:latin typeface="Calibri" panose="020F0502020204030204" pitchFamily="34" charset="0"/>
              </a:defRPr>
            </a:lvl2pPr>
            <a:lvl3pPr algn="ctr" rtl="0" fontAlgn="base">
              <a:spcBef>
                <a:spcPct val="0"/>
              </a:spcBef>
              <a:spcAft>
                <a:spcPct val="0"/>
              </a:spcAft>
              <a:defRPr sz="4400">
                <a:solidFill>
                  <a:srgbClr val="F2F2F2"/>
                </a:solidFill>
                <a:latin typeface="Calibri" panose="020F0502020204030204" pitchFamily="34" charset="0"/>
              </a:defRPr>
            </a:lvl3pPr>
            <a:lvl4pPr algn="ctr" rtl="0" fontAlgn="base">
              <a:spcBef>
                <a:spcPct val="0"/>
              </a:spcBef>
              <a:spcAft>
                <a:spcPct val="0"/>
              </a:spcAft>
              <a:defRPr sz="4400">
                <a:solidFill>
                  <a:srgbClr val="F2F2F2"/>
                </a:solidFill>
                <a:latin typeface="Calibri" panose="020F0502020204030204" pitchFamily="34" charset="0"/>
              </a:defRPr>
            </a:lvl4pPr>
            <a:lvl5pPr algn="ctr" rtl="0" fontAlgn="base">
              <a:spcBef>
                <a:spcPct val="0"/>
              </a:spcBef>
              <a:spcAft>
                <a:spcPct val="0"/>
              </a:spcAft>
              <a:defRPr sz="4400">
                <a:solidFill>
                  <a:srgbClr val="F2F2F2"/>
                </a:solidFill>
                <a:latin typeface="Calibri" panose="020F0502020204030204" pitchFamily="34" charset="0"/>
              </a:defRPr>
            </a:lvl5pPr>
            <a:lvl6pPr marL="457200" algn="ctr" rtl="0" fontAlgn="base">
              <a:spcBef>
                <a:spcPct val="0"/>
              </a:spcBef>
              <a:spcAft>
                <a:spcPct val="0"/>
              </a:spcAft>
              <a:defRPr sz="4400">
                <a:solidFill>
                  <a:srgbClr val="F2F2F2"/>
                </a:solidFill>
                <a:latin typeface="Calibri" panose="020F0502020204030204" pitchFamily="34" charset="0"/>
              </a:defRPr>
            </a:lvl6pPr>
            <a:lvl7pPr marL="914400" algn="ctr" rtl="0" fontAlgn="base">
              <a:spcBef>
                <a:spcPct val="0"/>
              </a:spcBef>
              <a:spcAft>
                <a:spcPct val="0"/>
              </a:spcAft>
              <a:defRPr sz="4400">
                <a:solidFill>
                  <a:srgbClr val="F2F2F2"/>
                </a:solidFill>
                <a:latin typeface="Calibri" panose="020F0502020204030204" pitchFamily="34" charset="0"/>
              </a:defRPr>
            </a:lvl7pPr>
            <a:lvl8pPr marL="1371600" algn="ctr" rtl="0" fontAlgn="base">
              <a:spcBef>
                <a:spcPct val="0"/>
              </a:spcBef>
              <a:spcAft>
                <a:spcPct val="0"/>
              </a:spcAft>
              <a:defRPr sz="4400">
                <a:solidFill>
                  <a:srgbClr val="F2F2F2"/>
                </a:solidFill>
                <a:latin typeface="Calibri" panose="020F0502020204030204" pitchFamily="34" charset="0"/>
              </a:defRPr>
            </a:lvl8pPr>
            <a:lvl9pPr marL="1828800" algn="ctr" rtl="0" fontAlgn="base">
              <a:spcBef>
                <a:spcPct val="0"/>
              </a:spcBef>
              <a:spcAft>
                <a:spcPct val="0"/>
              </a:spcAft>
              <a:defRPr sz="4400">
                <a:solidFill>
                  <a:srgbClr val="F2F2F2"/>
                </a:solidFill>
                <a:latin typeface="Calibri" panose="020F0502020204030204" pitchFamily="34" charset="0"/>
              </a:defRPr>
            </a:lvl9pPr>
          </a:lstStyle>
          <a:p>
            <a:pPr algn="l">
              <a:lnSpc>
                <a:spcPct val="100000"/>
              </a:lnSpc>
            </a:pPr>
            <a:r>
              <a:rPr lang="en-US" altLang="en-US" sz="3200" dirty="0">
                <a:solidFill>
                  <a:srgbClr val="FFC000"/>
                </a:solidFill>
                <a:latin typeface="Garamond" panose="02020404030301010803" pitchFamily="18" charset="0"/>
              </a:rPr>
              <a:t>Conceptual Framework </a:t>
            </a: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1FD44-4E3D-3C74-4B6E-7B419B87E0F2}"/>
              </a:ext>
            </a:extLst>
          </p:cNvPr>
          <p:cNvSpPr>
            <a:spLocks noGrp="1"/>
          </p:cNvSpPr>
          <p:nvPr>
            <p:ph type="title"/>
          </p:nvPr>
        </p:nvSpPr>
        <p:spPr>
          <a:xfrm>
            <a:off x="76200" y="758730"/>
            <a:ext cx="11734800" cy="808038"/>
          </a:xfrm>
        </p:spPr>
        <p:txBody>
          <a:bodyPr/>
          <a:lstStyle/>
          <a:p>
            <a:pPr algn="l"/>
            <a:r>
              <a:rPr lang="en-US" altLang="en-US" sz="3200" b="1" dirty="0" smtClean="0">
                <a:solidFill>
                  <a:srgbClr val="FFC000"/>
                </a:solidFill>
                <a:latin typeface="Garamond" panose="02020404030301010803" pitchFamily="18" charset="0"/>
              </a:rPr>
              <a:t>Data: Population</a:t>
            </a:r>
            <a:endParaRPr lang="en-US" sz="3200" b="1" dirty="0">
              <a:solidFill>
                <a:srgbClr val="FFC000"/>
              </a:solidFill>
            </a:endParaRPr>
          </a:p>
        </p:txBody>
      </p:sp>
      <p:sp>
        <p:nvSpPr>
          <p:cNvPr id="3" name="Content Placeholder 2">
            <a:extLst>
              <a:ext uri="{FF2B5EF4-FFF2-40B4-BE49-F238E27FC236}">
                <a16:creationId xmlns:a16="http://schemas.microsoft.com/office/drawing/2014/main" id="{2C472BE6-2F23-CBA2-9C3E-450B4D4610B0}"/>
              </a:ext>
            </a:extLst>
          </p:cNvPr>
          <p:cNvSpPr>
            <a:spLocks noGrp="1"/>
          </p:cNvSpPr>
          <p:nvPr>
            <p:ph idx="1"/>
          </p:nvPr>
        </p:nvSpPr>
        <p:spPr>
          <a:xfrm>
            <a:off x="1772" y="975643"/>
            <a:ext cx="11201400" cy="5867400"/>
          </a:xfrm>
        </p:spPr>
        <p:txBody>
          <a:bodyPr/>
          <a:lstStyle/>
          <a:p>
            <a:pPr marL="0" indent="0">
              <a:buNone/>
            </a:pPr>
            <a:endParaRPr lang="en-US" sz="2400" b="1" dirty="0">
              <a:latin typeface="Garamond" panose="02020404030301010803" pitchFamily="18" charset="0"/>
            </a:endParaRPr>
          </a:p>
          <a:p>
            <a:pPr lvl="1"/>
            <a:r>
              <a:rPr lang="en-US" sz="2400" dirty="0">
                <a:latin typeface="Garamond" panose="02020404030301010803" pitchFamily="18" charset="0"/>
              </a:rPr>
              <a:t>Periodic  Thematic Individual Surveys  ( 1996, 2008, 2016, 2025) cross section surveys </a:t>
            </a:r>
          </a:p>
          <a:p>
            <a:pPr lvl="1"/>
            <a:r>
              <a:rPr lang="en-US" sz="2400" dirty="0">
                <a:latin typeface="Garamond" panose="02020404030301010803" pitchFamily="18" charset="0"/>
              </a:rPr>
              <a:t>Prospective Monthly Household Registry (1997 – to date 351 months)</a:t>
            </a:r>
          </a:p>
          <a:p>
            <a:pPr lvl="1">
              <a:buFont typeface="Arial" panose="020B0604020202020204" pitchFamily="34" charset="0"/>
              <a:buChar char="•"/>
            </a:pPr>
            <a:r>
              <a:rPr lang="en-US" sz="2000" dirty="0">
                <a:latin typeface="Garamond" panose="02020404030301010803" pitchFamily="18" charset="0"/>
              </a:rPr>
              <a:t>Birth, Marriage, death, living arrangement (migration) and education. </a:t>
            </a:r>
          </a:p>
          <a:p>
            <a:pPr lvl="1"/>
            <a:r>
              <a:rPr lang="en-US" sz="2400" dirty="0">
                <a:latin typeface="Garamond" panose="02020404030301010803" pitchFamily="18" charset="0"/>
              </a:rPr>
              <a:t>Contraceptive Use (1997-2017 )</a:t>
            </a:r>
          </a:p>
          <a:p>
            <a:pPr lvl="1"/>
            <a:r>
              <a:rPr lang="en-US" sz="2400" dirty="0">
                <a:latin typeface="Garamond" panose="02020404030301010803" pitchFamily="18" charset="0"/>
              </a:rPr>
              <a:t>Marital Arrangement Survey (2006-Ongoing)</a:t>
            </a:r>
          </a:p>
          <a:p>
            <a:pPr lvl="1">
              <a:buFont typeface="Arial" panose="020B0604020202020204" pitchFamily="34" charset="0"/>
              <a:buChar char="•"/>
            </a:pPr>
            <a:r>
              <a:rPr lang="en-US" sz="2000" dirty="0">
                <a:latin typeface="Garamond" panose="02020404030301010803" pitchFamily="18" charset="0"/>
              </a:rPr>
              <a:t>Spouse choice, husband-wife communication, inter-caste marriage, gifts, marital satisfaction</a:t>
            </a:r>
          </a:p>
          <a:p>
            <a:pPr lvl="1"/>
            <a:r>
              <a:rPr lang="en-US" sz="2400" dirty="0">
                <a:latin typeface="Garamond" panose="02020404030301010803" pitchFamily="18" charset="0"/>
              </a:rPr>
              <a:t>Household Relationship (1996, 2002, 2008 – Ongoing )</a:t>
            </a:r>
          </a:p>
          <a:p>
            <a:pPr lvl="1"/>
            <a:r>
              <a:rPr lang="en-US" sz="2400" dirty="0">
                <a:latin typeface="Garamond" panose="02020404030301010803" pitchFamily="18" charset="0"/>
              </a:rPr>
              <a:t>Migration Spell Survey - Away Sheet (Months 1-36, Month 145- Ongoing)</a:t>
            </a:r>
          </a:p>
          <a:p>
            <a:pPr lvl="1">
              <a:buFont typeface="Arial" panose="020B0604020202020204" pitchFamily="34" charset="0"/>
              <a:buChar char="•"/>
            </a:pPr>
            <a:r>
              <a:rPr lang="en-US" sz="2000" dirty="0">
                <a:latin typeface="Garamond" panose="02020404030301010803" pitchFamily="18" charset="0"/>
              </a:rPr>
              <a:t>Location, contact information, when left, reason for leaving, and return plan</a:t>
            </a:r>
          </a:p>
          <a:p>
            <a:endParaRPr lang="en-US" sz="2000" dirty="0">
              <a:latin typeface="Garamond" panose="02020404030301010803" pitchFamily="18" charset="0"/>
            </a:endParaRPr>
          </a:p>
        </p:txBody>
      </p:sp>
    </p:spTree>
    <p:extLst>
      <p:ext uri="{BB962C8B-B14F-4D97-AF65-F5344CB8AC3E}">
        <p14:creationId xmlns:p14="http://schemas.microsoft.com/office/powerpoint/2010/main" val="328246669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1FD44-4E3D-3C74-4B6E-7B419B87E0F2}"/>
              </a:ext>
            </a:extLst>
          </p:cNvPr>
          <p:cNvSpPr>
            <a:spLocks noGrp="1"/>
          </p:cNvSpPr>
          <p:nvPr>
            <p:ph type="title"/>
          </p:nvPr>
        </p:nvSpPr>
        <p:spPr>
          <a:xfrm>
            <a:off x="76200" y="758730"/>
            <a:ext cx="11734800" cy="808038"/>
          </a:xfrm>
        </p:spPr>
        <p:txBody>
          <a:bodyPr/>
          <a:lstStyle/>
          <a:p>
            <a:pPr algn="l"/>
            <a:r>
              <a:rPr lang="en-US" altLang="en-US" sz="3200" b="1" dirty="0">
                <a:solidFill>
                  <a:srgbClr val="FFC000"/>
                </a:solidFill>
                <a:latin typeface="Garamond" panose="02020404030301010803" pitchFamily="18" charset="0"/>
              </a:rPr>
              <a:t>Data: Environment</a:t>
            </a:r>
            <a:endParaRPr lang="en-US" sz="3200" b="1" dirty="0">
              <a:solidFill>
                <a:srgbClr val="FFC000"/>
              </a:solidFill>
            </a:endParaRPr>
          </a:p>
        </p:txBody>
      </p:sp>
      <p:sp>
        <p:nvSpPr>
          <p:cNvPr id="3" name="Content Placeholder 2">
            <a:extLst>
              <a:ext uri="{FF2B5EF4-FFF2-40B4-BE49-F238E27FC236}">
                <a16:creationId xmlns:a16="http://schemas.microsoft.com/office/drawing/2014/main" id="{2C472BE6-2F23-CBA2-9C3E-450B4D4610B0}"/>
              </a:ext>
            </a:extLst>
          </p:cNvPr>
          <p:cNvSpPr>
            <a:spLocks noGrp="1"/>
          </p:cNvSpPr>
          <p:nvPr>
            <p:ph idx="1"/>
          </p:nvPr>
        </p:nvSpPr>
        <p:spPr>
          <a:xfrm>
            <a:off x="228600" y="1600201"/>
            <a:ext cx="12115800" cy="5181599"/>
          </a:xfrm>
        </p:spPr>
        <p:txBody>
          <a:bodyPr/>
          <a:lstStyle/>
          <a:p>
            <a:pPr lvl="1"/>
            <a:r>
              <a:rPr lang="en-US" sz="2400" dirty="0">
                <a:latin typeface="Garamond" panose="02020404030301010803" pitchFamily="18" charset="0"/>
              </a:rPr>
              <a:t>Neighborhood Land Use (1995, 1999, 2006) </a:t>
            </a:r>
          </a:p>
          <a:p>
            <a:pPr lvl="1">
              <a:buFont typeface="Arial" panose="020B0604020202020204" pitchFamily="34" charset="0"/>
              <a:buChar char="•"/>
            </a:pPr>
            <a:r>
              <a:rPr lang="en-US" sz="2000" dirty="0">
                <a:latin typeface="Garamond" panose="02020404030301010803" pitchFamily="18" charset="0"/>
              </a:rPr>
              <a:t>Land area, cultivated land, plantation, canal, road, building, and infrastructures</a:t>
            </a:r>
          </a:p>
          <a:p>
            <a:pPr lvl="1"/>
            <a:r>
              <a:rPr lang="en-US" sz="2400" dirty="0">
                <a:latin typeface="Garamond" panose="02020404030301010803" pitchFamily="18" charset="0"/>
              </a:rPr>
              <a:t>Flora Plot and Common Land Plot Flora Survey1996, 1999, and 2006) </a:t>
            </a:r>
          </a:p>
          <a:p>
            <a:pPr lvl="1">
              <a:buFont typeface="Arial" panose="020B0604020202020204" pitchFamily="34" charset="0"/>
              <a:buChar char="•"/>
            </a:pPr>
            <a:r>
              <a:rPr lang="en-US" sz="2000" dirty="0">
                <a:latin typeface="Garamond" panose="02020404030301010803" pitchFamily="18" charset="0"/>
              </a:rPr>
              <a:t>No. of plants by species (herb, shrub, tree) </a:t>
            </a:r>
          </a:p>
          <a:p>
            <a:pPr lvl="1"/>
            <a:r>
              <a:rPr lang="en-US" sz="2400" dirty="0">
                <a:latin typeface="Garamond" panose="02020404030301010803" pitchFamily="18" charset="0"/>
              </a:rPr>
              <a:t>Household Consumption and Agriculture Survey  ( 1996, 2000, 2006 and 2015)</a:t>
            </a:r>
          </a:p>
          <a:p>
            <a:pPr lvl="1">
              <a:buFont typeface="Arial" panose="020B0604020202020204" pitchFamily="34" charset="0"/>
              <a:buChar char="•"/>
            </a:pPr>
            <a:r>
              <a:rPr lang="en-US" sz="2000" dirty="0">
                <a:latin typeface="Garamond" panose="02020404030301010803" pitchFamily="18" charset="0"/>
              </a:rPr>
              <a:t>Farming, livestock, household assets, migration,  perception of changes in environment, farming problems, income and consumption</a:t>
            </a:r>
          </a:p>
          <a:p>
            <a:pPr lvl="1"/>
            <a:r>
              <a:rPr lang="en-US" sz="2400" dirty="0">
                <a:latin typeface="Garamond" panose="02020404030301010803" pitchFamily="18" charset="0"/>
              </a:rPr>
              <a:t>Seasonal Agriculture Survey 1997 – 1999 ( nine seasons)</a:t>
            </a:r>
          </a:p>
          <a:p>
            <a:pPr lvl="1">
              <a:buFont typeface="Arial" panose="020B0604020202020204" pitchFamily="34" charset="0"/>
              <a:buChar char="•"/>
            </a:pPr>
            <a:r>
              <a:rPr lang="en-US" sz="2000" dirty="0">
                <a:latin typeface="Garamond" panose="02020404030301010803" pitchFamily="18" charset="0"/>
              </a:rPr>
              <a:t>Crops, area, production, labor use, use of tractor, fertilizers, pesticides, irrigation, consumption, etc. </a:t>
            </a:r>
          </a:p>
          <a:p>
            <a:pPr lvl="1"/>
            <a:r>
              <a:rPr lang="en-US" sz="2400" dirty="0">
                <a:latin typeface="Garamond" panose="02020404030301010803" pitchFamily="18" charset="0"/>
              </a:rPr>
              <a:t>Weather Data (secondary source) (1967-2017)</a:t>
            </a:r>
          </a:p>
          <a:p>
            <a:pPr lvl="1">
              <a:buFont typeface="Arial" panose="020B0604020202020204" pitchFamily="34" charset="0"/>
              <a:buChar char="•"/>
            </a:pPr>
            <a:r>
              <a:rPr lang="en-US" sz="2000" dirty="0">
                <a:latin typeface="Garamond" panose="02020404030301010803" pitchFamily="18" charset="0"/>
              </a:rPr>
              <a:t>Temperature, Rainfall, and Relative Humidity</a:t>
            </a:r>
          </a:p>
        </p:txBody>
      </p:sp>
    </p:spTree>
    <p:extLst>
      <p:ext uri="{BB962C8B-B14F-4D97-AF65-F5344CB8AC3E}">
        <p14:creationId xmlns:p14="http://schemas.microsoft.com/office/powerpoint/2010/main" val="288563616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1FD44-4E3D-3C74-4B6E-7B419B87E0F2}"/>
              </a:ext>
            </a:extLst>
          </p:cNvPr>
          <p:cNvSpPr>
            <a:spLocks noGrp="1"/>
          </p:cNvSpPr>
          <p:nvPr>
            <p:ph type="title"/>
          </p:nvPr>
        </p:nvSpPr>
        <p:spPr>
          <a:xfrm>
            <a:off x="76200" y="758730"/>
            <a:ext cx="11734800" cy="808038"/>
          </a:xfrm>
        </p:spPr>
        <p:txBody>
          <a:bodyPr/>
          <a:lstStyle/>
          <a:p>
            <a:pPr algn="l"/>
            <a:r>
              <a:rPr lang="en-US" altLang="en-US" sz="3200" b="1" dirty="0">
                <a:solidFill>
                  <a:srgbClr val="FFC000"/>
                </a:solidFill>
                <a:latin typeface="Garamond" panose="02020404030301010803" pitchFamily="18" charset="0"/>
              </a:rPr>
              <a:t>Data</a:t>
            </a:r>
            <a:endParaRPr lang="en-US" sz="3200" b="1" dirty="0">
              <a:solidFill>
                <a:srgbClr val="FFC000"/>
              </a:solidFill>
            </a:endParaRPr>
          </a:p>
        </p:txBody>
      </p:sp>
      <p:sp>
        <p:nvSpPr>
          <p:cNvPr id="3" name="Content Placeholder 2">
            <a:extLst>
              <a:ext uri="{FF2B5EF4-FFF2-40B4-BE49-F238E27FC236}">
                <a16:creationId xmlns:a16="http://schemas.microsoft.com/office/drawing/2014/main" id="{2C472BE6-2F23-CBA2-9C3E-450B4D4610B0}"/>
              </a:ext>
            </a:extLst>
          </p:cNvPr>
          <p:cNvSpPr>
            <a:spLocks noGrp="1"/>
          </p:cNvSpPr>
          <p:nvPr>
            <p:ph idx="1"/>
          </p:nvPr>
        </p:nvSpPr>
        <p:spPr>
          <a:xfrm>
            <a:off x="228600" y="1371601"/>
            <a:ext cx="12115800" cy="4754564"/>
          </a:xfrm>
        </p:spPr>
        <p:txBody>
          <a:bodyPr/>
          <a:lstStyle/>
          <a:p>
            <a:r>
              <a:rPr lang="en-US" sz="2200" b="1" dirty="0">
                <a:latin typeface="Garamond" panose="02020404030301010803" pitchFamily="18" charset="0"/>
              </a:rPr>
              <a:t>Community level data </a:t>
            </a:r>
          </a:p>
          <a:p>
            <a:pPr lvl="1"/>
            <a:r>
              <a:rPr lang="en-US" sz="2400" dirty="0">
                <a:latin typeface="Garamond" panose="02020404030301010803" pitchFamily="18" charset="0"/>
              </a:rPr>
              <a:t>Neighborhood History Calendar (1996, 2000, 2006, 2015), with GPS coordinates</a:t>
            </a:r>
          </a:p>
          <a:p>
            <a:pPr lvl="1">
              <a:buFont typeface="Arial" panose="020B0604020202020204" pitchFamily="34" charset="0"/>
              <a:buChar char="•"/>
            </a:pPr>
            <a:r>
              <a:rPr lang="en-US" sz="2000" dirty="0">
                <a:latin typeface="Garamond" panose="02020404030301010803" pitchFamily="18" charset="0"/>
              </a:rPr>
              <a:t>Distance to the nearest city, distance to the nearest services: such as school, health service, movie, bus, mill, market, cooperative, employment, bank, police, temple,  etc. each year from 1951 to 2015 </a:t>
            </a:r>
          </a:p>
          <a:p>
            <a:pPr lvl="1"/>
            <a:r>
              <a:rPr lang="en-US" sz="2400" dirty="0">
                <a:latin typeface="Garamond" panose="02020404030301010803" pitchFamily="18" charset="0"/>
              </a:rPr>
              <a:t>School History Calendar and School Survey  (1996, 2000, 2006 and 2022) </a:t>
            </a:r>
          </a:p>
          <a:p>
            <a:pPr lvl="1">
              <a:buFont typeface="Arial" panose="020B0604020202020204" pitchFamily="34" charset="0"/>
              <a:buChar char="•"/>
            </a:pPr>
            <a:r>
              <a:rPr lang="en-US" sz="2000" dirty="0">
                <a:latin typeface="Garamond" panose="02020404030301010803" pitchFamily="18" charset="0"/>
              </a:rPr>
              <a:t>History, grades, classrooms, teachers, students,  tuition, curriculum, medium of instruction, etc. annually from 1951 to 2015</a:t>
            </a:r>
          </a:p>
          <a:p>
            <a:pPr lvl="1"/>
            <a:r>
              <a:rPr lang="en-US" sz="2400" dirty="0">
                <a:latin typeface="Garamond" panose="02020404030301010803" pitchFamily="18" charset="0"/>
              </a:rPr>
              <a:t>Health History Calendar   ( 1996, 2000, 2006 and 2015)</a:t>
            </a:r>
          </a:p>
          <a:p>
            <a:pPr lvl="1">
              <a:buFont typeface="Arial" panose="020B0604020202020204" pitchFamily="34" charset="0"/>
              <a:buChar char="•"/>
            </a:pPr>
            <a:r>
              <a:rPr lang="en-US" sz="2000" dirty="0">
                <a:latin typeface="Garamond" panose="02020404030301010803" pitchFamily="18" charset="0"/>
              </a:rPr>
              <a:t>History, services, infrastructure, contraceptives, child immunization, maternal/child health, mobile camp, etc. annually from 1951 to 2015</a:t>
            </a:r>
          </a:p>
          <a:p>
            <a:pPr lvl="1"/>
            <a:r>
              <a:rPr lang="en-US" sz="2400" dirty="0">
                <a:solidFill>
                  <a:schemeClr val="bg1"/>
                </a:solidFill>
                <a:latin typeface="Garamond" panose="02020404030301010803" pitchFamily="18" charset="0"/>
              </a:rPr>
              <a:t>Public Transportation History (1996)</a:t>
            </a:r>
          </a:p>
          <a:p>
            <a:pPr lvl="1">
              <a:buFont typeface="Arial" panose="020B0604020202020204" pitchFamily="34" charset="0"/>
              <a:buChar char="•"/>
            </a:pPr>
            <a:r>
              <a:rPr lang="en-US" sz="2000" dirty="0">
                <a:solidFill>
                  <a:schemeClr val="bg1"/>
                </a:solidFill>
                <a:effectLst/>
                <a:latin typeface="Times New Roman" panose="02020603050405020304" pitchFamily="18" charset="0"/>
                <a:ea typeface="Calibri" panose="020F0502020204030204" pitchFamily="34" charset="0"/>
              </a:rPr>
              <a:t>Service date, fare, and time to destination in 1996</a:t>
            </a:r>
            <a:endParaRPr lang="en-US" sz="2000" dirty="0">
              <a:solidFill>
                <a:schemeClr val="bg1"/>
              </a:solidFill>
              <a:latin typeface="Garamond" panose="02020404030301010803" pitchFamily="18" charset="0"/>
            </a:endParaRPr>
          </a:p>
          <a:p>
            <a:pPr lvl="1"/>
            <a:r>
              <a:rPr lang="en-US" sz="2400" dirty="0">
                <a:solidFill>
                  <a:schemeClr val="bg1"/>
                </a:solidFill>
                <a:latin typeface="Garamond" panose="02020404030301010803" pitchFamily="18" charset="0"/>
              </a:rPr>
              <a:t>Bank History </a:t>
            </a:r>
          </a:p>
          <a:p>
            <a:pPr lvl="1"/>
            <a:r>
              <a:rPr lang="en-US" sz="2400" dirty="0">
                <a:solidFill>
                  <a:schemeClr val="bg1"/>
                </a:solidFill>
                <a:latin typeface="Garamond" panose="02020404030301010803" pitchFamily="18" charset="0"/>
              </a:rPr>
              <a:t>Hotel History Calendar </a:t>
            </a:r>
          </a:p>
          <a:p>
            <a:pPr marL="457200" lvl="1" indent="0">
              <a:buNone/>
            </a:pPr>
            <a:endParaRPr lang="en-US" sz="2200" dirty="0">
              <a:solidFill>
                <a:schemeClr val="bg1"/>
              </a:solidFill>
              <a:latin typeface="Garamond" panose="02020404030301010803" pitchFamily="18" charset="0"/>
            </a:endParaRPr>
          </a:p>
          <a:p>
            <a:pPr lvl="1"/>
            <a:r>
              <a:rPr lang="en-US" sz="2200" dirty="0">
                <a:latin typeface="Garamond" panose="02020404030301010803" pitchFamily="18" charset="0"/>
              </a:rPr>
              <a:t>  </a:t>
            </a:r>
          </a:p>
          <a:p>
            <a:endParaRPr lang="en-US" sz="2200" dirty="0">
              <a:latin typeface="Garamond" panose="02020404030301010803" pitchFamily="18" charset="0"/>
            </a:endParaRPr>
          </a:p>
        </p:txBody>
      </p:sp>
    </p:spTree>
    <p:extLst>
      <p:ext uri="{BB962C8B-B14F-4D97-AF65-F5344CB8AC3E}">
        <p14:creationId xmlns:p14="http://schemas.microsoft.com/office/powerpoint/2010/main" val="76203722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a:extLst>
              <a:ext uri="{FF2B5EF4-FFF2-40B4-BE49-F238E27FC236}">
                <a16:creationId xmlns:a16="http://schemas.microsoft.com/office/drawing/2014/main" id="{6E4D9087-7334-BF37-7AC4-367EFEE8025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 y="1566022"/>
            <a:ext cx="4493312" cy="4345704"/>
          </a:xfrm>
          <a:prstGeom prst="rect">
            <a:avLst/>
          </a:prstGeom>
          <a:noFill/>
          <a:extLst>
            <a:ext uri="{909E8E84-426E-40DD-AFC4-6F175D3DCCD1}">
              <a14:hiddenFill xmlns:a14="http://schemas.microsoft.com/office/drawing/2010/main">
                <a:solidFill>
                  <a:srgbClr val="FFFFFF"/>
                </a:solidFill>
              </a14:hiddenFill>
            </a:ext>
          </a:extLst>
        </p:spPr>
      </p:pic>
      <p:pic>
        <p:nvPicPr>
          <p:cNvPr id="19459" name="Picture 3">
            <a:extLst>
              <a:ext uri="{FF2B5EF4-FFF2-40B4-BE49-F238E27FC236}">
                <a16:creationId xmlns:a16="http://schemas.microsoft.com/office/drawing/2014/main" id="{199231BB-A8D2-DF2E-2046-38BD23DBA93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47936" y="1195606"/>
            <a:ext cx="5410200" cy="482419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DDECA93-ACAE-1FE9-EA76-E48053CF05CD}"/>
              </a:ext>
            </a:extLst>
          </p:cNvPr>
          <p:cNvSpPr txBox="1"/>
          <p:nvPr/>
        </p:nvSpPr>
        <p:spPr>
          <a:xfrm>
            <a:off x="76200" y="696942"/>
            <a:ext cx="7691718" cy="498663"/>
          </a:xfrm>
          <a:prstGeom prst="rect">
            <a:avLst/>
          </a:prstGeom>
          <a:noFill/>
        </p:spPr>
        <p:txBody>
          <a:bodyPr wrap="square">
            <a:spAutoFit/>
          </a:bodyPr>
          <a:lstStyle/>
          <a:p>
            <a:r>
              <a:rPr lang="en-US" sz="3200" dirty="0">
                <a:solidFill>
                  <a:srgbClr val="FFC000"/>
                </a:solidFill>
                <a:latin typeface="Garamond" panose="02020404030301010803" pitchFamily="18" charset="0"/>
              </a:rPr>
              <a:t>Land Use Chance in Chitwan 1953-1978</a:t>
            </a:r>
            <a:endParaRPr lang="en-US" sz="3200" dirty="0">
              <a:solidFill>
                <a:srgbClr val="FFC000"/>
              </a:solidFill>
            </a:endParaRPr>
          </a:p>
        </p:txBody>
      </p:sp>
      <p:sp>
        <p:nvSpPr>
          <p:cNvPr id="4" name="TextBox 3">
            <a:extLst>
              <a:ext uri="{FF2B5EF4-FFF2-40B4-BE49-F238E27FC236}">
                <a16:creationId xmlns:a16="http://schemas.microsoft.com/office/drawing/2014/main" id="{8E53C5D5-FF71-476B-FB06-4BA3127FA210}"/>
              </a:ext>
            </a:extLst>
          </p:cNvPr>
          <p:cNvSpPr txBox="1"/>
          <p:nvPr/>
        </p:nvSpPr>
        <p:spPr>
          <a:xfrm>
            <a:off x="4895389" y="3429000"/>
            <a:ext cx="2286000" cy="498663"/>
          </a:xfrm>
          <a:prstGeom prst="rect">
            <a:avLst/>
          </a:prstGeom>
          <a:noFill/>
        </p:spPr>
        <p:txBody>
          <a:bodyPr wrap="square">
            <a:spAutoFit/>
          </a:bodyPr>
          <a:lstStyle/>
          <a:p>
            <a:r>
              <a:rPr lang="en-US" sz="3200" dirty="0">
                <a:solidFill>
                  <a:srgbClr val="FFC000"/>
                </a:solidFill>
                <a:latin typeface="Garamond" panose="02020404030301010803" pitchFamily="18" charset="0"/>
              </a:rPr>
              <a:t>1953      1978</a:t>
            </a:r>
            <a:endParaRPr lang="en-US" sz="3200" dirty="0">
              <a:solidFill>
                <a:srgbClr val="FFC000"/>
              </a:solidFill>
            </a:endParaRPr>
          </a:p>
        </p:txBody>
      </p:sp>
      <p:sp>
        <p:nvSpPr>
          <p:cNvPr id="5" name="Arrow: Right 4">
            <a:extLst>
              <a:ext uri="{FF2B5EF4-FFF2-40B4-BE49-F238E27FC236}">
                <a16:creationId xmlns:a16="http://schemas.microsoft.com/office/drawing/2014/main" id="{24BFBB13-E192-F570-C36F-C1601C86DBFB}"/>
              </a:ext>
            </a:extLst>
          </p:cNvPr>
          <p:cNvSpPr/>
          <p:nvPr/>
        </p:nvSpPr>
        <p:spPr>
          <a:xfrm>
            <a:off x="5793787" y="3443031"/>
            <a:ext cx="489204" cy="484632"/>
          </a:xfrm>
          <a:prstGeom prst="right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3"/>
          <p:cNvPicPr>
            <a:picLocks noChangeAspect="1" noChangeArrowheads="1"/>
          </p:cNvPicPr>
          <p:nvPr/>
        </p:nvPicPr>
        <p:blipFill>
          <a:blip r:embed="rId3" cstate="print"/>
          <a:srcRect/>
          <a:stretch>
            <a:fillRect/>
          </a:stretch>
        </p:blipFill>
        <p:spPr bwMode="auto">
          <a:xfrm>
            <a:off x="6831014" y="1905000"/>
            <a:ext cx="4743504" cy="4594227"/>
          </a:xfrm>
          <a:prstGeom prst="rect">
            <a:avLst/>
          </a:prstGeom>
          <a:noFill/>
          <a:ln w="9525">
            <a:noFill/>
            <a:miter lim="800000"/>
            <a:headEnd/>
            <a:tailEnd/>
          </a:ln>
        </p:spPr>
      </p:pic>
      <p:sp>
        <p:nvSpPr>
          <p:cNvPr id="45059" name="Title 1"/>
          <p:cNvSpPr txBox="1">
            <a:spLocks/>
          </p:cNvSpPr>
          <p:nvPr/>
        </p:nvSpPr>
        <p:spPr bwMode="auto">
          <a:xfrm>
            <a:off x="-419100" y="685800"/>
            <a:ext cx="11696700" cy="609600"/>
          </a:xfrm>
          <a:prstGeom prst="rect">
            <a:avLst/>
          </a:prstGeom>
          <a:noFill/>
          <a:ln w="9525">
            <a:noFill/>
            <a:miter lim="800000"/>
            <a:headEnd/>
            <a:tailEnd/>
          </a:ln>
        </p:spPr>
        <p:txBody>
          <a:bodyPr/>
          <a:lstStyle/>
          <a:p>
            <a:pPr lvl="1">
              <a:lnSpc>
                <a:spcPct val="125000"/>
              </a:lnSpc>
            </a:pPr>
            <a:r>
              <a:rPr lang="en-US" altLang="en-US" sz="3200" dirty="0">
                <a:solidFill>
                  <a:srgbClr val="FFC000"/>
                </a:solidFill>
                <a:latin typeface="Garamond" panose="02020404030301010803" pitchFamily="18" charset="0"/>
                <a:cs typeface="Times New Roman" pitchFamily="18" charset="0"/>
              </a:rPr>
              <a:t>Neighborhood Land Use Mapping (1996, 2000, and 2006)</a:t>
            </a:r>
          </a:p>
          <a:p>
            <a:pPr lvl="1">
              <a:lnSpc>
                <a:spcPct val="125000"/>
              </a:lnSpc>
            </a:pPr>
            <a:endParaRPr lang="en-US" altLang="en-US" sz="3200" dirty="0">
              <a:solidFill>
                <a:srgbClr val="FFC000"/>
              </a:solidFill>
              <a:latin typeface="Garamond" panose="02020404030301010803" pitchFamily="18" charset="0"/>
              <a:cs typeface="Times New Roman" pitchFamily="18" charset="0"/>
            </a:endParaRPr>
          </a:p>
        </p:txBody>
      </p:sp>
      <p:pic>
        <p:nvPicPr>
          <p:cNvPr id="45060" name="Picture 8" descr="C:\Documents and Settings\ISSR NEPAL\Desktop\IMG_0008.JPG"/>
          <p:cNvPicPr>
            <a:picLocks noChangeAspect="1" noChangeArrowheads="1"/>
          </p:cNvPicPr>
          <p:nvPr/>
        </p:nvPicPr>
        <p:blipFill>
          <a:blip r:embed="rId4" cstate="print"/>
          <a:srcRect/>
          <a:stretch>
            <a:fillRect/>
          </a:stretch>
        </p:blipFill>
        <p:spPr bwMode="auto">
          <a:xfrm>
            <a:off x="2514600" y="4343400"/>
            <a:ext cx="2846388" cy="2133600"/>
          </a:xfrm>
          <a:prstGeom prst="rect">
            <a:avLst/>
          </a:prstGeom>
          <a:noFill/>
          <a:ln w="9525">
            <a:noFill/>
            <a:miter lim="800000"/>
            <a:headEnd/>
            <a:tailEnd/>
          </a:ln>
        </p:spPr>
      </p:pic>
      <p:pic>
        <p:nvPicPr>
          <p:cNvPr id="45061" name="Picture 2" descr="C:\Documents and Settings\ISSR NEPAL\Desktop\DSC02146.JPG"/>
          <p:cNvPicPr>
            <a:picLocks noChangeAspect="1" noChangeArrowheads="1"/>
          </p:cNvPicPr>
          <p:nvPr/>
        </p:nvPicPr>
        <p:blipFill>
          <a:blip r:embed="rId5" cstate="print"/>
          <a:srcRect/>
          <a:stretch>
            <a:fillRect/>
          </a:stretch>
        </p:blipFill>
        <p:spPr bwMode="auto">
          <a:xfrm>
            <a:off x="5638800" y="4419600"/>
            <a:ext cx="1104900" cy="1981200"/>
          </a:xfrm>
          <a:prstGeom prst="rect">
            <a:avLst/>
          </a:prstGeom>
          <a:noFill/>
          <a:ln w="9525">
            <a:noFill/>
            <a:miter lim="800000"/>
            <a:headEnd/>
            <a:tailEnd/>
          </a:ln>
        </p:spPr>
      </p:pic>
      <p:sp>
        <p:nvSpPr>
          <p:cNvPr id="13" name="Content Placeholder 2"/>
          <p:cNvSpPr txBox="1">
            <a:spLocks/>
          </p:cNvSpPr>
          <p:nvPr/>
        </p:nvSpPr>
        <p:spPr>
          <a:xfrm>
            <a:off x="1676400" y="1371600"/>
            <a:ext cx="8001000" cy="5486400"/>
          </a:xfrm>
          <a:prstGeom prst="rect">
            <a:avLst/>
          </a:prstGeom>
        </p:spPr>
        <p:txBody>
          <a:bodyPr/>
          <a:lstStyle/>
          <a:p>
            <a:pPr marL="623888" indent="-514350">
              <a:lnSpc>
                <a:spcPct val="150000"/>
              </a:lnSpc>
              <a:spcBef>
                <a:spcPts val="0"/>
              </a:spcBef>
              <a:defRPr/>
            </a:pPr>
            <a:r>
              <a:rPr lang="en-US" sz="1800" kern="0" dirty="0">
                <a:solidFill>
                  <a:schemeClr val="bg1"/>
                </a:solidFill>
                <a:latin typeface="Garamond" panose="02020404030301010803" pitchFamily="18" charset="0"/>
                <a:cs typeface="Tahoma" pitchFamily="34" charset="0"/>
              </a:rPr>
              <a:t>1) Finding the Neighborhood Location and Boundary</a:t>
            </a:r>
          </a:p>
          <a:p>
            <a:pPr marL="623888" indent="-514350">
              <a:lnSpc>
                <a:spcPct val="150000"/>
              </a:lnSpc>
              <a:spcBef>
                <a:spcPts val="0"/>
              </a:spcBef>
              <a:defRPr/>
            </a:pPr>
            <a:r>
              <a:rPr lang="en-US" sz="1800" kern="0" dirty="0">
                <a:solidFill>
                  <a:schemeClr val="bg1"/>
                </a:solidFill>
                <a:latin typeface="Garamond" panose="02020404030301010803" pitchFamily="18" charset="0"/>
                <a:cs typeface="Tahoma" pitchFamily="34" charset="0"/>
              </a:rPr>
              <a:t>	Total Neighborhoods- 171	</a:t>
            </a:r>
          </a:p>
          <a:p>
            <a:pPr marL="623888" indent="-514350">
              <a:lnSpc>
                <a:spcPct val="150000"/>
              </a:lnSpc>
              <a:spcBef>
                <a:spcPts val="0"/>
              </a:spcBef>
              <a:defRPr/>
            </a:pPr>
            <a:r>
              <a:rPr lang="en-US" sz="1800" kern="0" dirty="0">
                <a:solidFill>
                  <a:schemeClr val="bg1"/>
                </a:solidFill>
                <a:latin typeface="Garamond" panose="02020404030301010803" pitchFamily="18" charset="0"/>
                <a:cs typeface="Tahoma" pitchFamily="34" charset="0"/>
              </a:rPr>
              <a:t>2) Data Collection </a:t>
            </a:r>
          </a:p>
          <a:p>
            <a:pPr marL="1081088" lvl="1" indent="-514350">
              <a:lnSpc>
                <a:spcPct val="150000"/>
              </a:lnSpc>
              <a:spcBef>
                <a:spcPts val="0"/>
              </a:spcBef>
              <a:buFont typeface="Wingdings" pitchFamily="2" charset="2"/>
              <a:buChar char="q"/>
              <a:defRPr/>
            </a:pPr>
            <a:r>
              <a:rPr lang="en-US" sz="1800" kern="0" dirty="0">
                <a:solidFill>
                  <a:schemeClr val="bg1"/>
                </a:solidFill>
                <a:latin typeface="Garamond" panose="02020404030301010803" pitchFamily="18" charset="0"/>
                <a:cs typeface="Tahoma" pitchFamily="34" charset="0"/>
              </a:rPr>
              <a:t>GPS Information of boundary points	</a:t>
            </a:r>
          </a:p>
          <a:p>
            <a:pPr marL="1081088" lvl="1" indent="-514350">
              <a:lnSpc>
                <a:spcPct val="150000"/>
              </a:lnSpc>
              <a:spcBef>
                <a:spcPts val="0"/>
              </a:spcBef>
              <a:buFont typeface="Wingdings" pitchFamily="2" charset="2"/>
              <a:buChar char="q"/>
              <a:defRPr/>
            </a:pPr>
            <a:r>
              <a:rPr lang="en-US" sz="1800" kern="0" dirty="0">
                <a:solidFill>
                  <a:schemeClr val="bg1"/>
                </a:solidFill>
                <a:latin typeface="Garamond" panose="02020404030301010803" pitchFamily="18" charset="0"/>
                <a:cs typeface="Tahoma" pitchFamily="34" charset="0"/>
              </a:rPr>
              <a:t>Measure Distance and Bearing </a:t>
            </a:r>
          </a:p>
          <a:p>
            <a:pPr marL="1081088" lvl="1" indent="-514350">
              <a:lnSpc>
                <a:spcPct val="150000"/>
              </a:lnSpc>
              <a:spcBef>
                <a:spcPts val="0"/>
              </a:spcBef>
              <a:defRPr/>
            </a:pPr>
            <a:r>
              <a:rPr lang="en-US" sz="1800" kern="0" dirty="0">
                <a:solidFill>
                  <a:schemeClr val="bg1"/>
                </a:solidFill>
                <a:latin typeface="Garamond" panose="02020404030301010803" pitchFamily="18" charset="0"/>
                <a:cs typeface="Tahoma" pitchFamily="34" charset="0"/>
              </a:rPr>
              <a:t>	of Neighborhood boundary and </a:t>
            </a:r>
          </a:p>
          <a:p>
            <a:pPr marL="1081088" lvl="1" indent="-514350">
              <a:lnSpc>
                <a:spcPct val="150000"/>
              </a:lnSpc>
              <a:spcBef>
                <a:spcPts val="0"/>
              </a:spcBef>
              <a:buFont typeface="Wingdings" pitchFamily="2" charset="2"/>
              <a:buChar char="q"/>
              <a:defRPr/>
            </a:pPr>
            <a:r>
              <a:rPr lang="en-US" sz="1800" kern="0" dirty="0">
                <a:solidFill>
                  <a:schemeClr val="bg1"/>
                </a:solidFill>
                <a:latin typeface="Garamond" panose="02020404030301010803" pitchFamily="18" charset="0"/>
                <a:cs typeface="Tahoma" pitchFamily="34" charset="0"/>
              </a:rPr>
              <a:t>perimeter of all land use categories.</a:t>
            </a: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3" name="Picture 2" descr="C:\Documents and Settings\isernepal\Desktop\Final Map\Baseline.emf"/>
          <p:cNvPicPr>
            <a:picLocks noChangeAspect="1" noChangeArrowheads="1"/>
          </p:cNvPicPr>
          <p:nvPr/>
        </p:nvPicPr>
        <p:blipFill>
          <a:blip r:embed="rId3" cstate="print"/>
          <a:srcRect/>
          <a:stretch>
            <a:fillRect/>
          </a:stretch>
        </p:blipFill>
        <p:spPr bwMode="auto">
          <a:xfrm>
            <a:off x="762000" y="1295400"/>
            <a:ext cx="10082687" cy="5257800"/>
          </a:xfrm>
          <a:prstGeom prst="rect">
            <a:avLst/>
          </a:prstGeom>
          <a:solidFill>
            <a:schemeClr val="bg1"/>
          </a:solidFill>
          <a:ln w="9525">
            <a:noFill/>
            <a:miter lim="800000"/>
            <a:headEnd/>
            <a:tailEnd/>
          </a:ln>
        </p:spPr>
      </p:pic>
      <p:sp>
        <p:nvSpPr>
          <p:cNvPr id="8" name="Oval 7"/>
          <p:cNvSpPr/>
          <p:nvPr/>
        </p:nvSpPr>
        <p:spPr>
          <a:xfrm>
            <a:off x="6705600" y="4800600"/>
            <a:ext cx="152400" cy="152400"/>
          </a:xfrm>
          <a:prstGeom prst="ellipse">
            <a:avLst/>
          </a:prstGeom>
          <a:solidFill>
            <a:schemeClr val="bg1">
              <a:alpha val="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 name="Oval 17"/>
          <p:cNvSpPr/>
          <p:nvPr/>
        </p:nvSpPr>
        <p:spPr>
          <a:xfrm>
            <a:off x="8305800" y="2667000"/>
            <a:ext cx="152400" cy="152400"/>
          </a:xfrm>
          <a:prstGeom prst="ellipse">
            <a:avLst/>
          </a:prstGeom>
          <a:solidFill>
            <a:schemeClr val="bg1">
              <a:alpha val="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Oval 18"/>
          <p:cNvSpPr/>
          <p:nvPr/>
        </p:nvSpPr>
        <p:spPr>
          <a:xfrm>
            <a:off x="5943600" y="5181600"/>
            <a:ext cx="152400" cy="152400"/>
          </a:xfrm>
          <a:prstGeom prst="ellipse">
            <a:avLst/>
          </a:prstGeom>
          <a:solidFill>
            <a:schemeClr val="bg1">
              <a:alpha val="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4100" name="Picture 4" descr="C:\Documents and Settings\isernepal\Desktop\NBH 001.jpg"/>
          <p:cNvPicPr>
            <a:picLocks noChangeAspect="1" noChangeArrowheads="1"/>
          </p:cNvPicPr>
          <p:nvPr/>
        </p:nvPicPr>
        <p:blipFill>
          <a:blip r:embed="rId4" cstate="print"/>
          <a:srcRect/>
          <a:stretch>
            <a:fillRect/>
          </a:stretch>
        </p:blipFill>
        <p:spPr bwMode="auto">
          <a:xfrm>
            <a:off x="7848600" y="2540291"/>
            <a:ext cx="1548606" cy="1196693"/>
          </a:xfrm>
          <a:prstGeom prst="rect">
            <a:avLst/>
          </a:prstGeom>
          <a:noFill/>
          <a:ln>
            <a:solidFill>
              <a:schemeClr val="accent1">
                <a:shade val="50000"/>
              </a:schemeClr>
            </a:solidFill>
          </a:ln>
        </p:spPr>
      </p:pic>
      <p:pic>
        <p:nvPicPr>
          <p:cNvPr id="4101" name="Picture 5" descr="C:\Documents and Settings\isernepal\Desktop\NBH115.jpg"/>
          <p:cNvPicPr>
            <a:picLocks noChangeAspect="1" noChangeArrowheads="1"/>
          </p:cNvPicPr>
          <p:nvPr/>
        </p:nvPicPr>
        <p:blipFill>
          <a:blip r:embed="rId5" cstate="print"/>
          <a:srcRect/>
          <a:stretch>
            <a:fillRect/>
          </a:stretch>
        </p:blipFill>
        <p:spPr bwMode="auto">
          <a:xfrm>
            <a:off x="3918030" y="4751410"/>
            <a:ext cx="1310611" cy="1012781"/>
          </a:xfrm>
          <a:prstGeom prst="rect">
            <a:avLst/>
          </a:prstGeom>
          <a:noFill/>
          <a:ln>
            <a:solidFill>
              <a:schemeClr val="accent1">
                <a:shade val="50000"/>
              </a:schemeClr>
            </a:solidFill>
          </a:ln>
        </p:spPr>
      </p:pic>
      <p:pic>
        <p:nvPicPr>
          <p:cNvPr id="4102" name="Picture 6" descr="C:\Documents and Settings\isernepal\Desktop\NBH56.jpg"/>
          <p:cNvPicPr>
            <a:picLocks noChangeAspect="1" noChangeArrowheads="1"/>
          </p:cNvPicPr>
          <p:nvPr/>
        </p:nvPicPr>
        <p:blipFill>
          <a:blip r:embed="rId6" cstate="print"/>
          <a:srcRect/>
          <a:stretch>
            <a:fillRect/>
          </a:stretch>
        </p:blipFill>
        <p:spPr bwMode="auto">
          <a:xfrm>
            <a:off x="6096001" y="4248870"/>
            <a:ext cx="1371600" cy="1059796"/>
          </a:xfrm>
          <a:prstGeom prst="rect">
            <a:avLst/>
          </a:prstGeom>
          <a:noFill/>
          <a:ln>
            <a:solidFill>
              <a:schemeClr val="accent1">
                <a:shade val="50000"/>
              </a:schemeClr>
            </a:solidFill>
          </a:ln>
        </p:spPr>
      </p:pic>
      <p:sp>
        <p:nvSpPr>
          <p:cNvPr id="10250" name="Title 1"/>
          <p:cNvSpPr txBox="1">
            <a:spLocks/>
          </p:cNvSpPr>
          <p:nvPr/>
        </p:nvSpPr>
        <p:spPr bwMode="auto">
          <a:xfrm>
            <a:off x="0" y="609600"/>
            <a:ext cx="6934201" cy="685800"/>
          </a:xfrm>
          <a:prstGeom prst="rect">
            <a:avLst/>
          </a:prstGeom>
          <a:noFill/>
          <a:ln w="9525">
            <a:noFill/>
            <a:miter lim="800000"/>
            <a:headEnd/>
            <a:tailEnd/>
          </a:ln>
        </p:spPr>
        <p:txBody>
          <a:bodyPr/>
          <a:lstStyle/>
          <a:p>
            <a:pPr lvl="1">
              <a:lnSpc>
                <a:spcPct val="125000"/>
              </a:lnSpc>
              <a:defRPr/>
            </a:pPr>
            <a:r>
              <a:rPr lang="en-US" sz="3200" dirty="0">
                <a:solidFill>
                  <a:srgbClr val="FFC000"/>
                </a:solidFill>
                <a:latin typeface="Garamond" panose="02020404030301010803" pitchFamily="18" charset="0"/>
                <a:cs typeface="Times New Roman" pitchFamily="18" charset="0"/>
              </a:rPr>
              <a:t>Neighborhood Land Use Mapping </a:t>
            </a:r>
          </a:p>
          <a:p>
            <a:pPr lvl="1">
              <a:lnSpc>
                <a:spcPct val="125000"/>
              </a:lnSpc>
              <a:defRPr/>
            </a:pPr>
            <a:endParaRPr lang="en-US" sz="3200" dirty="0">
              <a:solidFill>
                <a:srgbClr val="FFC000"/>
              </a:solidFill>
              <a:effectLst>
                <a:outerShdw blurRad="38100" dist="38100" dir="2700000" algn="tl">
                  <a:srgbClr val="000000">
                    <a:alpha val="43137"/>
                  </a:srgbClr>
                </a:outerShdw>
              </a:effectLst>
              <a:latin typeface="Garamond" panose="02020404030301010803"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18"/>
                    </p:tgtEl>
                  </p:cond>
                </p:stCondLst>
                <p:endSync evt="end" delay="0">
                  <p:rtn val="all"/>
                </p:endSync>
                <p:childTnLst>
                  <p:par>
                    <p:cTn id="12" fill="hold" nodeType="clickPar">
                      <p:stCondLst>
                        <p:cond delay="0"/>
                      </p:stCondLst>
                      <p:childTnLst>
                        <p:par>
                          <p:cTn id="13" fill="hold" nodeType="withGroup">
                            <p:stCondLst>
                              <p:cond delay="0"/>
                            </p:stCondLst>
                            <p:childTnLst>
                              <p:par>
                                <p:cTn id="14" presetID="23" presetClass="entr" presetSubtype="16" fill="hold" nodeType="clickEffect">
                                  <p:stCondLst>
                                    <p:cond delay="0"/>
                                  </p:stCondLst>
                                  <p:childTnLst>
                                    <p:set>
                                      <p:cBhvr>
                                        <p:cTn id="15" dur="1" fill="hold">
                                          <p:stCondLst>
                                            <p:cond delay="0"/>
                                          </p:stCondLst>
                                        </p:cTn>
                                        <p:tgtEl>
                                          <p:spTgt spid="4100"/>
                                        </p:tgtEl>
                                        <p:attrNameLst>
                                          <p:attrName>style.visibility</p:attrName>
                                        </p:attrNameLst>
                                      </p:cBhvr>
                                      <p:to>
                                        <p:strVal val="visible"/>
                                      </p:to>
                                    </p:set>
                                    <p:anim calcmode="lin" valueType="num">
                                      <p:cBhvr>
                                        <p:cTn id="16" dur="500" fill="hold"/>
                                        <p:tgtEl>
                                          <p:spTgt spid="4100"/>
                                        </p:tgtEl>
                                        <p:attrNameLst>
                                          <p:attrName>ppt_w</p:attrName>
                                        </p:attrNameLst>
                                      </p:cBhvr>
                                      <p:tavLst>
                                        <p:tav tm="0">
                                          <p:val>
                                            <p:fltVal val="0"/>
                                          </p:val>
                                        </p:tav>
                                        <p:tav tm="100000">
                                          <p:val>
                                            <p:strVal val="#ppt_w"/>
                                          </p:val>
                                        </p:tav>
                                      </p:tavLst>
                                    </p:anim>
                                    <p:anim calcmode="lin" valueType="num">
                                      <p:cBhvr>
                                        <p:cTn id="17" dur="500" fill="hold"/>
                                        <p:tgtEl>
                                          <p:spTgt spid="4100"/>
                                        </p:tgtEl>
                                        <p:attrNameLst>
                                          <p:attrName>ppt_h</p:attrName>
                                        </p:attrNameLst>
                                      </p:cBhvr>
                                      <p:tavLst>
                                        <p:tav tm="0">
                                          <p:val>
                                            <p:fltVal val="0"/>
                                          </p:val>
                                        </p:tav>
                                        <p:tav tm="100000">
                                          <p:val>
                                            <p:strVal val="#ppt_h"/>
                                          </p:val>
                                        </p:tav>
                                      </p:tavLst>
                                    </p:anim>
                                  </p:childTnLst>
                                </p:cTn>
                              </p:par>
                            </p:childTnLst>
                          </p:cTn>
                        </p:par>
                      </p:childTnLst>
                    </p:cTn>
                  </p:par>
                </p:childTnLst>
              </p:cTn>
              <p:nextCondLst>
                <p:cond evt="onClick" delay="0">
                  <p:tgtEl>
                    <p:spTgt spid="18"/>
                  </p:tgtEl>
                </p:cond>
              </p:nextCondLst>
            </p:seq>
            <p:seq concurrent="1" nextAc="seek">
              <p:cTn id="18" restart="whenNotActive" fill="hold" evtFilter="cancelBubble" nodeType="interactiveSeq">
                <p:stCondLst>
                  <p:cond evt="onClick" delay="0">
                    <p:tgtEl>
                      <p:spTgt spid="4100"/>
                    </p:tgtEl>
                  </p:cond>
                </p:stCondLst>
                <p:endSync evt="end" delay="0">
                  <p:rtn val="all"/>
                </p:endSync>
                <p:childTnLst>
                  <p:par>
                    <p:cTn id="19" fill="hold" nodeType="clickPar">
                      <p:stCondLst>
                        <p:cond delay="indefinite"/>
                      </p:stCondLst>
                      <p:childTnLst>
                        <p:par>
                          <p:cTn id="20" fill="hold" nodeType="withGroup">
                            <p:stCondLst>
                              <p:cond delay="0"/>
                            </p:stCondLst>
                            <p:childTnLst>
                              <p:par>
                                <p:cTn id="21" presetID="23" presetClass="exit" presetSubtype="32" fill="hold" nodeType="clickEffect">
                                  <p:stCondLst>
                                    <p:cond delay="0"/>
                                  </p:stCondLst>
                                  <p:childTnLst>
                                    <p:anim calcmode="lin" valueType="num">
                                      <p:cBhvr>
                                        <p:cTn id="22" dur="500"/>
                                        <p:tgtEl>
                                          <p:spTgt spid="4100"/>
                                        </p:tgtEl>
                                        <p:attrNameLst>
                                          <p:attrName>ppt_w</p:attrName>
                                        </p:attrNameLst>
                                      </p:cBhvr>
                                      <p:tavLst>
                                        <p:tav tm="0">
                                          <p:val>
                                            <p:strVal val="ppt_w"/>
                                          </p:val>
                                        </p:tav>
                                        <p:tav tm="100000">
                                          <p:val>
                                            <p:fltVal val="0"/>
                                          </p:val>
                                        </p:tav>
                                      </p:tavLst>
                                    </p:anim>
                                    <p:anim calcmode="lin" valueType="num">
                                      <p:cBhvr>
                                        <p:cTn id="23" dur="500"/>
                                        <p:tgtEl>
                                          <p:spTgt spid="4100"/>
                                        </p:tgtEl>
                                        <p:attrNameLst>
                                          <p:attrName>ppt_h</p:attrName>
                                        </p:attrNameLst>
                                      </p:cBhvr>
                                      <p:tavLst>
                                        <p:tav tm="0">
                                          <p:val>
                                            <p:strVal val="ppt_h"/>
                                          </p:val>
                                        </p:tav>
                                        <p:tav tm="100000">
                                          <p:val>
                                            <p:fltVal val="0"/>
                                          </p:val>
                                        </p:tav>
                                      </p:tavLst>
                                    </p:anim>
                                    <p:set>
                                      <p:cBhvr>
                                        <p:cTn id="24" dur="1" fill="hold">
                                          <p:stCondLst>
                                            <p:cond delay="499"/>
                                          </p:stCondLst>
                                        </p:cTn>
                                        <p:tgtEl>
                                          <p:spTgt spid="4100"/>
                                        </p:tgtEl>
                                        <p:attrNameLst>
                                          <p:attrName>style.visibility</p:attrName>
                                        </p:attrNameLst>
                                      </p:cBhvr>
                                      <p:to>
                                        <p:strVal val="hidden"/>
                                      </p:to>
                                    </p:set>
                                  </p:childTnLst>
                                </p:cTn>
                              </p:par>
                            </p:childTnLst>
                          </p:cTn>
                        </p:par>
                      </p:childTnLst>
                    </p:cTn>
                  </p:par>
                </p:childTnLst>
              </p:cTn>
              <p:nextCondLst>
                <p:cond evt="onClick" delay="0">
                  <p:tgtEl>
                    <p:spTgt spid="4100"/>
                  </p:tgtEl>
                </p:cond>
              </p:nextCondLst>
            </p:seq>
            <p:seq concurrent="1" nextAc="seek">
              <p:cTn id="25" restart="whenNotActive" fill="hold" evtFilter="cancelBubble" nodeType="interactiveSeq">
                <p:stCondLst>
                  <p:cond evt="onClick" delay="0">
                    <p:tgtEl>
                      <p:spTgt spid="8"/>
                    </p:tgtEl>
                  </p:cond>
                </p:stCondLst>
                <p:endSync evt="end" delay="0">
                  <p:rtn val="all"/>
                </p:endSync>
                <p:childTnLst>
                  <p:par>
                    <p:cTn id="26" fill="hold" nodeType="clickPar">
                      <p:stCondLst>
                        <p:cond delay="0"/>
                      </p:stCondLst>
                      <p:childTnLst>
                        <p:par>
                          <p:cTn id="27" fill="hold" nodeType="withGroup">
                            <p:stCondLst>
                              <p:cond delay="0"/>
                            </p:stCondLst>
                            <p:childTnLst>
                              <p:par>
                                <p:cTn id="28" presetID="23" presetClass="entr" presetSubtype="16" fill="hold" nodeType="clickEffect">
                                  <p:stCondLst>
                                    <p:cond delay="0"/>
                                  </p:stCondLst>
                                  <p:childTnLst>
                                    <p:set>
                                      <p:cBhvr>
                                        <p:cTn id="29" dur="1" fill="hold">
                                          <p:stCondLst>
                                            <p:cond delay="0"/>
                                          </p:stCondLst>
                                        </p:cTn>
                                        <p:tgtEl>
                                          <p:spTgt spid="4102"/>
                                        </p:tgtEl>
                                        <p:attrNameLst>
                                          <p:attrName>style.visibility</p:attrName>
                                        </p:attrNameLst>
                                      </p:cBhvr>
                                      <p:to>
                                        <p:strVal val="visible"/>
                                      </p:to>
                                    </p:set>
                                    <p:anim calcmode="lin" valueType="num">
                                      <p:cBhvr>
                                        <p:cTn id="30" dur="500" fill="hold"/>
                                        <p:tgtEl>
                                          <p:spTgt spid="4102"/>
                                        </p:tgtEl>
                                        <p:attrNameLst>
                                          <p:attrName>ppt_w</p:attrName>
                                        </p:attrNameLst>
                                      </p:cBhvr>
                                      <p:tavLst>
                                        <p:tav tm="0">
                                          <p:val>
                                            <p:fltVal val="0"/>
                                          </p:val>
                                        </p:tav>
                                        <p:tav tm="100000">
                                          <p:val>
                                            <p:strVal val="#ppt_w"/>
                                          </p:val>
                                        </p:tav>
                                      </p:tavLst>
                                    </p:anim>
                                    <p:anim calcmode="lin" valueType="num">
                                      <p:cBhvr>
                                        <p:cTn id="31" dur="500" fill="hold"/>
                                        <p:tgtEl>
                                          <p:spTgt spid="4102"/>
                                        </p:tgtEl>
                                        <p:attrNameLst>
                                          <p:attrName>ppt_h</p:attrName>
                                        </p:attrNameLst>
                                      </p:cBhvr>
                                      <p:tavLst>
                                        <p:tav tm="0">
                                          <p:val>
                                            <p:fltVal val="0"/>
                                          </p:val>
                                        </p:tav>
                                        <p:tav tm="100000">
                                          <p:val>
                                            <p:strVal val="#ppt_h"/>
                                          </p:val>
                                        </p:tav>
                                      </p:tavLst>
                                    </p:anim>
                                  </p:childTnLst>
                                </p:cTn>
                              </p:par>
                            </p:childTnLst>
                          </p:cTn>
                        </p:par>
                      </p:childTnLst>
                    </p:cTn>
                  </p:par>
                </p:childTnLst>
              </p:cTn>
              <p:nextCondLst>
                <p:cond evt="onClick" delay="0">
                  <p:tgtEl>
                    <p:spTgt spid="8"/>
                  </p:tgtEl>
                </p:cond>
              </p:nextCondLst>
            </p:seq>
            <p:seq concurrent="1" nextAc="seek">
              <p:cTn id="32" restart="whenNotActive" fill="hold" evtFilter="cancelBubble" nodeType="interactiveSeq">
                <p:stCondLst>
                  <p:cond evt="onClick" delay="0">
                    <p:tgtEl>
                      <p:spTgt spid="4102"/>
                    </p:tgtEl>
                  </p:cond>
                </p:stCondLst>
                <p:endSync evt="end" delay="0">
                  <p:rtn val="all"/>
                </p:endSync>
                <p:childTnLst>
                  <p:par>
                    <p:cTn id="33" fill="hold" nodeType="clickPar">
                      <p:stCondLst>
                        <p:cond delay="indefinite"/>
                      </p:stCondLst>
                      <p:childTnLst>
                        <p:par>
                          <p:cTn id="34" fill="hold" nodeType="withGroup">
                            <p:stCondLst>
                              <p:cond delay="0"/>
                            </p:stCondLst>
                            <p:childTnLst>
                              <p:par>
                                <p:cTn id="35" presetID="23" presetClass="exit" presetSubtype="32" fill="hold" nodeType="clickEffect">
                                  <p:stCondLst>
                                    <p:cond delay="0"/>
                                  </p:stCondLst>
                                  <p:childTnLst>
                                    <p:anim calcmode="lin" valueType="num">
                                      <p:cBhvr>
                                        <p:cTn id="36" dur="500"/>
                                        <p:tgtEl>
                                          <p:spTgt spid="4102"/>
                                        </p:tgtEl>
                                        <p:attrNameLst>
                                          <p:attrName>ppt_w</p:attrName>
                                        </p:attrNameLst>
                                      </p:cBhvr>
                                      <p:tavLst>
                                        <p:tav tm="0">
                                          <p:val>
                                            <p:strVal val="ppt_w"/>
                                          </p:val>
                                        </p:tav>
                                        <p:tav tm="100000">
                                          <p:val>
                                            <p:fltVal val="0"/>
                                          </p:val>
                                        </p:tav>
                                      </p:tavLst>
                                    </p:anim>
                                    <p:anim calcmode="lin" valueType="num">
                                      <p:cBhvr>
                                        <p:cTn id="37" dur="500"/>
                                        <p:tgtEl>
                                          <p:spTgt spid="4102"/>
                                        </p:tgtEl>
                                        <p:attrNameLst>
                                          <p:attrName>ppt_h</p:attrName>
                                        </p:attrNameLst>
                                      </p:cBhvr>
                                      <p:tavLst>
                                        <p:tav tm="0">
                                          <p:val>
                                            <p:strVal val="ppt_h"/>
                                          </p:val>
                                        </p:tav>
                                        <p:tav tm="100000">
                                          <p:val>
                                            <p:fltVal val="0"/>
                                          </p:val>
                                        </p:tav>
                                      </p:tavLst>
                                    </p:anim>
                                    <p:set>
                                      <p:cBhvr>
                                        <p:cTn id="38" dur="1" fill="hold">
                                          <p:stCondLst>
                                            <p:cond delay="499"/>
                                          </p:stCondLst>
                                        </p:cTn>
                                        <p:tgtEl>
                                          <p:spTgt spid="4102"/>
                                        </p:tgtEl>
                                        <p:attrNameLst>
                                          <p:attrName>style.visibility</p:attrName>
                                        </p:attrNameLst>
                                      </p:cBhvr>
                                      <p:to>
                                        <p:strVal val="hidden"/>
                                      </p:to>
                                    </p:set>
                                  </p:childTnLst>
                                </p:cTn>
                              </p:par>
                            </p:childTnLst>
                          </p:cTn>
                        </p:par>
                      </p:childTnLst>
                    </p:cTn>
                  </p:par>
                </p:childTnLst>
              </p:cTn>
              <p:nextCondLst>
                <p:cond evt="onClick" delay="0">
                  <p:tgtEl>
                    <p:spTgt spid="4102"/>
                  </p:tgtEl>
                </p:cond>
              </p:nextCondLst>
            </p:seq>
            <p:seq concurrent="1" nextAc="seek">
              <p:cTn id="39" restart="whenNotActive" fill="hold" evtFilter="cancelBubble" nodeType="interactiveSeq">
                <p:stCondLst>
                  <p:cond evt="onClick" delay="0">
                    <p:tgtEl>
                      <p:spTgt spid="19"/>
                    </p:tgtEl>
                  </p:cond>
                </p:stCondLst>
                <p:endSync evt="end" delay="0">
                  <p:rtn val="all"/>
                </p:endSync>
                <p:childTnLst>
                  <p:par>
                    <p:cTn id="40" fill="hold" nodeType="clickPar">
                      <p:stCondLst>
                        <p:cond delay="0"/>
                      </p:stCondLst>
                      <p:childTnLst>
                        <p:par>
                          <p:cTn id="41" fill="hold" nodeType="withGroup">
                            <p:stCondLst>
                              <p:cond delay="0"/>
                            </p:stCondLst>
                            <p:childTnLst>
                              <p:par>
                                <p:cTn id="42" presetID="23" presetClass="entr" presetSubtype="16" fill="hold" nodeType="clickEffect">
                                  <p:stCondLst>
                                    <p:cond delay="0"/>
                                  </p:stCondLst>
                                  <p:childTnLst>
                                    <p:set>
                                      <p:cBhvr>
                                        <p:cTn id="43" dur="1" fill="hold">
                                          <p:stCondLst>
                                            <p:cond delay="0"/>
                                          </p:stCondLst>
                                        </p:cTn>
                                        <p:tgtEl>
                                          <p:spTgt spid="4101"/>
                                        </p:tgtEl>
                                        <p:attrNameLst>
                                          <p:attrName>style.visibility</p:attrName>
                                        </p:attrNameLst>
                                      </p:cBhvr>
                                      <p:to>
                                        <p:strVal val="visible"/>
                                      </p:to>
                                    </p:set>
                                    <p:anim calcmode="lin" valueType="num">
                                      <p:cBhvr>
                                        <p:cTn id="44" dur="500" fill="hold"/>
                                        <p:tgtEl>
                                          <p:spTgt spid="4101"/>
                                        </p:tgtEl>
                                        <p:attrNameLst>
                                          <p:attrName>ppt_w</p:attrName>
                                        </p:attrNameLst>
                                      </p:cBhvr>
                                      <p:tavLst>
                                        <p:tav tm="0">
                                          <p:val>
                                            <p:fltVal val="0"/>
                                          </p:val>
                                        </p:tav>
                                        <p:tav tm="100000">
                                          <p:val>
                                            <p:strVal val="#ppt_w"/>
                                          </p:val>
                                        </p:tav>
                                      </p:tavLst>
                                    </p:anim>
                                    <p:anim calcmode="lin" valueType="num">
                                      <p:cBhvr>
                                        <p:cTn id="45" dur="500" fill="hold"/>
                                        <p:tgtEl>
                                          <p:spTgt spid="4101"/>
                                        </p:tgtEl>
                                        <p:attrNameLst>
                                          <p:attrName>ppt_h</p:attrName>
                                        </p:attrNameLst>
                                      </p:cBhvr>
                                      <p:tavLst>
                                        <p:tav tm="0">
                                          <p:val>
                                            <p:fltVal val="0"/>
                                          </p:val>
                                        </p:tav>
                                        <p:tav tm="100000">
                                          <p:val>
                                            <p:strVal val="#ppt_h"/>
                                          </p:val>
                                        </p:tav>
                                      </p:tavLst>
                                    </p:anim>
                                  </p:childTnLst>
                                </p:cTn>
                              </p:par>
                            </p:childTnLst>
                          </p:cTn>
                        </p:par>
                      </p:childTnLst>
                    </p:cTn>
                  </p:par>
                </p:childTnLst>
              </p:cTn>
              <p:nextCondLst>
                <p:cond evt="onClick" delay="0">
                  <p:tgtEl>
                    <p:spTgt spid="19"/>
                  </p:tgtEl>
                </p:cond>
              </p:nextCondLst>
            </p:seq>
            <p:seq concurrent="1" nextAc="seek">
              <p:cTn id="46" restart="whenNotActive" fill="hold" evtFilter="cancelBubble" nodeType="interactiveSeq">
                <p:stCondLst>
                  <p:cond evt="onClick" delay="0">
                    <p:tgtEl>
                      <p:spTgt spid="4101"/>
                    </p:tgtEl>
                  </p:cond>
                </p:stCondLst>
                <p:endSync evt="end" delay="0">
                  <p:rtn val="all"/>
                </p:endSync>
                <p:childTnLst>
                  <p:par>
                    <p:cTn id="47" fill="hold" nodeType="clickPar">
                      <p:stCondLst>
                        <p:cond delay="indefinite"/>
                      </p:stCondLst>
                      <p:childTnLst>
                        <p:par>
                          <p:cTn id="48" fill="hold" nodeType="withGroup">
                            <p:stCondLst>
                              <p:cond delay="0"/>
                            </p:stCondLst>
                            <p:childTnLst>
                              <p:par>
                                <p:cTn id="49" presetID="23" presetClass="exit" presetSubtype="32" fill="hold" nodeType="clickEffect">
                                  <p:stCondLst>
                                    <p:cond delay="0"/>
                                  </p:stCondLst>
                                  <p:childTnLst>
                                    <p:anim calcmode="lin" valueType="num">
                                      <p:cBhvr>
                                        <p:cTn id="50" dur="500"/>
                                        <p:tgtEl>
                                          <p:spTgt spid="4101"/>
                                        </p:tgtEl>
                                        <p:attrNameLst>
                                          <p:attrName>ppt_w</p:attrName>
                                        </p:attrNameLst>
                                      </p:cBhvr>
                                      <p:tavLst>
                                        <p:tav tm="0">
                                          <p:val>
                                            <p:strVal val="ppt_w"/>
                                          </p:val>
                                        </p:tav>
                                        <p:tav tm="100000">
                                          <p:val>
                                            <p:fltVal val="0"/>
                                          </p:val>
                                        </p:tav>
                                      </p:tavLst>
                                    </p:anim>
                                    <p:anim calcmode="lin" valueType="num">
                                      <p:cBhvr>
                                        <p:cTn id="51" dur="500"/>
                                        <p:tgtEl>
                                          <p:spTgt spid="4101"/>
                                        </p:tgtEl>
                                        <p:attrNameLst>
                                          <p:attrName>ppt_h</p:attrName>
                                        </p:attrNameLst>
                                      </p:cBhvr>
                                      <p:tavLst>
                                        <p:tav tm="0">
                                          <p:val>
                                            <p:strVal val="ppt_h"/>
                                          </p:val>
                                        </p:tav>
                                        <p:tav tm="100000">
                                          <p:val>
                                            <p:fltVal val="0"/>
                                          </p:val>
                                        </p:tav>
                                      </p:tavLst>
                                    </p:anim>
                                    <p:set>
                                      <p:cBhvr>
                                        <p:cTn id="52" dur="1" fill="hold">
                                          <p:stCondLst>
                                            <p:cond delay="499"/>
                                          </p:stCondLst>
                                        </p:cTn>
                                        <p:tgtEl>
                                          <p:spTgt spid="4101"/>
                                        </p:tgtEl>
                                        <p:attrNameLst>
                                          <p:attrName>style.visibility</p:attrName>
                                        </p:attrNameLst>
                                      </p:cBhvr>
                                      <p:to>
                                        <p:strVal val="hidden"/>
                                      </p:to>
                                    </p:set>
                                  </p:childTnLst>
                                </p:cTn>
                              </p:par>
                            </p:childTnLst>
                          </p:cTn>
                        </p:par>
                      </p:childTnLst>
                    </p:cTn>
                  </p:par>
                </p:childTnLst>
              </p:cTn>
              <p:nextCondLst>
                <p:cond evt="onClick" delay="0">
                  <p:tgtEl>
                    <p:spTgt spid="4101"/>
                  </p:tgtEl>
                </p:cond>
              </p:nextCondLst>
            </p:seq>
          </p:childTnLst>
        </p:cTn>
      </p:par>
    </p:tnLst>
    <p:bldLst>
      <p:bldP spid="8" grpId="0" animBg="1"/>
      <p:bldP spid="1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4"/>
          <p:cNvGraphicFramePr>
            <a:graphicFrameLocks noChangeAspect="1"/>
          </p:cNvGraphicFramePr>
          <p:nvPr>
            <p:extLst>
              <p:ext uri="{D42A27DB-BD31-4B8C-83A1-F6EECF244321}">
                <p14:modId xmlns:p14="http://schemas.microsoft.com/office/powerpoint/2010/main" val="253984542"/>
              </p:ext>
            </p:extLst>
          </p:nvPr>
        </p:nvGraphicFramePr>
        <p:xfrm>
          <a:off x="1752600" y="1761277"/>
          <a:ext cx="8153400" cy="5009410"/>
        </p:xfrm>
        <a:graphic>
          <a:graphicData uri="http://schemas.openxmlformats.org/presentationml/2006/ole">
            <mc:AlternateContent xmlns:mc="http://schemas.openxmlformats.org/markup-compatibility/2006">
              <mc:Choice xmlns:v="urn:schemas-microsoft-com:vml" Requires="v">
                <p:oleObj spid="_x0000_s1035" name="Acrobat Document" r:id="rId4" imgW="10703880" imgH="7563960" progId="AcroExch.Document.7">
                  <p:embed/>
                </p:oleObj>
              </mc:Choice>
              <mc:Fallback>
                <p:oleObj name="Acrobat Document" r:id="rId4" imgW="10703880" imgH="7563960" progId="AcroExch.Document.7">
                  <p:embed/>
                  <p:pic>
                    <p:nvPicPr>
                      <p:cNvPr id="1026"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2600" y="1761277"/>
                        <a:ext cx="8153400" cy="5009410"/>
                      </a:xfrm>
                      <a:prstGeom prst="rect">
                        <a:avLst/>
                      </a:prstGeom>
                      <a:noFill/>
                      <a:ln>
                        <a:noFill/>
                      </a:ln>
                      <a:effectLst/>
                    </p:spPr>
                  </p:pic>
                </p:oleObj>
              </mc:Fallback>
            </mc:AlternateContent>
          </a:graphicData>
        </a:graphic>
      </p:graphicFrame>
      <p:sp>
        <p:nvSpPr>
          <p:cNvPr id="5" name="Rectangle 2"/>
          <p:cNvSpPr>
            <a:spLocks noGrp="1" noChangeArrowheads="1"/>
          </p:cNvSpPr>
          <p:nvPr>
            <p:ph type="title"/>
          </p:nvPr>
        </p:nvSpPr>
        <p:spPr>
          <a:xfrm>
            <a:off x="0" y="685800"/>
            <a:ext cx="8229600" cy="788987"/>
          </a:xfrm>
        </p:spPr>
        <p:txBody>
          <a:bodyPr/>
          <a:lstStyle/>
          <a:p>
            <a:pPr algn="l" eaLnBrk="1" hangingPunct="1">
              <a:defRPr/>
            </a:pPr>
            <a:r>
              <a:rPr lang="en-US" sz="3200" b="1" dirty="0">
                <a:solidFill>
                  <a:srgbClr val="FFC000"/>
                </a:solidFill>
                <a:latin typeface="Garamond" panose="02020404030301010803" pitchFamily="18" charset="0"/>
              </a:rPr>
              <a:t>Environmental sample</a:t>
            </a: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B8DB1-E6EE-3F3A-556A-B0C131E58342}"/>
              </a:ext>
            </a:extLst>
          </p:cNvPr>
          <p:cNvSpPr>
            <a:spLocks noGrp="1"/>
          </p:cNvSpPr>
          <p:nvPr>
            <p:ph type="title"/>
          </p:nvPr>
        </p:nvSpPr>
        <p:spPr>
          <a:xfrm>
            <a:off x="0" y="876300"/>
            <a:ext cx="4267200" cy="522288"/>
          </a:xfrm>
        </p:spPr>
        <p:txBody>
          <a:bodyPr/>
          <a:lstStyle/>
          <a:p>
            <a:pPr algn="l">
              <a:defRPr/>
            </a:pPr>
            <a:r>
              <a:rPr lang="en-US" sz="3200" b="1" dirty="0">
                <a:solidFill>
                  <a:srgbClr val="FFC000"/>
                </a:solidFill>
                <a:latin typeface="Garamond" panose="02020404030301010803" pitchFamily="18" charset="0"/>
              </a:rPr>
              <a:t>Methodology</a:t>
            </a:r>
          </a:p>
        </p:txBody>
      </p:sp>
      <p:sp>
        <p:nvSpPr>
          <p:cNvPr id="3" name="Content Placeholder 2">
            <a:extLst>
              <a:ext uri="{FF2B5EF4-FFF2-40B4-BE49-F238E27FC236}">
                <a16:creationId xmlns:a16="http://schemas.microsoft.com/office/drawing/2014/main" id="{03B24DBA-49F0-8FFA-A68F-67C876260FE0}"/>
              </a:ext>
            </a:extLst>
          </p:cNvPr>
          <p:cNvSpPr>
            <a:spLocks noGrp="1"/>
          </p:cNvSpPr>
          <p:nvPr>
            <p:ph idx="1"/>
          </p:nvPr>
        </p:nvSpPr>
        <p:spPr>
          <a:xfrm>
            <a:off x="76201" y="1676400"/>
            <a:ext cx="5486400" cy="4525963"/>
          </a:xfrm>
        </p:spPr>
        <p:txBody>
          <a:bodyPr/>
          <a:lstStyle/>
          <a:p>
            <a:pPr>
              <a:defRPr/>
            </a:pPr>
            <a:r>
              <a:rPr lang="en-US" sz="2400" dirty="0">
                <a:solidFill>
                  <a:schemeClr val="bg1"/>
                </a:solidFill>
                <a:latin typeface="Garamond" panose="02020404030301010803" pitchFamily="18" charset="0"/>
              </a:rPr>
              <a:t>Sampling design</a:t>
            </a:r>
          </a:p>
          <a:p>
            <a:pPr lvl="1">
              <a:defRPr/>
            </a:pPr>
            <a:r>
              <a:rPr lang="en-US" sz="2400" dirty="0">
                <a:solidFill>
                  <a:schemeClr val="bg1"/>
                </a:solidFill>
                <a:latin typeface="Garamond" panose="02020404030301010803" pitchFamily="18" charset="0"/>
              </a:rPr>
              <a:t>Systematic sampling method</a:t>
            </a:r>
          </a:p>
          <a:p>
            <a:pPr lvl="1">
              <a:defRPr/>
            </a:pPr>
            <a:r>
              <a:rPr lang="en-US" sz="2400" dirty="0">
                <a:solidFill>
                  <a:schemeClr val="bg1"/>
                </a:solidFill>
                <a:latin typeface="Garamond" panose="02020404030301010803" pitchFamily="18" charset="0"/>
              </a:rPr>
              <a:t>11 transects at a distance of 1000 m</a:t>
            </a:r>
          </a:p>
          <a:p>
            <a:pPr lvl="1">
              <a:defRPr/>
            </a:pPr>
            <a:r>
              <a:rPr lang="en-US" sz="2400" dirty="0">
                <a:solidFill>
                  <a:schemeClr val="bg1"/>
                </a:solidFill>
                <a:latin typeface="Garamond" panose="02020404030301010803" pitchFamily="18" charset="0"/>
              </a:rPr>
              <a:t>5 plots in each transects at a distance of 250 meter</a:t>
            </a:r>
          </a:p>
          <a:p>
            <a:pPr lvl="1">
              <a:defRPr/>
            </a:pPr>
            <a:r>
              <a:rPr lang="en-US" sz="2400" dirty="0">
                <a:solidFill>
                  <a:schemeClr val="bg1"/>
                </a:solidFill>
                <a:latin typeface="Garamond" panose="02020404030301010803" pitchFamily="18" charset="0"/>
              </a:rPr>
              <a:t>Plots-nested quadrats</a:t>
            </a:r>
          </a:p>
          <a:p>
            <a:pPr>
              <a:buFontTx/>
              <a:buNone/>
              <a:defRPr/>
            </a:pPr>
            <a:r>
              <a:rPr lang="en-US" sz="2400" dirty="0">
                <a:solidFill>
                  <a:schemeClr val="bg1"/>
                </a:solidFill>
                <a:latin typeface="Garamond" panose="02020404030301010803" pitchFamily="18" charset="0"/>
              </a:rPr>
              <a:t>	</a:t>
            </a:r>
          </a:p>
          <a:p>
            <a:pPr>
              <a:defRPr/>
            </a:pPr>
            <a:r>
              <a:rPr lang="en-US" sz="2400" dirty="0">
                <a:solidFill>
                  <a:schemeClr val="bg1"/>
                </a:solidFill>
                <a:latin typeface="Garamond" panose="02020404030301010803" pitchFamily="18" charset="0"/>
              </a:rPr>
              <a:t>Data Collection</a:t>
            </a:r>
          </a:p>
          <a:p>
            <a:pPr lvl="1">
              <a:defRPr/>
            </a:pPr>
            <a:r>
              <a:rPr lang="en-US" sz="2400" dirty="0">
                <a:solidFill>
                  <a:schemeClr val="bg1"/>
                </a:solidFill>
                <a:latin typeface="Garamond" panose="02020404030301010803" pitchFamily="18" charset="0"/>
              </a:rPr>
              <a:t>Species, population, DBH, height</a:t>
            </a:r>
          </a:p>
          <a:p>
            <a:pPr lvl="1">
              <a:defRPr/>
            </a:pPr>
            <a:r>
              <a:rPr lang="en-US" sz="2400" dirty="0">
                <a:solidFill>
                  <a:schemeClr val="bg1"/>
                </a:solidFill>
                <a:latin typeface="Garamond" panose="02020404030301010803" pitchFamily="18" charset="0"/>
              </a:rPr>
              <a:t>Species, population and cover %</a:t>
            </a:r>
          </a:p>
          <a:p>
            <a:pPr>
              <a:buFontTx/>
              <a:buNone/>
              <a:defRPr/>
            </a:pPr>
            <a:endParaRPr lang="en-US" sz="2400" dirty="0">
              <a:solidFill>
                <a:schemeClr val="bg1"/>
              </a:solidFill>
              <a:latin typeface="Garamond" panose="02020404030301010803" pitchFamily="18" charset="0"/>
            </a:endParaRPr>
          </a:p>
        </p:txBody>
      </p:sp>
      <p:pic>
        <p:nvPicPr>
          <p:cNvPr id="4" name="Picture 2" descr="C:\Documents and Settings\ISSR NEPAL\Desktop\IMG_0019.JPG">
            <a:extLst>
              <a:ext uri="{FF2B5EF4-FFF2-40B4-BE49-F238E27FC236}">
                <a16:creationId xmlns:a16="http://schemas.microsoft.com/office/drawing/2014/main" id="{84F1B005-D8D7-DBB4-C4F7-733656F7AF1B}"/>
              </a:ext>
            </a:extLst>
          </p:cNvPr>
          <p:cNvPicPr>
            <a:picLocks noChangeAspect="1" noChangeArrowheads="1"/>
          </p:cNvPicPr>
          <p:nvPr/>
        </p:nvPicPr>
        <p:blipFill>
          <a:blip r:embed="rId2" cstate="print"/>
          <a:srcRect/>
          <a:stretch>
            <a:fillRect/>
          </a:stretch>
        </p:blipFill>
        <p:spPr bwMode="auto">
          <a:xfrm>
            <a:off x="8863472" y="2364323"/>
            <a:ext cx="3176127" cy="2382095"/>
          </a:xfrm>
          <a:prstGeom prst="rect">
            <a:avLst/>
          </a:prstGeom>
          <a:noFill/>
          <a:ln w="9525">
            <a:noFill/>
            <a:miter lim="800000"/>
            <a:headEnd/>
            <a:tailEnd/>
          </a:ln>
        </p:spPr>
      </p:pic>
      <p:grpSp>
        <p:nvGrpSpPr>
          <p:cNvPr id="43012" name="Group 11"/>
          <p:cNvGrpSpPr>
            <a:grpSpLocks/>
          </p:cNvGrpSpPr>
          <p:nvPr/>
        </p:nvGrpSpPr>
        <p:grpSpPr bwMode="auto">
          <a:xfrm>
            <a:off x="6723235" y="5108671"/>
            <a:ext cx="1066800" cy="1143000"/>
            <a:chOff x="2750" y="10015"/>
            <a:chExt cx="4500" cy="3974"/>
          </a:xfrm>
        </p:grpSpPr>
        <p:sp>
          <p:nvSpPr>
            <p:cNvPr id="43030" name="Rectangle 12"/>
            <p:cNvSpPr>
              <a:spLocks noChangeArrowheads="1"/>
            </p:cNvSpPr>
            <p:nvPr/>
          </p:nvSpPr>
          <p:spPr bwMode="auto">
            <a:xfrm>
              <a:off x="2750" y="10015"/>
              <a:ext cx="4500" cy="3960"/>
            </a:xfrm>
            <a:prstGeom prst="rect">
              <a:avLst/>
            </a:prstGeom>
            <a:solidFill>
              <a:srgbClr val="FFFFFF"/>
            </a:solidFill>
            <a:ln w="9525">
              <a:solidFill>
                <a:srgbClr val="000000"/>
              </a:solidFill>
              <a:miter lim="800000"/>
              <a:headEnd/>
              <a:tailEnd/>
            </a:ln>
          </p:spPr>
          <p:txBody>
            <a:bodyPr/>
            <a:lstStyle/>
            <a:p>
              <a:endParaRPr lang="en-US" altLang="en-US"/>
            </a:p>
          </p:txBody>
        </p:sp>
        <p:sp>
          <p:nvSpPr>
            <p:cNvPr id="43031" name="Rectangle 13"/>
            <p:cNvSpPr>
              <a:spLocks noChangeArrowheads="1"/>
            </p:cNvSpPr>
            <p:nvPr/>
          </p:nvSpPr>
          <p:spPr bwMode="auto">
            <a:xfrm>
              <a:off x="4190" y="11289"/>
              <a:ext cx="1620" cy="1441"/>
            </a:xfrm>
            <a:prstGeom prst="rect">
              <a:avLst/>
            </a:prstGeom>
            <a:solidFill>
              <a:srgbClr val="FFFFFF"/>
            </a:solidFill>
            <a:ln w="9525">
              <a:solidFill>
                <a:srgbClr val="000000"/>
              </a:solidFill>
              <a:miter lim="800000"/>
              <a:headEnd/>
              <a:tailEnd/>
            </a:ln>
          </p:spPr>
          <p:txBody>
            <a:bodyPr/>
            <a:lstStyle/>
            <a:p>
              <a:endParaRPr lang="en-US" altLang="en-US"/>
            </a:p>
          </p:txBody>
        </p:sp>
        <p:sp>
          <p:nvSpPr>
            <p:cNvPr id="43032" name="Rectangle 14"/>
            <p:cNvSpPr>
              <a:spLocks noChangeArrowheads="1"/>
            </p:cNvSpPr>
            <p:nvPr/>
          </p:nvSpPr>
          <p:spPr bwMode="auto">
            <a:xfrm>
              <a:off x="4610" y="11649"/>
              <a:ext cx="660" cy="661"/>
            </a:xfrm>
            <a:prstGeom prst="rect">
              <a:avLst/>
            </a:prstGeom>
            <a:solidFill>
              <a:srgbClr val="FFFFFF"/>
            </a:solidFill>
            <a:ln w="9525">
              <a:solidFill>
                <a:srgbClr val="000000"/>
              </a:solidFill>
              <a:miter lim="800000"/>
              <a:headEnd/>
              <a:tailEnd/>
            </a:ln>
          </p:spPr>
          <p:txBody>
            <a:bodyPr/>
            <a:lstStyle/>
            <a:p>
              <a:endParaRPr lang="en-US" altLang="en-US"/>
            </a:p>
          </p:txBody>
        </p:sp>
        <p:sp>
          <p:nvSpPr>
            <p:cNvPr id="43033" name="Rectangle 15"/>
            <p:cNvSpPr>
              <a:spLocks noChangeArrowheads="1"/>
            </p:cNvSpPr>
            <p:nvPr/>
          </p:nvSpPr>
          <p:spPr bwMode="auto">
            <a:xfrm>
              <a:off x="6350" y="13148"/>
              <a:ext cx="660" cy="661"/>
            </a:xfrm>
            <a:prstGeom prst="rect">
              <a:avLst/>
            </a:prstGeom>
            <a:solidFill>
              <a:srgbClr val="FFFFFF"/>
            </a:solidFill>
            <a:ln w="9525">
              <a:solidFill>
                <a:srgbClr val="000000"/>
              </a:solidFill>
              <a:miter lim="800000"/>
              <a:headEnd/>
              <a:tailEnd/>
            </a:ln>
          </p:spPr>
          <p:txBody>
            <a:bodyPr/>
            <a:lstStyle/>
            <a:p>
              <a:endParaRPr lang="en-US" altLang="en-US"/>
            </a:p>
          </p:txBody>
        </p:sp>
        <p:sp>
          <p:nvSpPr>
            <p:cNvPr id="43034" name="Rectangle 16"/>
            <p:cNvSpPr>
              <a:spLocks noChangeArrowheads="1"/>
            </p:cNvSpPr>
            <p:nvPr/>
          </p:nvSpPr>
          <p:spPr bwMode="auto">
            <a:xfrm>
              <a:off x="2990" y="13148"/>
              <a:ext cx="660" cy="661"/>
            </a:xfrm>
            <a:prstGeom prst="rect">
              <a:avLst/>
            </a:prstGeom>
            <a:solidFill>
              <a:srgbClr val="FFFFFF"/>
            </a:solidFill>
            <a:ln w="9525">
              <a:solidFill>
                <a:srgbClr val="000000"/>
              </a:solidFill>
              <a:miter lim="800000"/>
              <a:headEnd/>
              <a:tailEnd/>
            </a:ln>
          </p:spPr>
          <p:txBody>
            <a:bodyPr/>
            <a:lstStyle/>
            <a:p>
              <a:endParaRPr lang="en-US" altLang="en-US"/>
            </a:p>
          </p:txBody>
        </p:sp>
        <p:sp>
          <p:nvSpPr>
            <p:cNvPr id="43035" name="Rectangle 17"/>
            <p:cNvSpPr>
              <a:spLocks noChangeArrowheads="1"/>
            </p:cNvSpPr>
            <p:nvPr/>
          </p:nvSpPr>
          <p:spPr bwMode="auto">
            <a:xfrm>
              <a:off x="2930" y="10209"/>
              <a:ext cx="540" cy="540"/>
            </a:xfrm>
            <a:prstGeom prst="rect">
              <a:avLst/>
            </a:prstGeom>
            <a:solidFill>
              <a:srgbClr val="FFFFFF"/>
            </a:solidFill>
            <a:ln w="9525">
              <a:solidFill>
                <a:srgbClr val="000000"/>
              </a:solidFill>
              <a:miter lim="800000"/>
              <a:headEnd/>
              <a:tailEnd/>
            </a:ln>
          </p:spPr>
          <p:txBody>
            <a:bodyPr/>
            <a:lstStyle/>
            <a:p>
              <a:endParaRPr lang="en-US" altLang="en-US"/>
            </a:p>
          </p:txBody>
        </p:sp>
        <p:sp>
          <p:nvSpPr>
            <p:cNvPr id="43036" name="Rectangle 18"/>
            <p:cNvSpPr>
              <a:spLocks noChangeArrowheads="1"/>
            </p:cNvSpPr>
            <p:nvPr/>
          </p:nvSpPr>
          <p:spPr bwMode="auto">
            <a:xfrm>
              <a:off x="6350" y="10209"/>
              <a:ext cx="660" cy="540"/>
            </a:xfrm>
            <a:prstGeom prst="rect">
              <a:avLst/>
            </a:prstGeom>
            <a:solidFill>
              <a:srgbClr val="FFFFFF"/>
            </a:solidFill>
            <a:ln w="9525">
              <a:solidFill>
                <a:srgbClr val="000000"/>
              </a:solidFill>
              <a:miter lim="800000"/>
              <a:headEnd/>
              <a:tailEnd/>
            </a:ln>
          </p:spPr>
          <p:txBody>
            <a:bodyPr/>
            <a:lstStyle/>
            <a:p>
              <a:endParaRPr lang="en-US" altLang="en-US"/>
            </a:p>
          </p:txBody>
        </p:sp>
        <p:sp>
          <p:nvSpPr>
            <p:cNvPr id="43037" name="Line 19"/>
            <p:cNvSpPr>
              <a:spLocks noChangeShapeType="1"/>
            </p:cNvSpPr>
            <p:nvPr/>
          </p:nvSpPr>
          <p:spPr bwMode="auto">
            <a:xfrm flipV="1">
              <a:off x="2750" y="10029"/>
              <a:ext cx="4500" cy="3960"/>
            </a:xfrm>
            <a:prstGeom prst="line">
              <a:avLst/>
            </a:prstGeom>
            <a:noFill/>
            <a:ln w="9525">
              <a:solidFill>
                <a:srgbClr val="000000"/>
              </a:solidFill>
              <a:round/>
              <a:headEnd/>
              <a:tailEnd/>
            </a:ln>
          </p:spPr>
          <p:txBody>
            <a:bodyPr/>
            <a:lstStyle/>
            <a:p>
              <a:endParaRPr lang="en-US"/>
            </a:p>
          </p:txBody>
        </p:sp>
        <p:sp>
          <p:nvSpPr>
            <p:cNvPr id="43038" name="Line 20"/>
            <p:cNvSpPr>
              <a:spLocks noChangeShapeType="1"/>
            </p:cNvSpPr>
            <p:nvPr/>
          </p:nvSpPr>
          <p:spPr bwMode="auto">
            <a:xfrm>
              <a:off x="2760" y="10020"/>
              <a:ext cx="4470" cy="3960"/>
            </a:xfrm>
            <a:prstGeom prst="line">
              <a:avLst/>
            </a:prstGeom>
            <a:noFill/>
            <a:ln w="9525">
              <a:solidFill>
                <a:srgbClr val="000000"/>
              </a:solidFill>
              <a:round/>
              <a:headEnd/>
              <a:tailEnd/>
            </a:ln>
          </p:spPr>
          <p:txBody>
            <a:bodyPr/>
            <a:lstStyle/>
            <a:p>
              <a:endParaRPr lang="en-US"/>
            </a:p>
          </p:txBody>
        </p:sp>
      </p:grpSp>
      <p:grpSp>
        <p:nvGrpSpPr>
          <p:cNvPr id="43013" name="Group 21"/>
          <p:cNvGrpSpPr>
            <a:grpSpLocks/>
          </p:cNvGrpSpPr>
          <p:nvPr/>
        </p:nvGrpSpPr>
        <p:grpSpPr bwMode="auto">
          <a:xfrm>
            <a:off x="8610600" y="5091418"/>
            <a:ext cx="1073150" cy="1143000"/>
            <a:chOff x="2750" y="8966"/>
            <a:chExt cx="4500" cy="3974"/>
          </a:xfrm>
        </p:grpSpPr>
        <p:sp>
          <p:nvSpPr>
            <p:cNvPr id="43022" name="Rectangle 22"/>
            <p:cNvSpPr>
              <a:spLocks noChangeArrowheads="1"/>
            </p:cNvSpPr>
            <p:nvPr/>
          </p:nvSpPr>
          <p:spPr bwMode="auto">
            <a:xfrm>
              <a:off x="2750" y="8966"/>
              <a:ext cx="4500" cy="3960"/>
            </a:xfrm>
            <a:prstGeom prst="rect">
              <a:avLst/>
            </a:prstGeom>
            <a:solidFill>
              <a:srgbClr val="FFFFFF"/>
            </a:solidFill>
            <a:ln w="9525">
              <a:solidFill>
                <a:srgbClr val="000000"/>
              </a:solidFill>
              <a:miter lim="800000"/>
              <a:headEnd/>
              <a:tailEnd/>
            </a:ln>
          </p:spPr>
          <p:txBody>
            <a:bodyPr/>
            <a:lstStyle/>
            <a:p>
              <a:endParaRPr lang="en-US" altLang="en-US"/>
            </a:p>
          </p:txBody>
        </p:sp>
        <p:sp>
          <p:nvSpPr>
            <p:cNvPr id="43023" name="Rectangle 23"/>
            <p:cNvSpPr>
              <a:spLocks noChangeArrowheads="1"/>
            </p:cNvSpPr>
            <p:nvPr/>
          </p:nvSpPr>
          <p:spPr bwMode="auto">
            <a:xfrm>
              <a:off x="4610" y="10600"/>
              <a:ext cx="660" cy="661"/>
            </a:xfrm>
            <a:prstGeom prst="rect">
              <a:avLst/>
            </a:prstGeom>
            <a:solidFill>
              <a:srgbClr val="FFFFFF"/>
            </a:solidFill>
            <a:ln w="9525">
              <a:solidFill>
                <a:srgbClr val="000000"/>
              </a:solidFill>
              <a:miter lim="800000"/>
              <a:headEnd/>
              <a:tailEnd/>
            </a:ln>
          </p:spPr>
          <p:txBody>
            <a:bodyPr/>
            <a:lstStyle/>
            <a:p>
              <a:endParaRPr lang="en-US" altLang="en-US"/>
            </a:p>
          </p:txBody>
        </p:sp>
        <p:sp>
          <p:nvSpPr>
            <p:cNvPr id="43024" name="Rectangle 24"/>
            <p:cNvSpPr>
              <a:spLocks noChangeArrowheads="1"/>
            </p:cNvSpPr>
            <p:nvPr/>
          </p:nvSpPr>
          <p:spPr bwMode="auto">
            <a:xfrm>
              <a:off x="6350" y="12099"/>
              <a:ext cx="660" cy="661"/>
            </a:xfrm>
            <a:prstGeom prst="rect">
              <a:avLst/>
            </a:prstGeom>
            <a:solidFill>
              <a:srgbClr val="FFFFFF"/>
            </a:solidFill>
            <a:ln w="9525">
              <a:solidFill>
                <a:srgbClr val="000000"/>
              </a:solidFill>
              <a:miter lim="800000"/>
              <a:headEnd/>
              <a:tailEnd/>
            </a:ln>
          </p:spPr>
          <p:txBody>
            <a:bodyPr/>
            <a:lstStyle/>
            <a:p>
              <a:endParaRPr lang="en-US" altLang="en-US"/>
            </a:p>
          </p:txBody>
        </p:sp>
        <p:sp>
          <p:nvSpPr>
            <p:cNvPr id="43025" name="Rectangle 25"/>
            <p:cNvSpPr>
              <a:spLocks noChangeArrowheads="1"/>
            </p:cNvSpPr>
            <p:nvPr/>
          </p:nvSpPr>
          <p:spPr bwMode="auto">
            <a:xfrm>
              <a:off x="3000" y="12062"/>
              <a:ext cx="660" cy="661"/>
            </a:xfrm>
            <a:prstGeom prst="rect">
              <a:avLst/>
            </a:prstGeom>
            <a:solidFill>
              <a:srgbClr val="FFFFFF"/>
            </a:solidFill>
            <a:ln w="9525">
              <a:solidFill>
                <a:srgbClr val="000000"/>
              </a:solidFill>
              <a:miter lim="800000"/>
              <a:headEnd/>
              <a:tailEnd/>
            </a:ln>
          </p:spPr>
          <p:txBody>
            <a:bodyPr/>
            <a:lstStyle/>
            <a:p>
              <a:endParaRPr lang="en-US" altLang="en-US"/>
            </a:p>
          </p:txBody>
        </p:sp>
        <p:sp>
          <p:nvSpPr>
            <p:cNvPr id="43026" name="Rectangle 26"/>
            <p:cNvSpPr>
              <a:spLocks noChangeArrowheads="1"/>
            </p:cNvSpPr>
            <p:nvPr/>
          </p:nvSpPr>
          <p:spPr bwMode="auto">
            <a:xfrm>
              <a:off x="2930" y="9160"/>
              <a:ext cx="540" cy="540"/>
            </a:xfrm>
            <a:prstGeom prst="rect">
              <a:avLst/>
            </a:prstGeom>
            <a:solidFill>
              <a:srgbClr val="FFFFFF"/>
            </a:solidFill>
            <a:ln w="9525">
              <a:solidFill>
                <a:srgbClr val="000000"/>
              </a:solidFill>
              <a:miter lim="800000"/>
              <a:headEnd/>
              <a:tailEnd/>
            </a:ln>
          </p:spPr>
          <p:txBody>
            <a:bodyPr/>
            <a:lstStyle/>
            <a:p>
              <a:endParaRPr lang="en-US" altLang="en-US"/>
            </a:p>
          </p:txBody>
        </p:sp>
        <p:sp>
          <p:nvSpPr>
            <p:cNvPr id="43027" name="Rectangle 27"/>
            <p:cNvSpPr>
              <a:spLocks noChangeArrowheads="1"/>
            </p:cNvSpPr>
            <p:nvPr/>
          </p:nvSpPr>
          <p:spPr bwMode="auto">
            <a:xfrm>
              <a:off x="6350" y="9160"/>
              <a:ext cx="660" cy="540"/>
            </a:xfrm>
            <a:prstGeom prst="rect">
              <a:avLst/>
            </a:prstGeom>
            <a:solidFill>
              <a:srgbClr val="FFFFFF"/>
            </a:solidFill>
            <a:ln w="9525">
              <a:solidFill>
                <a:srgbClr val="000000"/>
              </a:solidFill>
              <a:miter lim="800000"/>
              <a:headEnd/>
              <a:tailEnd/>
            </a:ln>
          </p:spPr>
          <p:txBody>
            <a:bodyPr/>
            <a:lstStyle/>
            <a:p>
              <a:endParaRPr lang="en-US" altLang="en-US"/>
            </a:p>
          </p:txBody>
        </p:sp>
        <p:sp>
          <p:nvSpPr>
            <p:cNvPr id="43028" name="Line 28"/>
            <p:cNvSpPr>
              <a:spLocks noChangeShapeType="1"/>
            </p:cNvSpPr>
            <p:nvPr/>
          </p:nvSpPr>
          <p:spPr bwMode="auto">
            <a:xfrm flipV="1">
              <a:off x="2750" y="8980"/>
              <a:ext cx="4500" cy="3960"/>
            </a:xfrm>
            <a:prstGeom prst="line">
              <a:avLst/>
            </a:prstGeom>
            <a:noFill/>
            <a:ln w="9525">
              <a:solidFill>
                <a:srgbClr val="000000"/>
              </a:solidFill>
              <a:round/>
              <a:headEnd/>
              <a:tailEnd/>
            </a:ln>
          </p:spPr>
          <p:txBody>
            <a:bodyPr/>
            <a:lstStyle/>
            <a:p>
              <a:endParaRPr lang="en-US"/>
            </a:p>
          </p:txBody>
        </p:sp>
        <p:sp>
          <p:nvSpPr>
            <p:cNvPr id="43029" name="Line 29"/>
            <p:cNvSpPr>
              <a:spLocks noChangeShapeType="1"/>
            </p:cNvSpPr>
            <p:nvPr/>
          </p:nvSpPr>
          <p:spPr bwMode="auto">
            <a:xfrm>
              <a:off x="2760" y="8971"/>
              <a:ext cx="4470" cy="3960"/>
            </a:xfrm>
            <a:prstGeom prst="line">
              <a:avLst/>
            </a:prstGeom>
            <a:noFill/>
            <a:ln w="9525">
              <a:solidFill>
                <a:srgbClr val="000000"/>
              </a:solidFill>
              <a:round/>
              <a:headEnd/>
              <a:tailEnd/>
            </a:ln>
          </p:spPr>
          <p:txBody>
            <a:bodyPr/>
            <a:lstStyle/>
            <a:p>
              <a:endParaRPr lang="en-US"/>
            </a:p>
          </p:txBody>
        </p:sp>
      </p:grpSp>
      <p:grpSp>
        <p:nvGrpSpPr>
          <p:cNvPr id="5" name="Group 30">
            <a:extLst>
              <a:ext uri="{FF2B5EF4-FFF2-40B4-BE49-F238E27FC236}">
                <a16:creationId xmlns:a16="http://schemas.microsoft.com/office/drawing/2014/main" id="{720FE343-186A-D31C-7474-5580331C64E0}"/>
              </a:ext>
            </a:extLst>
          </p:cNvPr>
          <p:cNvGrpSpPr>
            <a:grpSpLocks/>
          </p:cNvGrpSpPr>
          <p:nvPr/>
        </p:nvGrpSpPr>
        <p:grpSpPr bwMode="auto">
          <a:xfrm>
            <a:off x="10744200" y="5224873"/>
            <a:ext cx="1038225" cy="1066800"/>
            <a:chOff x="1815" y="1737"/>
            <a:chExt cx="3420" cy="3060"/>
          </a:xfrm>
        </p:grpSpPr>
        <p:sp>
          <p:nvSpPr>
            <p:cNvPr id="6" name="Rectangle 31">
              <a:extLst>
                <a:ext uri="{FF2B5EF4-FFF2-40B4-BE49-F238E27FC236}">
                  <a16:creationId xmlns:a16="http://schemas.microsoft.com/office/drawing/2014/main" id="{E1E72B7E-77DF-3D50-C7AB-7B419F7ED6FF}"/>
                </a:ext>
              </a:extLst>
            </p:cNvPr>
            <p:cNvSpPr>
              <a:spLocks noChangeArrowheads="1"/>
            </p:cNvSpPr>
            <p:nvPr/>
          </p:nvSpPr>
          <p:spPr bwMode="auto">
            <a:xfrm>
              <a:off x="1815" y="1737"/>
              <a:ext cx="3420" cy="3060"/>
            </a:xfrm>
            <a:prstGeom prst="rect">
              <a:avLst/>
            </a:prstGeom>
            <a:solidFill>
              <a:srgbClr val="FFFFFF"/>
            </a:solidFill>
            <a:ln w="9525">
              <a:solidFill>
                <a:srgbClr val="000000"/>
              </a:solidFill>
              <a:miter lim="800000"/>
              <a:headEnd/>
              <a:tailEnd/>
            </a:ln>
          </p:spPr>
          <p:txBody>
            <a:bodyPr/>
            <a:lstStyle/>
            <a:p>
              <a:endParaRPr lang="en-US" altLang="en-US"/>
            </a:p>
          </p:txBody>
        </p:sp>
        <p:sp>
          <p:nvSpPr>
            <p:cNvPr id="7" name="Line 32">
              <a:extLst>
                <a:ext uri="{FF2B5EF4-FFF2-40B4-BE49-F238E27FC236}">
                  <a16:creationId xmlns:a16="http://schemas.microsoft.com/office/drawing/2014/main" id="{2191B97D-46EC-F605-73E7-6F253EF4AB48}"/>
                </a:ext>
              </a:extLst>
            </p:cNvPr>
            <p:cNvSpPr>
              <a:spLocks noChangeShapeType="1"/>
            </p:cNvSpPr>
            <p:nvPr/>
          </p:nvSpPr>
          <p:spPr bwMode="auto">
            <a:xfrm flipV="1">
              <a:off x="1815" y="1737"/>
              <a:ext cx="3420" cy="3060"/>
            </a:xfrm>
            <a:prstGeom prst="line">
              <a:avLst/>
            </a:prstGeom>
            <a:noFill/>
            <a:ln w="9525">
              <a:solidFill>
                <a:srgbClr val="000000"/>
              </a:solidFill>
              <a:round/>
              <a:headEnd/>
              <a:tailEnd/>
            </a:ln>
          </p:spPr>
          <p:txBody>
            <a:bodyPr/>
            <a:lstStyle/>
            <a:p>
              <a:endParaRPr lang="en-US"/>
            </a:p>
          </p:txBody>
        </p:sp>
        <p:grpSp>
          <p:nvGrpSpPr>
            <p:cNvPr id="8" name="Group 33">
              <a:extLst>
                <a:ext uri="{FF2B5EF4-FFF2-40B4-BE49-F238E27FC236}">
                  <a16:creationId xmlns:a16="http://schemas.microsoft.com/office/drawing/2014/main" id="{B355DBC3-8D06-1E57-2047-3AEDD43DEF4B}"/>
                </a:ext>
              </a:extLst>
            </p:cNvPr>
            <p:cNvGrpSpPr>
              <a:grpSpLocks/>
            </p:cNvGrpSpPr>
            <p:nvPr/>
          </p:nvGrpSpPr>
          <p:grpSpPr bwMode="auto">
            <a:xfrm>
              <a:off x="1995" y="1917"/>
              <a:ext cx="3060" cy="2773"/>
              <a:chOff x="1995" y="1917"/>
              <a:chExt cx="3060" cy="2773"/>
            </a:xfrm>
          </p:grpSpPr>
          <p:sp>
            <p:nvSpPr>
              <p:cNvPr id="9" name="Rectangle 34">
                <a:extLst>
                  <a:ext uri="{FF2B5EF4-FFF2-40B4-BE49-F238E27FC236}">
                    <a16:creationId xmlns:a16="http://schemas.microsoft.com/office/drawing/2014/main" id="{50B88D52-9C67-F5F7-1D35-7661B7E5E335}"/>
                  </a:ext>
                </a:extLst>
              </p:cNvPr>
              <p:cNvSpPr>
                <a:spLocks noChangeArrowheads="1"/>
              </p:cNvSpPr>
              <p:nvPr/>
            </p:nvSpPr>
            <p:spPr bwMode="auto">
              <a:xfrm>
                <a:off x="1995" y="4329"/>
                <a:ext cx="360" cy="361"/>
              </a:xfrm>
              <a:prstGeom prst="rect">
                <a:avLst/>
              </a:prstGeom>
              <a:solidFill>
                <a:srgbClr val="FFFFFF"/>
              </a:solidFill>
              <a:ln w="9525">
                <a:solidFill>
                  <a:srgbClr val="000000"/>
                </a:solidFill>
                <a:miter lim="800000"/>
                <a:headEnd/>
                <a:tailEnd/>
              </a:ln>
            </p:spPr>
            <p:txBody>
              <a:bodyPr/>
              <a:lstStyle/>
              <a:p>
                <a:endParaRPr lang="en-US" altLang="en-US"/>
              </a:p>
            </p:txBody>
          </p:sp>
          <p:sp>
            <p:nvSpPr>
              <p:cNvPr id="10" name="Rectangle 35">
                <a:extLst>
                  <a:ext uri="{FF2B5EF4-FFF2-40B4-BE49-F238E27FC236}">
                    <a16:creationId xmlns:a16="http://schemas.microsoft.com/office/drawing/2014/main" id="{D5295CFF-BDA3-7BB3-7B70-44C274E53DCE}"/>
                  </a:ext>
                </a:extLst>
              </p:cNvPr>
              <p:cNvSpPr>
                <a:spLocks noChangeArrowheads="1"/>
              </p:cNvSpPr>
              <p:nvPr/>
            </p:nvSpPr>
            <p:spPr bwMode="auto">
              <a:xfrm>
                <a:off x="3255" y="3177"/>
                <a:ext cx="360" cy="360"/>
              </a:xfrm>
              <a:prstGeom prst="rect">
                <a:avLst/>
              </a:prstGeom>
              <a:solidFill>
                <a:srgbClr val="FFFFFF"/>
              </a:solidFill>
              <a:ln w="9525">
                <a:solidFill>
                  <a:srgbClr val="000000"/>
                </a:solidFill>
                <a:miter lim="800000"/>
                <a:headEnd/>
                <a:tailEnd/>
              </a:ln>
            </p:spPr>
            <p:txBody>
              <a:bodyPr/>
              <a:lstStyle/>
              <a:p>
                <a:endParaRPr lang="en-US" altLang="en-US"/>
              </a:p>
            </p:txBody>
          </p:sp>
          <p:sp>
            <p:nvSpPr>
              <p:cNvPr id="11" name="Rectangle 36">
                <a:extLst>
                  <a:ext uri="{FF2B5EF4-FFF2-40B4-BE49-F238E27FC236}">
                    <a16:creationId xmlns:a16="http://schemas.microsoft.com/office/drawing/2014/main" id="{A7FCEC17-8FAD-186D-528C-998F1D4D6166}"/>
                  </a:ext>
                </a:extLst>
              </p:cNvPr>
              <p:cNvSpPr>
                <a:spLocks noChangeArrowheads="1"/>
              </p:cNvSpPr>
              <p:nvPr/>
            </p:nvSpPr>
            <p:spPr bwMode="auto">
              <a:xfrm>
                <a:off x="4695" y="1917"/>
                <a:ext cx="360" cy="360"/>
              </a:xfrm>
              <a:prstGeom prst="rect">
                <a:avLst/>
              </a:prstGeom>
              <a:solidFill>
                <a:srgbClr val="FFFFFF"/>
              </a:solidFill>
              <a:ln w="9525">
                <a:solidFill>
                  <a:srgbClr val="000000"/>
                </a:solidFill>
                <a:miter lim="800000"/>
                <a:headEnd/>
                <a:tailEnd/>
              </a:ln>
            </p:spPr>
            <p:txBody>
              <a:bodyPr/>
              <a:lstStyle/>
              <a:p>
                <a:endParaRPr lang="en-US" altLang="en-US"/>
              </a:p>
            </p:txBody>
          </p:sp>
        </p:grpSp>
      </p:grpSp>
      <p:pic>
        <p:nvPicPr>
          <p:cNvPr id="12" name="Picture 11">
            <a:extLst>
              <a:ext uri="{FF2B5EF4-FFF2-40B4-BE49-F238E27FC236}">
                <a16:creationId xmlns:a16="http://schemas.microsoft.com/office/drawing/2014/main" id="{F375E4CB-C5F7-94CE-4519-F9D330D192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7711" y="635410"/>
            <a:ext cx="3304081" cy="234039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2000" advClick="0">
        <p14:prism isContent="1"/>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F2D4B5B-5360-AE95-344F-158B484E77E2}"/>
              </a:ext>
            </a:extLst>
          </p:cNvPr>
          <p:cNvSpPr txBox="1">
            <a:spLocks/>
          </p:cNvSpPr>
          <p:nvPr/>
        </p:nvSpPr>
        <p:spPr>
          <a:xfrm>
            <a:off x="76200" y="838200"/>
            <a:ext cx="4419600" cy="685800"/>
          </a:xfrm>
          <a:prstGeom prst="rect">
            <a:avLst/>
          </a:prstGeom>
        </p:spPr>
        <p:txBody>
          <a:bodyPr>
            <a:noAutofit/>
          </a:bodyPr>
          <a:lstStyle>
            <a:lvl1pPr algn="ctr" rtl="0" fontAlgn="base">
              <a:spcBef>
                <a:spcPct val="0"/>
              </a:spcBef>
              <a:spcAft>
                <a:spcPct val="0"/>
              </a:spcAft>
              <a:defRPr sz="4400" kern="1200">
                <a:solidFill>
                  <a:srgbClr val="F2F2F2"/>
                </a:solidFill>
                <a:latin typeface="+mj-lt"/>
                <a:ea typeface="+mj-ea"/>
                <a:cs typeface="+mj-cs"/>
              </a:defRPr>
            </a:lvl1pPr>
            <a:lvl2pPr algn="ctr" rtl="0" fontAlgn="base">
              <a:spcBef>
                <a:spcPct val="0"/>
              </a:spcBef>
              <a:spcAft>
                <a:spcPct val="0"/>
              </a:spcAft>
              <a:defRPr sz="4400">
                <a:solidFill>
                  <a:srgbClr val="F2F2F2"/>
                </a:solidFill>
                <a:latin typeface="Calibri" panose="020F0502020204030204" pitchFamily="34" charset="0"/>
              </a:defRPr>
            </a:lvl2pPr>
            <a:lvl3pPr algn="ctr" rtl="0" fontAlgn="base">
              <a:spcBef>
                <a:spcPct val="0"/>
              </a:spcBef>
              <a:spcAft>
                <a:spcPct val="0"/>
              </a:spcAft>
              <a:defRPr sz="4400">
                <a:solidFill>
                  <a:srgbClr val="F2F2F2"/>
                </a:solidFill>
                <a:latin typeface="Calibri" panose="020F0502020204030204" pitchFamily="34" charset="0"/>
              </a:defRPr>
            </a:lvl3pPr>
            <a:lvl4pPr algn="ctr" rtl="0" fontAlgn="base">
              <a:spcBef>
                <a:spcPct val="0"/>
              </a:spcBef>
              <a:spcAft>
                <a:spcPct val="0"/>
              </a:spcAft>
              <a:defRPr sz="4400">
                <a:solidFill>
                  <a:srgbClr val="F2F2F2"/>
                </a:solidFill>
                <a:latin typeface="Calibri" panose="020F0502020204030204" pitchFamily="34" charset="0"/>
              </a:defRPr>
            </a:lvl4pPr>
            <a:lvl5pPr algn="ctr" rtl="0" fontAlgn="base">
              <a:spcBef>
                <a:spcPct val="0"/>
              </a:spcBef>
              <a:spcAft>
                <a:spcPct val="0"/>
              </a:spcAft>
              <a:defRPr sz="4400">
                <a:solidFill>
                  <a:srgbClr val="F2F2F2"/>
                </a:solidFill>
                <a:latin typeface="Calibri" panose="020F0502020204030204" pitchFamily="34" charset="0"/>
              </a:defRPr>
            </a:lvl5pPr>
            <a:lvl6pPr marL="457200" algn="ctr" rtl="0" fontAlgn="base">
              <a:spcBef>
                <a:spcPct val="0"/>
              </a:spcBef>
              <a:spcAft>
                <a:spcPct val="0"/>
              </a:spcAft>
              <a:defRPr sz="4400">
                <a:solidFill>
                  <a:srgbClr val="F2F2F2"/>
                </a:solidFill>
                <a:latin typeface="Calibri" panose="020F0502020204030204" pitchFamily="34" charset="0"/>
              </a:defRPr>
            </a:lvl6pPr>
            <a:lvl7pPr marL="914400" algn="ctr" rtl="0" fontAlgn="base">
              <a:spcBef>
                <a:spcPct val="0"/>
              </a:spcBef>
              <a:spcAft>
                <a:spcPct val="0"/>
              </a:spcAft>
              <a:defRPr sz="4400">
                <a:solidFill>
                  <a:srgbClr val="F2F2F2"/>
                </a:solidFill>
                <a:latin typeface="Calibri" panose="020F0502020204030204" pitchFamily="34" charset="0"/>
              </a:defRPr>
            </a:lvl7pPr>
            <a:lvl8pPr marL="1371600" algn="ctr" rtl="0" fontAlgn="base">
              <a:spcBef>
                <a:spcPct val="0"/>
              </a:spcBef>
              <a:spcAft>
                <a:spcPct val="0"/>
              </a:spcAft>
              <a:defRPr sz="4400">
                <a:solidFill>
                  <a:srgbClr val="F2F2F2"/>
                </a:solidFill>
                <a:latin typeface="Calibri" panose="020F0502020204030204" pitchFamily="34" charset="0"/>
              </a:defRPr>
            </a:lvl8pPr>
            <a:lvl9pPr marL="1828800" algn="ctr" rtl="0" fontAlgn="base">
              <a:spcBef>
                <a:spcPct val="0"/>
              </a:spcBef>
              <a:spcAft>
                <a:spcPct val="0"/>
              </a:spcAft>
              <a:defRPr sz="4400">
                <a:solidFill>
                  <a:srgbClr val="F2F2F2"/>
                </a:solidFill>
                <a:latin typeface="Calibri" panose="020F0502020204030204" pitchFamily="34" charset="0"/>
              </a:defRPr>
            </a:lvl9pPr>
          </a:lstStyle>
          <a:p>
            <a:pPr algn="l">
              <a:lnSpc>
                <a:spcPct val="100000"/>
              </a:lnSpc>
            </a:pPr>
            <a:r>
              <a:rPr lang="en-US" sz="3200" dirty="0">
                <a:solidFill>
                  <a:srgbClr val="FFC000"/>
                </a:solidFill>
                <a:latin typeface="Garamond" panose="02020404030301010803" pitchFamily="18" charset="0"/>
              </a:rPr>
              <a:t>Goals: </a:t>
            </a:r>
          </a:p>
          <a:p>
            <a:pPr algn="l">
              <a:lnSpc>
                <a:spcPct val="100000"/>
              </a:lnSpc>
            </a:pPr>
            <a:endParaRPr lang="en-US" sz="3200" dirty="0">
              <a:solidFill>
                <a:srgbClr val="FFC000"/>
              </a:solidFill>
              <a:latin typeface="Garamond" panose="02020404030301010803" pitchFamily="18" charset="0"/>
            </a:endParaRPr>
          </a:p>
        </p:txBody>
      </p:sp>
      <p:sp>
        <p:nvSpPr>
          <p:cNvPr id="6" name="Rectangle 2">
            <a:extLst>
              <a:ext uri="{FF2B5EF4-FFF2-40B4-BE49-F238E27FC236}">
                <a16:creationId xmlns:a16="http://schemas.microsoft.com/office/drawing/2014/main" id="{3ACB0CA2-E0C2-4588-B950-A873F683E21F}"/>
              </a:ext>
            </a:extLst>
          </p:cNvPr>
          <p:cNvSpPr>
            <a:spLocks noGrp="1" noChangeArrowheads="1"/>
          </p:cNvSpPr>
          <p:nvPr>
            <p:ph idx="1"/>
          </p:nvPr>
        </p:nvSpPr>
        <p:spPr bwMode="auto">
          <a:xfrm>
            <a:off x="381000" y="1676400"/>
            <a:ext cx="115824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512763" lvl="8" indent="-512763" eaLnBrk="0" fontAlgn="base" hangingPunct="0">
              <a:spcBef>
                <a:spcPct val="0"/>
              </a:spcBef>
              <a:spcAft>
                <a:spcPct val="0"/>
              </a:spcAft>
              <a:buFont typeface="Wingdings" panose="05000000000000000000" pitchFamily="2" charset="2"/>
              <a:buChar char="Ø"/>
            </a:pPr>
            <a:r>
              <a:rPr kumimoji="0" lang="en-US" altLang="en-US" sz="2400" b="1" i="0" u="none" strike="noStrike" cap="none" normalizeH="0" baseline="0" dirty="0">
                <a:ln>
                  <a:noFill/>
                </a:ln>
                <a:solidFill>
                  <a:schemeClr val="bg1"/>
                </a:solidFill>
                <a:effectLst/>
                <a:latin typeface="Garamond" panose="02020404030301010803" pitchFamily="18" charset="0"/>
              </a:rPr>
              <a:t>Map the landscape of environmental research at ISER-Nepal</a:t>
            </a:r>
            <a:r>
              <a:rPr kumimoji="0" lang="en-US" altLang="en-US" sz="2400" b="0" i="0" u="none" strike="noStrike" cap="none" normalizeH="0" baseline="0" dirty="0">
                <a:ln>
                  <a:noFill/>
                </a:ln>
                <a:solidFill>
                  <a:schemeClr val="bg1"/>
                </a:solidFill>
                <a:effectLst/>
                <a:latin typeface="Garamond" panose="02020404030301010803" pitchFamily="18" charset="0"/>
              </a:rPr>
              <a:t> by reviewing ongoing work, emerging priorities, and areas of institutional strength. </a:t>
            </a:r>
          </a:p>
        </p:txBody>
      </p:sp>
      <p:sp>
        <p:nvSpPr>
          <p:cNvPr id="7" name="Rectangle 2">
            <a:extLst>
              <a:ext uri="{FF2B5EF4-FFF2-40B4-BE49-F238E27FC236}">
                <a16:creationId xmlns:a16="http://schemas.microsoft.com/office/drawing/2014/main" id="{9CF9C832-3A3D-295A-8D15-3434D384514C}"/>
              </a:ext>
            </a:extLst>
          </p:cNvPr>
          <p:cNvSpPr txBox="1">
            <a:spLocks noChangeArrowheads="1"/>
          </p:cNvSpPr>
          <p:nvPr/>
        </p:nvSpPr>
        <p:spPr bwMode="auto">
          <a:xfrm>
            <a:off x="228600" y="4248648"/>
            <a:ext cx="115824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marL="342900" indent="-342900" algn="l" rtl="0" fontAlgn="base">
              <a:spcBef>
                <a:spcPct val="20000"/>
              </a:spcBef>
              <a:spcAft>
                <a:spcPct val="0"/>
              </a:spcAft>
              <a:buFont typeface="Arial" panose="020B0604020202020204" pitchFamily="34" charset="0"/>
              <a:buChar char="•"/>
              <a:defRPr sz="3200" kern="1200">
                <a:solidFill>
                  <a:srgbClr val="F2F2F2"/>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rgbClr val="F2F2F2"/>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rgbClr val="F2F2F2"/>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rgbClr val="F2F2F2"/>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rgbClr val="F2F2F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512763" lvl="8" indent="-512763" eaLnBrk="0" fontAlgn="base" hangingPunct="0">
              <a:spcBef>
                <a:spcPct val="0"/>
              </a:spcBef>
              <a:spcAft>
                <a:spcPct val="0"/>
              </a:spcAft>
              <a:buFont typeface="Wingdings" panose="05000000000000000000" pitchFamily="2" charset="2"/>
              <a:buChar char="Ø"/>
            </a:pPr>
            <a:r>
              <a:rPr lang="en-US" altLang="en-US" sz="2400" b="1" dirty="0">
                <a:solidFill>
                  <a:schemeClr val="bg1"/>
                </a:solidFill>
                <a:latin typeface="Garamond" panose="02020404030301010803" pitchFamily="18" charset="0"/>
              </a:rPr>
              <a:t>Explore opportunities for collaboration</a:t>
            </a:r>
            <a:r>
              <a:rPr lang="en-US" altLang="en-US" sz="2400" b="0" dirty="0">
                <a:solidFill>
                  <a:schemeClr val="bg1"/>
                </a:solidFill>
                <a:latin typeface="Garamond" panose="02020404030301010803" pitchFamily="18" charset="0"/>
              </a:rPr>
              <a:t> to strengthen and expand environmental research through interdisciplinary partnerships, joint projects, training, and capacity-building initiatives. </a:t>
            </a:r>
          </a:p>
        </p:txBody>
      </p:sp>
      <p:sp>
        <p:nvSpPr>
          <p:cNvPr id="8" name="Rectangle 2">
            <a:extLst>
              <a:ext uri="{FF2B5EF4-FFF2-40B4-BE49-F238E27FC236}">
                <a16:creationId xmlns:a16="http://schemas.microsoft.com/office/drawing/2014/main" id="{25D2FAE8-7D22-81FD-BA2F-1E33F542E7C0}"/>
              </a:ext>
            </a:extLst>
          </p:cNvPr>
          <p:cNvSpPr txBox="1">
            <a:spLocks noChangeArrowheads="1"/>
          </p:cNvSpPr>
          <p:nvPr/>
        </p:nvSpPr>
        <p:spPr bwMode="auto">
          <a:xfrm>
            <a:off x="381000" y="3013501"/>
            <a:ext cx="115824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marL="342900" indent="-342900" algn="l" rtl="0" fontAlgn="base">
              <a:spcBef>
                <a:spcPct val="20000"/>
              </a:spcBef>
              <a:spcAft>
                <a:spcPct val="0"/>
              </a:spcAft>
              <a:buFont typeface="Arial" panose="020B0604020202020204" pitchFamily="34" charset="0"/>
              <a:buChar char="•"/>
              <a:defRPr sz="3200" kern="1200">
                <a:solidFill>
                  <a:srgbClr val="F2F2F2"/>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rgbClr val="F2F2F2"/>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rgbClr val="F2F2F2"/>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rgbClr val="F2F2F2"/>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rgbClr val="F2F2F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512763" lvl="8" indent="-512763" eaLnBrk="0" fontAlgn="base" hangingPunct="0">
              <a:spcBef>
                <a:spcPct val="0"/>
              </a:spcBef>
              <a:spcAft>
                <a:spcPct val="0"/>
              </a:spcAft>
              <a:buFont typeface="Wingdings" panose="05000000000000000000" pitchFamily="2" charset="2"/>
              <a:buChar char="Ø"/>
            </a:pPr>
            <a:r>
              <a:rPr lang="en-US" altLang="en-US" sz="2400" b="1" dirty="0">
                <a:solidFill>
                  <a:schemeClr val="bg1"/>
                </a:solidFill>
                <a:latin typeface="Garamond" panose="02020404030301010803" pitchFamily="18" charset="0"/>
              </a:rPr>
              <a:t>Share and assess existing resources</a:t>
            </a:r>
            <a:r>
              <a:rPr lang="en-US" altLang="en-US" sz="2400" b="0" dirty="0">
                <a:solidFill>
                  <a:schemeClr val="bg1"/>
                </a:solidFill>
                <a:latin typeface="Garamond" panose="02020404030301010803" pitchFamily="18" charset="0"/>
              </a:rPr>
              <a:t> including data, expertise, infrastructure, partnerships, and methodological tools that can support environmental research. </a:t>
            </a:r>
          </a:p>
        </p:txBody>
      </p:sp>
    </p:spTree>
    <p:extLst>
      <p:ext uri="{BB962C8B-B14F-4D97-AF65-F5344CB8AC3E}">
        <p14:creationId xmlns:p14="http://schemas.microsoft.com/office/powerpoint/2010/main" val="348393518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p:bldP spid="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170950" y="1752600"/>
            <a:ext cx="6706354" cy="4724400"/>
          </a:xfrm>
          <a:prstGeom prst="rect">
            <a:avLst/>
          </a:prstGeom>
        </p:spPr>
        <p:txBody>
          <a:bodyPr>
            <a:noAutofit/>
          </a:bodyPr>
          <a:lstStyle/>
          <a:p>
            <a:pPr marL="624078" indent="-514350">
              <a:buClr>
                <a:schemeClr val="hlink"/>
              </a:buClr>
              <a:buSzPct val="80000"/>
              <a:defRPr/>
            </a:pPr>
            <a:r>
              <a:rPr lang="en-US" sz="2400" b="0" kern="0" dirty="0">
                <a:solidFill>
                  <a:srgbClr val="FFFFFF"/>
                </a:solidFill>
                <a:effectLst>
                  <a:outerShdw blurRad="38100" dist="38100" dir="2700000" algn="tl">
                    <a:srgbClr val="000000"/>
                  </a:outerShdw>
                </a:effectLst>
                <a:latin typeface="Garamond" panose="02020404030301010803" pitchFamily="18" charset="0"/>
                <a:cs typeface="Times New Roman" pitchFamily="18" charset="0"/>
              </a:rPr>
              <a:t>1) Research plots (Total research plots – 265)</a:t>
            </a:r>
          </a:p>
          <a:p>
            <a:pPr marL="342900" indent="-342900">
              <a:buClr>
                <a:schemeClr val="hlink"/>
              </a:buClr>
              <a:buSzPct val="80000"/>
              <a:defRPr/>
            </a:pPr>
            <a:r>
              <a:rPr lang="en-US" sz="2400" b="0" kern="0" dirty="0">
                <a:solidFill>
                  <a:srgbClr val="FFFFFF"/>
                </a:solidFill>
                <a:effectLst>
                  <a:outerShdw blurRad="38100" dist="38100" dir="2700000" algn="tl">
                    <a:srgbClr val="000000"/>
                  </a:outerShdw>
                </a:effectLst>
                <a:latin typeface="Garamond" panose="02020404030301010803" pitchFamily="18" charset="0"/>
                <a:cs typeface="Times New Roman" pitchFamily="18" charset="0"/>
              </a:rPr>
              <a:t>	      a) </a:t>
            </a:r>
            <a:r>
              <a:rPr lang="en-US" sz="2400" b="0" kern="0" dirty="0" err="1">
                <a:solidFill>
                  <a:srgbClr val="FFFFFF"/>
                </a:solidFill>
                <a:effectLst>
                  <a:outerShdw blurRad="38100" dist="38100" dir="2700000" algn="tl">
                    <a:srgbClr val="000000"/>
                  </a:outerShdw>
                </a:effectLst>
                <a:latin typeface="Garamond" panose="02020404030301010803" pitchFamily="18" charset="0"/>
                <a:cs typeface="Times New Roman" pitchFamily="18" charset="0"/>
              </a:rPr>
              <a:t>Barandabhar</a:t>
            </a:r>
            <a:r>
              <a:rPr lang="en-US" sz="2400" b="0" kern="0" dirty="0">
                <a:solidFill>
                  <a:srgbClr val="FFFFFF"/>
                </a:solidFill>
                <a:effectLst>
                  <a:outerShdw blurRad="38100" dist="38100" dir="2700000" algn="tl">
                    <a:srgbClr val="000000"/>
                  </a:outerShdw>
                </a:effectLst>
                <a:latin typeface="Garamond" panose="02020404030301010803" pitchFamily="18" charset="0"/>
                <a:cs typeface="Times New Roman" pitchFamily="18" charset="0"/>
              </a:rPr>
              <a:t> Buffer Zone Forest - 62</a:t>
            </a:r>
          </a:p>
          <a:p>
            <a:pPr marL="342900" indent="-342900">
              <a:buClr>
                <a:schemeClr val="hlink"/>
              </a:buClr>
              <a:buSzPct val="80000"/>
              <a:defRPr/>
            </a:pPr>
            <a:r>
              <a:rPr lang="en-US" sz="2400" b="0" kern="0" dirty="0">
                <a:solidFill>
                  <a:srgbClr val="FFFFFF"/>
                </a:solidFill>
                <a:effectLst>
                  <a:outerShdw blurRad="38100" dist="38100" dir="2700000" algn="tl">
                    <a:srgbClr val="000000"/>
                  </a:outerShdw>
                </a:effectLst>
                <a:latin typeface="Garamond" panose="02020404030301010803" pitchFamily="18" charset="0"/>
                <a:cs typeface="Times New Roman" pitchFamily="18" charset="0"/>
              </a:rPr>
              <a:t>	       b) Chitwan National Park (CNP) – 34 </a:t>
            </a:r>
          </a:p>
          <a:p>
            <a:pPr marL="342900" indent="-342900">
              <a:buClr>
                <a:schemeClr val="hlink"/>
              </a:buClr>
              <a:buSzPct val="80000"/>
              <a:defRPr/>
            </a:pPr>
            <a:r>
              <a:rPr lang="en-US" sz="2400" b="0" kern="0" dirty="0">
                <a:solidFill>
                  <a:srgbClr val="FFFFFF"/>
                </a:solidFill>
                <a:effectLst>
                  <a:outerShdw blurRad="38100" dist="38100" dir="2700000" algn="tl">
                    <a:srgbClr val="000000"/>
                  </a:outerShdw>
                </a:effectLst>
                <a:latin typeface="Garamond" panose="02020404030301010803" pitchFamily="18" charset="0"/>
                <a:cs typeface="Times New Roman" pitchFamily="18" charset="0"/>
              </a:rPr>
              <a:t>	       c) Forest along the </a:t>
            </a:r>
            <a:r>
              <a:rPr lang="en-US" sz="2400" b="0" kern="0" dirty="0" err="1">
                <a:solidFill>
                  <a:srgbClr val="FFFFFF"/>
                </a:solidFill>
                <a:effectLst>
                  <a:outerShdw blurRad="38100" dist="38100" dir="2700000" algn="tl">
                    <a:srgbClr val="000000"/>
                  </a:outerShdw>
                </a:effectLst>
                <a:latin typeface="Garamond" panose="02020404030301010803" pitchFamily="18" charset="0"/>
                <a:cs typeface="Times New Roman" pitchFamily="18" charset="0"/>
              </a:rPr>
              <a:t>Narayani</a:t>
            </a:r>
            <a:r>
              <a:rPr lang="en-US" sz="2400" b="0" kern="0" dirty="0">
                <a:solidFill>
                  <a:srgbClr val="FFFFFF"/>
                </a:solidFill>
                <a:effectLst>
                  <a:outerShdw blurRad="38100" dist="38100" dir="2700000" algn="tl">
                    <a:srgbClr val="000000"/>
                  </a:outerShdw>
                </a:effectLst>
                <a:latin typeface="Garamond" panose="02020404030301010803" pitchFamily="18" charset="0"/>
                <a:cs typeface="Times New Roman" pitchFamily="18" charset="0"/>
              </a:rPr>
              <a:t> River – 21 </a:t>
            </a:r>
          </a:p>
          <a:p>
            <a:pPr marL="342900" indent="-342900">
              <a:buClr>
                <a:schemeClr val="hlink"/>
              </a:buClr>
              <a:buSzPct val="80000"/>
              <a:defRPr/>
            </a:pPr>
            <a:r>
              <a:rPr lang="en-US" sz="2400" b="0" kern="0" dirty="0">
                <a:solidFill>
                  <a:srgbClr val="FFFFFF"/>
                </a:solidFill>
                <a:effectLst>
                  <a:outerShdw blurRad="38100" dist="38100" dir="2700000" algn="tl">
                    <a:srgbClr val="000000"/>
                  </a:outerShdw>
                </a:effectLst>
                <a:latin typeface="Garamond" panose="02020404030301010803" pitchFamily="18" charset="0"/>
                <a:cs typeface="Times New Roman" pitchFamily="18" charset="0"/>
              </a:rPr>
              <a:t>	       d) </a:t>
            </a:r>
            <a:r>
              <a:rPr lang="en-US" sz="2400" b="0" kern="0" dirty="0">
                <a:solidFill>
                  <a:srgbClr val="FFFFFF"/>
                </a:solidFill>
                <a:latin typeface="Garamond" panose="02020404030301010803" pitchFamily="18" charset="0"/>
                <a:cs typeface="Times New Roman" pitchFamily="18" charset="0"/>
              </a:rPr>
              <a:t>Grassland</a:t>
            </a:r>
            <a:r>
              <a:rPr lang="en-US" sz="2400" b="0" kern="0" dirty="0">
                <a:solidFill>
                  <a:srgbClr val="FFFFFF"/>
                </a:solidFill>
                <a:effectLst>
                  <a:outerShdw blurRad="38100" dist="38100" dir="2700000" algn="tl">
                    <a:srgbClr val="000000"/>
                  </a:outerShdw>
                </a:effectLst>
                <a:latin typeface="Garamond" panose="02020404030301010803" pitchFamily="18" charset="0"/>
                <a:cs typeface="Times New Roman" pitchFamily="18" charset="0"/>
              </a:rPr>
              <a:t> in CNP – 10</a:t>
            </a:r>
          </a:p>
          <a:p>
            <a:pPr marL="342900" indent="-342900">
              <a:buClr>
                <a:schemeClr val="hlink"/>
              </a:buClr>
              <a:buSzPct val="80000"/>
              <a:defRPr/>
            </a:pPr>
            <a:r>
              <a:rPr lang="en-US" sz="2400" b="0" kern="0" dirty="0">
                <a:solidFill>
                  <a:srgbClr val="FFFFFF"/>
                </a:solidFill>
                <a:effectLst>
                  <a:outerShdw blurRad="38100" dist="38100" dir="2700000" algn="tl">
                    <a:srgbClr val="000000"/>
                  </a:outerShdw>
                </a:effectLst>
                <a:latin typeface="Garamond" panose="02020404030301010803" pitchFamily="18" charset="0"/>
                <a:cs typeface="Times New Roman" pitchFamily="18" charset="0"/>
              </a:rPr>
              <a:t>	       d) Common Land – 138</a:t>
            </a:r>
          </a:p>
          <a:p>
            <a:pPr marL="342900" indent="-342900">
              <a:buClr>
                <a:schemeClr val="hlink"/>
              </a:buClr>
              <a:buSzPct val="80000"/>
              <a:defRPr/>
            </a:pPr>
            <a:endParaRPr lang="en-US" sz="2400" b="0" kern="0" dirty="0">
              <a:solidFill>
                <a:srgbClr val="FFFFFF"/>
              </a:solidFill>
              <a:effectLst>
                <a:outerShdw blurRad="38100" dist="38100" dir="2700000" algn="tl">
                  <a:srgbClr val="000000"/>
                </a:outerShdw>
              </a:effectLst>
              <a:latin typeface="Garamond" panose="02020404030301010803" pitchFamily="18" charset="0"/>
              <a:cs typeface="Times New Roman" pitchFamily="18" charset="0"/>
            </a:endParaRPr>
          </a:p>
          <a:p>
            <a:pPr marL="342900" indent="-342900">
              <a:buClr>
                <a:schemeClr val="hlink"/>
              </a:buClr>
              <a:buSzPct val="80000"/>
              <a:defRPr/>
            </a:pPr>
            <a:endParaRPr lang="en-US" sz="2400" b="0" kern="0" dirty="0">
              <a:solidFill>
                <a:srgbClr val="FFFFFF"/>
              </a:solidFill>
              <a:effectLst>
                <a:outerShdw blurRad="38100" dist="38100" dir="2700000" algn="tl">
                  <a:srgbClr val="000000"/>
                </a:outerShdw>
              </a:effectLst>
              <a:latin typeface="Garamond" panose="02020404030301010803" pitchFamily="18" charset="0"/>
              <a:cs typeface="Times New Roman" pitchFamily="18" charset="0"/>
            </a:endParaRPr>
          </a:p>
          <a:p>
            <a:pPr marL="342900" indent="-342900">
              <a:buClr>
                <a:schemeClr val="hlink"/>
              </a:buClr>
              <a:buSzPct val="80000"/>
              <a:defRPr/>
            </a:pPr>
            <a:r>
              <a:rPr lang="en-US" sz="2400" b="0" kern="0" dirty="0">
                <a:solidFill>
                  <a:srgbClr val="FFFFFF"/>
                </a:solidFill>
                <a:effectLst>
                  <a:outerShdw blurRad="38100" dist="38100" dir="2700000" algn="tl">
                    <a:srgbClr val="000000"/>
                  </a:outerShdw>
                </a:effectLst>
                <a:latin typeface="Garamond" panose="02020404030301010803" pitchFamily="18" charset="0"/>
                <a:cs typeface="Times New Roman" pitchFamily="18" charset="0"/>
              </a:rPr>
              <a:t>2) Data </a:t>
            </a:r>
          </a:p>
          <a:p>
            <a:pPr marL="800100" indent="-1588">
              <a:buFont typeface="Wingdings" panose="05000000000000000000" pitchFamily="2" charset="2"/>
              <a:buChar char="Ø"/>
              <a:defRPr/>
            </a:pPr>
            <a:r>
              <a:rPr lang="en-US" sz="2400" b="0" dirty="0">
                <a:solidFill>
                  <a:schemeClr val="bg1"/>
                </a:solidFill>
                <a:latin typeface="Garamond" panose="02020404030301010803" pitchFamily="18" charset="0"/>
              </a:rPr>
              <a:t>Species, population, DBH, height</a:t>
            </a:r>
          </a:p>
          <a:p>
            <a:pPr marL="800100" lvl="1" indent="-1588">
              <a:buFont typeface="Wingdings" panose="05000000000000000000" pitchFamily="2" charset="2"/>
              <a:buChar char="Ø"/>
              <a:defRPr/>
            </a:pPr>
            <a:r>
              <a:rPr lang="en-US" sz="2400" b="0" dirty="0">
                <a:solidFill>
                  <a:schemeClr val="bg1"/>
                </a:solidFill>
                <a:latin typeface="Garamond" panose="02020404030301010803" pitchFamily="18" charset="0"/>
              </a:rPr>
              <a:t>Species, population and cover %</a:t>
            </a:r>
          </a:p>
          <a:p>
            <a:pPr marL="342900" indent="-342900">
              <a:buClr>
                <a:schemeClr val="hlink"/>
              </a:buClr>
              <a:buSzPct val="80000"/>
              <a:defRPr/>
            </a:pPr>
            <a:r>
              <a:rPr lang="en-US" sz="2400" b="0" kern="0" dirty="0">
                <a:solidFill>
                  <a:srgbClr val="FFFFFF"/>
                </a:solidFill>
                <a:effectLst>
                  <a:outerShdw blurRad="38100" dist="38100" dir="2700000" algn="tl">
                    <a:srgbClr val="000000"/>
                  </a:outerShdw>
                </a:effectLst>
                <a:latin typeface="Garamond" panose="02020404030301010803" pitchFamily="18" charset="0"/>
                <a:cs typeface="Times New Roman" pitchFamily="18" charset="0"/>
              </a:rPr>
              <a:t>								</a:t>
            </a:r>
          </a:p>
        </p:txBody>
      </p:sp>
      <p:sp>
        <p:nvSpPr>
          <p:cNvPr id="4" name="Title 1">
            <a:extLst>
              <a:ext uri="{FF2B5EF4-FFF2-40B4-BE49-F238E27FC236}">
                <a16:creationId xmlns:a16="http://schemas.microsoft.com/office/drawing/2014/main" id="{87B7DC00-12C4-59CE-732F-DCC68E468087}"/>
              </a:ext>
            </a:extLst>
          </p:cNvPr>
          <p:cNvSpPr txBox="1">
            <a:spLocks/>
          </p:cNvSpPr>
          <p:nvPr/>
        </p:nvSpPr>
        <p:spPr bwMode="auto">
          <a:xfrm>
            <a:off x="0" y="609600"/>
            <a:ext cx="6934201" cy="685800"/>
          </a:xfrm>
          <a:prstGeom prst="rect">
            <a:avLst/>
          </a:prstGeom>
          <a:noFill/>
          <a:ln w="9525">
            <a:noFill/>
            <a:miter lim="800000"/>
            <a:headEnd/>
            <a:tailEnd/>
          </a:ln>
        </p:spPr>
        <p:txBody>
          <a:bodyPr/>
          <a:lstStyle/>
          <a:p>
            <a:pPr lvl="1">
              <a:lnSpc>
                <a:spcPct val="125000"/>
              </a:lnSpc>
              <a:defRPr/>
            </a:pPr>
            <a:r>
              <a:rPr lang="en-US" sz="3200" dirty="0">
                <a:solidFill>
                  <a:srgbClr val="FFC000"/>
                </a:solidFill>
                <a:latin typeface="Garamond" panose="02020404030301010803" pitchFamily="18" charset="0"/>
                <a:cs typeface="Times New Roman" pitchFamily="18" charset="0"/>
              </a:rPr>
              <a:t>Flora data collection </a:t>
            </a:r>
          </a:p>
          <a:p>
            <a:pPr lvl="1">
              <a:lnSpc>
                <a:spcPct val="125000"/>
              </a:lnSpc>
              <a:defRPr/>
            </a:pPr>
            <a:endParaRPr lang="en-US" sz="3200" dirty="0">
              <a:solidFill>
                <a:srgbClr val="FFC000"/>
              </a:solidFill>
              <a:effectLst>
                <a:outerShdw blurRad="38100" dist="38100" dir="2700000" algn="tl">
                  <a:srgbClr val="000000">
                    <a:alpha val="43137"/>
                  </a:srgbClr>
                </a:outerShdw>
              </a:effectLst>
              <a:latin typeface="Garamond" panose="02020404030301010803" pitchFamily="18" charset="0"/>
              <a:cs typeface="Times New Roman" pitchFamily="18" charset="0"/>
            </a:endParaRPr>
          </a:p>
        </p:txBody>
      </p:sp>
      <p:pic>
        <p:nvPicPr>
          <p:cNvPr id="5" name="Picture 4">
            <a:extLst>
              <a:ext uri="{FF2B5EF4-FFF2-40B4-BE49-F238E27FC236}">
                <a16:creationId xmlns:a16="http://schemas.microsoft.com/office/drawing/2014/main" id="{D6B4DDD8-B7CC-F3DA-D390-918E0A8B5A40}"/>
              </a:ext>
            </a:extLst>
          </p:cNvPr>
          <p:cNvPicPr>
            <a:picLocks noChangeAspect="1"/>
          </p:cNvPicPr>
          <p:nvPr/>
        </p:nvPicPr>
        <p:blipFill>
          <a:blip r:embed="rId3" cstate="print"/>
          <a:stretch>
            <a:fillRect/>
          </a:stretch>
        </p:blipFill>
        <p:spPr>
          <a:xfrm>
            <a:off x="8534400" y="1219200"/>
            <a:ext cx="2946400" cy="2209800"/>
          </a:xfrm>
          <a:prstGeom prst="rect">
            <a:avLst/>
          </a:prstGeom>
        </p:spPr>
      </p:pic>
      <p:pic>
        <p:nvPicPr>
          <p:cNvPr id="6" name="Picture 2" descr="C:\Documents and Settings\ISSR NEPAL\Desktop\DSC05964.JPG">
            <a:extLst>
              <a:ext uri="{FF2B5EF4-FFF2-40B4-BE49-F238E27FC236}">
                <a16:creationId xmlns:a16="http://schemas.microsoft.com/office/drawing/2014/main" id="{F0802FEB-E1AD-F969-088A-30E13F655140}"/>
              </a:ext>
            </a:extLst>
          </p:cNvPr>
          <p:cNvPicPr>
            <a:picLocks noChangeAspect="1" noChangeArrowheads="1"/>
          </p:cNvPicPr>
          <p:nvPr/>
        </p:nvPicPr>
        <p:blipFill>
          <a:blip r:embed="rId4" cstate="print"/>
          <a:srcRect/>
          <a:stretch>
            <a:fillRect/>
          </a:stretch>
        </p:blipFill>
        <p:spPr bwMode="auto">
          <a:xfrm>
            <a:off x="8534400" y="3939988"/>
            <a:ext cx="3200400" cy="2400300"/>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43DF700-F6E4-AC5C-6694-7F584F8B564A}"/>
              </a:ext>
            </a:extLst>
          </p:cNvPr>
          <p:cNvSpPr txBox="1"/>
          <p:nvPr/>
        </p:nvSpPr>
        <p:spPr>
          <a:xfrm>
            <a:off x="-285135" y="776365"/>
            <a:ext cx="12268200" cy="896912"/>
          </a:xfrm>
          <a:prstGeom prst="rect">
            <a:avLst/>
          </a:prstGeom>
          <a:noFill/>
        </p:spPr>
        <p:txBody>
          <a:bodyPr wrap="square">
            <a:spAutoFit/>
          </a:bodyPr>
          <a:lstStyle/>
          <a:p>
            <a:pPr lvl="1"/>
            <a:r>
              <a:rPr lang="en-US" sz="3200" dirty="0">
                <a:solidFill>
                  <a:srgbClr val="FFC000"/>
                </a:solidFill>
                <a:latin typeface="Garamond" panose="02020404030301010803" pitchFamily="18" charset="0"/>
              </a:rPr>
              <a:t>Household consumption and agriculture survey  ( 1996, 2000, 2006 and 2015)</a:t>
            </a:r>
          </a:p>
        </p:txBody>
      </p:sp>
      <p:pic>
        <p:nvPicPr>
          <p:cNvPr id="6" name="Picture 5" descr="interview18">
            <a:extLst>
              <a:ext uri="{FF2B5EF4-FFF2-40B4-BE49-F238E27FC236}">
                <a16:creationId xmlns:a16="http://schemas.microsoft.com/office/drawing/2014/main" id="{85112870-C032-6554-1B83-3CF19DF81524}"/>
              </a:ext>
            </a:extLst>
          </p:cNvPr>
          <p:cNvPicPr>
            <a:picLocks noChangeAspect="1" noChangeArrowheads="1"/>
          </p:cNvPicPr>
          <p:nvPr/>
        </p:nvPicPr>
        <p:blipFill>
          <a:blip r:embed="rId4" cstate="print"/>
          <a:srcRect/>
          <a:stretch>
            <a:fillRect/>
          </a:stretch>
        </p:blipFill>
        <p:spPr bwMode="auto">
          <a:xfrm>
            <a:off x="8534400" y="1573159"/>
            <a:ext cx="3276600" cy="2541641"/>
          </a:xfrm>
          <a:prstGeom prst="rect">
            <a:avLst/>
          </a:prstGeom>
          <a:noFill/>
          <a:ln w="9525">
            <a:noFill/>
            <a:miter lim="800000"/>
            <a:headEnd/>
            <a:tailEnd/>
          </a:ln>
        </p:spPr>
      </p:pic>
      <p:sp>
        <p:nvSpPr>
          <p:cNvPr id="9" name="TextBox 8">
            <a:extLst>
              <a:ext uri="{FF2B5EF4-FFF2-40B4-BE49-F238E27FC236}">
                <a16:creationId xmlns:a16="http://schemas.microsoft.com/office/drawing/2014/main" id="{4C1FED7E-2935-498B-B224-889FEC36081B}"/>
              </a:ext>
            </a:extLst>
          </p:cNvPr>
          <p:cNvSpPr txBox="1"/>
          <p:nvPr/>
        </p:nvSpPr>
        <p:spPr>
          <a:xfrm>
            <a:off x="218767" y="1527886"/>
            <a:ext cx="8315633" cy="4462760"/>
          </a:xfrm>
          <a:prstGeom prst="rect">
            <a:avLst/>
          </a:prstGeom>
          <a:noFill/>
        </p:spPr>
        <p:txBody>
          <a:bodyPr wrap="square">
            <a:spAutoFit/>
          </a:bodyPr>
          <a:lstStyle/>
          <a:p>
            <a:endParaRPr lang="en-US" sz="2000" dirty="0">
              <a:effectLst/>
              <a:latin typeface="Times New Roman" panose="02020603050405020304" pitchFamily="18" charset="0"/>
              <a:ea typeface="Times New Roman" panose="02020603050405020304" pitchFamily="18" charset="0"/>
            </a:endParaRPr>
          </a:p>
          <a:p>
            <a:pPr algn="just"/>
            <a:r>
              <a:rPr lang="en-US" b="1" dirty="0">
                <a:solidFill>
                  <a:srgbClr val="FFC000"/>
                </a:solidFill>
                <a:latin typeface="Garamond" panose="02020404030301010803" pitchFamily="18" charset="0"/>
              </a:rPr>
              <a:t>Household Consumption Survey </a:t>
            </a:r>
            <a:r>
              <a:rPr lang="en-US" b="1" dirty="0">
                <a:solidFill>
                  <a:schemeClr val="bg1"/>
                </a:solidFill>
                <a:latin typeface="Garamond" panose="02020404030301010803" pitchFamily="18" charset="0"/>
              </a:rPr>
              <a:t>:</a:t>
            </a:r>
            <a:r>
              <a:rPr lang="en-US" dirty="0">
                <a:solidFill>
                  <a:schemeClr val="bg1"/>
                </a:solidFill>
                <a:latin typeface="Garamond" panose="02020404030301010803" pitchFamily="18" charset="0"/>
              </a:rPr>
              <a:t> </a:t>
            </a:r>
            <a:r>
              <a:rPr lang="en-US" b="0" dirty="0">
                <a:solidFill>
                  <a:schemeClr val="bg1"/>
                </a:solidFill>
                <a:latin typeface="Garamond" panose="02020404030301010803" pitchFamily="18" charset="0"/>
              </a:rPr>
              <a:t>This research examines the reciprocal relationships between population dynamics, agricultural land use, and environmental change in western </a:t>
            </a:r>
            <a:r>
              <a:rPr lang="en-US" b="0" dirty="0" err="1">
                <a:solidFill>
                  <a:schemeClr val="bg1"/>
                </a:solidFill>
                <a:latin typeface="Garamond" panose="02020404030301010803" pitchFamily="18" charset="0"/>
              </a:rPr>
              <a:t>Chitwan</a:t>
            </a:r>
            <a:r>
              <a:rPr lang="en-US" b="0" dirty="0">
                <a:solidFill>
                  <a:schemeClr val="bg1"/>
                </a:solidFill>
                <a:latin typeface="Garamond" panose="02020404030301010803" pitchFamily="18" charset="0"/>
              </a:rPr>
              <a:t> Valley, Nepal, with a focus on household-level livelihoods and land-use practices. A longitudinal household survey collects information on agricultural activities, livestock ownership, household assets, migration, perceptions of environmental change, farming constraints, income sources, and household consumption, following households over time to generate panel data for analyzing socioeconomic and environmental changes at the household level.</a:t>
            </a:r>
            <a:endParaRPr lang="en-US" sz="2000" b="0" dirty="0">
              <a:solidFill>
                <a:schemeClr val="bg1"/>
              </a:solidFill>
              <a:effectLst/>
              <a:latin typeface="Garamond" panose="02020404030301010803" pitchFamily="18" charset="0"/>
              <a:ea typeface="Times New Roman" panose="02020603050405020304" pitchFamily="18" charset="0"/>
            </a:endParaRPr>
          </a:p>
          <a:p>
            <a:endParaRPr lang="en-US" sz="2000" dirty="0">
              <a:solidFill>
                <a:schemeClr val="bg1"/>
              </a:solidFill>
              <a:effectLst/>
              <a:latin typeface="Garamond" panose="02020404030301010803" pitchFamily="18" charset="0"/>
              <a:ea typeface="Times New Roman" panose="02020603050405020304" pitchFamily="18" charset="0"/>
            </a:endParaRPr>
          </a:p>
          <a:p>
            <a:pPr algn="just"/>
            <a:r>
              <a:rPr lang="en-US" sz="2000" dirty="0">
                <a:solidFill>
                  <a:srgbClr val="FFC000"/>
                </a:solidFill>
                <a:latin typeface="Garamond" panose="02020404030301010803" pitchFamily="18" charset="0"/>
              </a:rPr>
              <a:t>Labor Outmigration, Agricultural Productivity and Food Security Survey  </a:t>
            </a:r>
            <a:r>
              <a:rPr lang="en-US" sz="2000" dirty="0">
                <a:solidFill>
                  <a:schemeClr val="bg1"/>
                </a:solidFill>
                <a:latin typeface="Garamond" panose="02020404030301010803" pitchFamily="18" charset="0"/>
              </a:rPr>
              <a:t>: </a:t>
            </a:r>
            <a:r>
              <a:rPr lang="en-US" sz="2000" b="0" dirty="0">
                <a:solidFill>
                  <a:schemeClr val="bg1"/>
                </a:solidFill>
                <a:effectLst/>
                <a:latin typeface="Garamond" panose="02020404030301010803" pitchFamily="18" charset="0"/>
                <a:ea typeface="Times New Roman" panose="02020603050405020304" pitchFamily="18" charset="0"/>
              </a:rPr>
              <a:t>The purpose of the study is to understand better impact of labor out migration and remittance on agriculture productivity, women's participating on farming, exit from farming and farm technology </a:t>
            </a:r>
            <a:r>
              <a:rPr lang="en-US" sz="2000" b="0" dirty="0" smtClean="0">
                <a:solidFill>
                  <a:schemeClr val="bg1"/>
                </a:solidFill>
                <a:effectLst/>
                <a:latin typeface="Garamond" panose="02020404030301010803" pitchFamily="18" charset="0"/>
                <a:ea typeface="Times New Roman" panose="02020603050405020304" pitchFamily="18" charset="0"/>
              </a:rPr>
              <a:t>use. We collected </a:t>
            </a:r>
            <a:r>
              <a:rPr lang="en-US" sz="2000" b="0" dirty="0">
                <a:solidFill>
                  <a:schemeClr val="bg1"/>
                </a:solidFill>
                <a:effectLst/>
                <a:latin typeface="Garamond" panose="02020404030301010803" pitchFamily="18" charset="0"/>
                <a:ea typeface="Times New Roman" panose="02020603050405020304" pitchFamily="18" charset="0"/>
              </a:rPr>
              <a:t>information about farming, crop plantation and production, technology use in farming, livestock and remittance by using the household agriculture calendar. </a:t>
            </a:r>
            <a:endParaRPr lang="en-US" b="0" dirty="0">
              <a:solidFill>
                <a:schemeClr val="bg1"/>
              </a:solidFill>
              <a:latin typeface="Garamond" panose="02020404030301010803" pitchFamily="18" charset="0"/>
            </a:endParaRPr>
          </a:p>
        </p:txBody>
      </p:sp>
      <p:graphicFrame>
        <p:nvGraphicFramePr>
          <p:cNvPr id="2" name="Object 1">
            <a:hlinkClick r:id="" action="ppaction://ole?verb=0"/>
          </p:cNvPr>
          <p:cNvGraphicFramePr>
            <a:graphicFrameLocks noChangeAspect="1"/>
          </p:cNvGraphicFramePr>
          <p:nvPr>
            <p:extLst>
              <p:ext uri="{D42A27DB-BD31-4B8C-83A1-F6EECF244321}">
                <p14:modId xmlns:p14="http://schemas.microsoft.com/office/powerpoint/2010/main" val="3114649268"/>
              </p:ext>
            </p:extLst>
          </p:nvPr>
        </p:nvGraphicFramePr>
        <p:xfrm>
          <a:off x="8658532" y="4267200"/>
          <a:ext cx="3152468" cy="2483673"/>
        </p:xfrm>
        <a:graphic>
          <a:graphicData uri="http://schemas.openxmlformats.org/presentationml/2006/ole">
            <mc:AlternateContent xmlns:mc="http://schemas.openxmlformats.org/markup-compatibility/2006">
              <mc:Choice xmlns:v="urn:schemas-microsoft-com:vml" Requires="v">
                <p:oleObj spid="_x0000_s2062" name="Presentation" r:id="rId5" imgW="4572042" imgH="3429229" progId="PowerPoint.Show.12">
                  <p:embed/>
                </p:oleObj>
              </mc:Choice>
              <mc:Fallback>
                <p:oleObj name="Presentation" r:id="rId5" imgW="4572042" imgH="3429229" progId="PowerPoint.Show.12">
                  <p:embed/>
                  <p:pic>
                    <p:nvPicPr>
                      <p:cNvPr id="0" name=""/>
                      <p:cNvPicPr/>
                      <p:nvPr/>
                    </p:nvPicPr>
                    <p:blipFill>
                      <a:blip r:embed="rId6"/>
                      <a:stretch>
                        <a:fillRect/>
                      </a:stretch>
                    </p:blipFill>
                    <p:spPr>
                      <a:xfrm>
                        <a:off x="8658532" y="4267200"/>
                        <a:ext cx="3152468" cy="2483673"/>
                      </a:xfrm>
                      <a:prstGeom prst="rect">
                        <a:avLst/>
                      </a:prstGeom>
                    </p:spPr>
                  </p:pic>
                </p:oleObj>
              </mc:Fallback>
            </mc:AlternateContent>
          </a:graphicData>
        </a:graphic>
      </p:graphicFrame>
    </p:spTree>
    <p:extLst>
      <p:ext uri="{BB962C8B-B14F-4D97-AF65-F5344CB8AC3E}">
        <p14:creationId xmlns:p14="http://schemas.microsoft.com/office/powerpoint/2010/main" val="383024856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1">
            <a:extLst>
              <a:ext uri="{FF2B5EF4-FFF2-40B4-BE49-F238E27FC236}">
                <a16:creationId xmlns:a16="http://schemas.microsoft.com/office/drawing/2014/main" id="{D81D9964-7C3E-491B-9E5C-5FC9BD9CD68C}"/>
              </a:ext>
            </a:extLst>
          </p:cNvPr>
          <p:cNvSpPr>
            <a:spLocks noGrp="1"/>
          </p:cNvSpPr>
          <p:nvPr>
            <p:ph idx="1"/>
          </p:nvPr>
        </p:nvSpPr>
        <p:spPr>
          <a:xfrm>
            <a:off x="152400" y="762000"/>
            <a:ext cx="11811000" cy="6019800"/>
          </a:xfrm>
        </p:spPr>
        <p:txBody>
          <a:bodyPr>
            <a:normAutofit fontScale="92500" lnSpcReduction="20000"/>
          </a:bodyPr>
          <a:lstStyle/>
          <a:p>
            <a:pPr marL="0" indent="0">
              <a:buNone/>
            </a:pPr>
            <a:r>
              <a:rPr lang="en-US" sz="1800" b="1" dirty="0">
                <a:solidFill>
                  <a:srgbClr val="FFC000"/>
                </a:solidFill>
                <a:effectLst/>
                <a:latin typeface="Garamond" panose="02020404030301010803" pitchFamily="18" charset="0"/>
                <a:ea typeface="Calibri" panose="020F0502020204030204" pitchFamily="34" charset="0"/>
              </a:rPr>
              <a:t>Household Agriculture &amp; Consumption Survey</a:t>
            </a:r>
          </a:p>
          <a:p>
            <a:pPr marL="0" indent="0">
              <a:buNone/>
            </a:pPr>
            <a:endParaRPr lang="en-US" sz="1800" dirty="0">
              <a:latin typeface="Garamond" panose="02020404030301010803" pitchFamily="18" charset="0"/>
              <a:ea typeface="Calibri" panose="020F0502020204030204" pitchFamily="34" charset="0"/>
            </a:endParaRPr>
          </a:p>
          <a:p>
            <a:pPr marL="0" indent="0">
              <a:buNone/>
            </a:pPr>
            <a:r>
              <a:rPr lang="en-US" sz="1800" dirty="0">
                <a:effectLst/>
                <a:latin typeface="Garamond" panose="02020404030301010803" pitchFamily="18" charset="0"/>
                <a:ea typeface="Calibri" panose="020F0502020204030204" pitchFamily="34" charset="0"/>
              </a:rPr>
              <a:t>Farming, livestock, household assets, migration,  perception of changes in environment, farming problems, income and consumption (1996, 2001, 2006 (Panel)) </a:t>
            </a:r>
            <a:endParaRPr lang="en-US" sz="1800" dirty="0">
              <a:latin typeface="Garamond" panose="02020404030301010803" pitchFamily="18" charset="0"/>
              <a:ea typeface="Calibri" panose="020F0502020204030204" pitchFamily="34" charset="0"/>
            </a:endParaRPr>
          </a:p>
          <a:p>
            <a:endParaRPr lang="en-US" sz="1800" dirty="0">
              <a:latin typeface="Garamond" panose="02020404030301010803" pitchFamily="18" charset="0"/>
              <a:ea typeface="Calibri" panose="020F0502020204030204" pitchFamily="34" charset="0"/>
            </a:endParaRPr>
          </a:p>
          <a:p>
            <a:pPr marL="0" indent="0">
              <a:buNone/>
            </a:pPr>
            <a:r>
              <a:rPr lang="en-US" sz="1800" b="1" dirty="0">
                <a:solidFill>
                  <a:srgbClr val="FFC000"/>
                </a:solidFill>
                <a:latin typeface="Garamond" panose="02020404030301010803" pitchFamily="18" charset="0"/>
                <a:ea typeface="Calibri" panose="020F0502020204030204" pitchFamily="34" charset="0"/>
              </a:rPr>
              <a:t>Seasonal Agriculture Survey</a:t>
            </a:r>
          </a:p>
          <a:p>
            <a:r>
              <a:rPr lang="en-US" sz="1800" dirty="0">
                <a:latin typeface="Garamond" panose="02020404030301010803" pitchFamily="18" charset="0"/>
                <a:ea typeface="Calibri" panose="020F0502020204030204" pitchFamily="34" charset="0"/>
              </a:rPr>
              <a:t>Crops, area, production, labor use, use of tractor, fertilizers, pesticides, irrigation, consumption. (1997, 1998, 1999 &amp; 2016 (Panel))</a:t>
            </a:r>
          </a:p>
          <a:p>
            <a:pPr marL="0" indent="0">
              <a:buNone/>
            </a:pPr>
            <a:endParaRPr lang="en-US" sz="1800" dirty="0">
              <a:latin typeface="Garamond" panose="02020404030301010803" pitchFamily="18" charset="0"/>
              <a:ea typeface="Calibri" panose="020F0502020204030204" pitchFamily="34" charset="0"/>
            </a:endParaRPr>
          </a:p>
          <a:p>
            <a:pPr marL="0" indent="0">
              <a:buNone/>
            </a:pPr>
            <a:r>
              <a:rPr lang="en-US" sz="1800" b="1" dirty="0">
                <a:solidFill>
                  <a:srgbClr val="FFC000"/>
                </a:solidFill>
                <a:latin typeface="Garamond" panose="02020404030301010803" pitchFamily="18" charset="0"/>
                <a:ea typeface="Calibri" panose="020F0502020204030204" pitchFamily="34" charset="0"/>
              </a:rPr>
              <a:t>Measurement of Remittance Use in a Remittance Dependent Economy (2013)</a:t>
            </a:r>
          </a:p>
          <a:p>
            <a:endParaRPr lang="en-US" sz="1800" dirty="0">
              <a:effectLst/>
              <a:latin typeface="Garamond" panose="02020404030301010803" pitchFamily="18" charset="0"/>
              <a:ea typeface="Calibri" panose="020F0502020204030204" pitchFamily="34" charset="0"/>
            </a:endParaRPr>
          </a:p>
          <a:p>
            <a:r>
              <a:rPr lang="en-US" sz="1800" dirty="0">
                <a:effectLst/>
                <a:latin typeface="Garamond" panose="02020404030301010803" pitchFamily="18" charset="0"/>
                <a:ea typeface="Calibri" panose="020F0502020204030204" pitchFamily="34" charset="0"/>
              </a:rPr>
              <a:t>Household Livelihoods/Farming, Migration, Remittance Use</a:t>
            </a:r>
          </a:p>
          <a:p>
            <a:pPr marL="0" indent="0">
              <a:buNone/>
            </a:pPr>
            <a:endParaRPr lang="en-US" sz="1800" dirty="0">
              <a:effectLst/>
              <a:latin typeface="Garamond" panose="02020404030301010803" pitchFamily="18" charset="0"/>
              <a:ea typeface="Calibri" panose="020F0502020204030204" pitchFamily="34" charset="0"/>
            </a:endParaRPr>
          </a:p>
          <a:p>
            <a:pPr marL="0" indent="0">
              <a:buNone/>
            </a:pPr>
            <a:r>
              <a:rPr lang="en-US" sz="1800" b="1" dirty="0">
                <a:solidFill>
                  <a:srgbClr val="FFC000"/>
                </a:solidFill>
                <a:latin typeface="Garamond" panose="02020404030301010803" pitchFamily="18" charset="0"/>
              </a:rPr>
              <a:t>Labor Outmigration, Agricultural Productivity and Food Security Survey  (LOAF): Seasonal Agriculture Survey (2015-2017)</a:t>
            </a:r>
          </a:p>
          <a:p>
            <a:r>
              <a:rPr lang="en-US" sz="1800" dirty="0">
                <a:latin typeface="Garamond" panose="02020404030301010803" pitchFamily="18" charset="0"/>
              </a:rPr>
              <a:t> Crop Production, Crop Currently Planted, New parcels, Remittance</a:t>
            </a:r>
          </a:p>
          <a:p>
            <a:pPr marL="0" indent="0">
              <a:buNone/>
            </a:pPr>
            <a:endParaRPr lang="en-US" sz="1800" dirty="0">
              <a:latin typeface="Garamond" panose="02020404030301010803" pitchFamily="18" charset="0"/>
            </a:endParaRPr>
          </a:p>
          <a:p>
            <a:pPr marL="0" indent="0">
              <a:buNone/>
            </a:pPr>
            <a:r>
              <a:rPr lang="en-US" sz="1800" b="1" dirty="0">
                <a:solidFill>
                  <a:srgbClr val="FFC000"/>
                </a:solidFill>
                <a:latin typeface="Garamond" panose="02020404030301010803" pitchFamily="18" charset="0"/>
              </a:rPr>
              <a:t>Baseline HH Livelihood &amp; Food Security (2015-2017) </a:t>
            </a:r>
          </a:p>
          <a:p>
            <a:r>
              <a:rPr lang="en-US" sz="1800" dirty="0">
                <a:latin typeface="Garamond" panose="02020404030301010803" pitchFamily="18" charset="0"/>
              </a:rPr>
              <a:t>  Livelihood &amp; Food Security</a:t>
            </a:r>
          </a:p>
          <a:p>
            <a:endParaRPr lang="en-US" sz="1800" dirty="0">
              <a:latin typeface="Garamond" panose="02020404030301010803" pitchFamily="18" charset="0"/>
            </a:endParaRPr>
          </a:p>
          <a:p>
            <a:pPr marL="0" indent="0">
              <a:buNone/>
            </a:pPr>
            <a:r>
              <a:rPr lang="en-US" sz="1800" b="1" dirty="0">
                <a:solidFill>
                  <a:srgbClr val="FFC000"/>
                </a:solidFill>
                <a:latin typeface="Garamond" panose="02020404030301010803" pitchFamily="18" charset="0"/>
              </a:rPr>
              <a:t>Crop yield Measurement Survey (2015-2017) </a:t>
            </a:r>
          </a:p>
          <a:p>
            <a:r>
              <a:rPr lang="en-US" sz="1800" dirty="0">
                <a:latin typeface="Garamond" panose="02020404030301010803" pitchFamily="18" charset="0"/>
              </a:rPr>
              <a:t>Type of Land,  Fertilizer, Name of the variety, Type of seed, Moisture percentage, Productivity</a:t>
            </a:r>
          </a:p>
          <a:p>
            <a:r>
              <a:rPr lang="en-US" sz="1800" dirty="0">
                <a:latin typeface="Garamond" panose="02020404030301010803" pitchFamily="18" charset="0"/>
              </a:rPr>
              <a:t> Woman Time Use Survey (2015-2017) </a:t>
            </a:r>
          </a:p>
          <a:p>
            <a:r>
              <a:rPr lang="en-US" sz="1800" dirty="0">
                <a:latin typeface="Garamond" panose="02020404030301010803" pitchFamily="18" charset="0"/>
              </a:rPr>
              <a:t> Women-Time Use in a Day, Women-Time Use in a Month</a:t>
            </a:r>
          </a:p>
          <a:p>
            <a:pPr marL="0" indent="0">
              <a:buNone/>
            </a:pPr>
            <a:endParaRPr lang="en-US" sz="1800" dirty="0"/>
          </a:p>
        </p:txBody>
      </p:sp>
    </p:spTree>
    <p:extLst>
      <p:ext uri="{BB962C8B-B14F-4D97-AF65-F5344CB8AC3E}">
        <p14:creationId xmlns:p14="http://schemas.microsoft.com/office/powerpoint/2010/main" val="140755735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a:extLst>
              <a:ext uri="{FF2B5EF4-FFF2-40B4-BE49-F238E27FC236}">
                <a16:creationId xmlns:a16="http://schemas.microsoft.com/office/drawing/2014/main" id="{EDF8CF7C-4998-56D5-BFBF-23899AE16978}"/>
              </a:ext>
            </a:extLst>
          </p:cNvPr>
          <p:cNvSpPr>
            <a:spLocks noGrp="1" noChangeArrowheads="1"/>
          </p:cNvSpPr>
          <p:nvPr>
            <p:ph idx="1"/>
          </p:nvPr>
        </p:nvSpPr>
        <p:spPr>
          <a:xfrm>
            <a:off x="98612" y="1447801"/>
            <a:ext cx="7597588" cy="5181600"/>
          </a:xfrm>
        </p:spPr>
        <p:txBody>
          <a:bodyPr/>
          <a:lstStyle/>
          <a:p>
            <a:pPr marL="0" indent="0" algn="just">
              <a:lnSpc>
                <a:spcPct val="90000"/>
              </a:lnSpc>
              <a:buClr>
                <a:srgbClr val="0070C0"/>
              </a:buClr>
              <a:buNone/>
            </a:pPr>
            <a:r>
              <a:rPr lang="en-US" altLang="en-US" sz="2400" dirty="0">
                <a:solidFill>
                  <a:schemeClr val="bg1"/>
                </a:solidFill>
                <a:latin typeface="Garamond" panose="02020404030301010803" pitchFamily="18" charset="0"/>
              </a:rPr>
              <a:t>Collected samples from 1,445 drinking water sources used by over 2015 households living in the study area </a:t>
            </a:r>
            <a:r>
              <a:rPr lang="en-US" altLang="en-US" sz="2400" dirty="0" smtClean="0">
                <a:solidFill>
                  <a:schemeClr val="bg1"/>
                </a:solidFill>
                <a:latin typeface="Garamond" panose="02020404030301010803" pitchFamily="18" charset="0"/>
              </a:rPr>
              <a:t>to test </a:t>
            </a:r>
            <a:r>
              <a:rPr lang="en-US" altLang="en-US" sz="2400" dirty="0">
                <a:solidFill>
                  <a:schemeClr val="bg1"/>
                </a:solidFill>
                <a:latin typeface="Garamond" panose="02020404030301010803" pitchFamily="18" charset="0"/>
              </a:rPr>
              <a:t>the arsenic content.</a:t>
            </a:r>
          </a:p>
          <a:p>
            <a:pPr marL="0" indent="0" algn="just">
              <a:lnSpc>
                <a:spcPct val="90000"/>
              </a:lnSpc>
              <a:buClr>
                <a:srgbClr val="0070C0"/>
              </a:buClr>
              <a:buNone/>
            </a:pPr>
            <a:endParaRPr lang="en-US" altLang="en-US" sz="2400" b="1" dirty="0">
              <a:solidFill>
                <a:schemeClr val="bg1"/>
              </a:solidFill>
              <a:latin typeface="Garamond" panose="02020404030301010803" pitchFamily="18" charset="0"/>
            </a:endParaRPr>
          </a:p>
          <a:p>
            <a:pPr marL="0" indent="0" algn="just">
              <a:lnSpc>
                <a:spcPct val="90000"/>
              </a:lnSpc>
              <a:buClr>
                <a:srgbClr val="0070C0"/>
              </a:buClr>
              <a:buNone/>
            </a:pPr>
            <a:r>
              <a:rPr lang="en-US" altLang="en-US" sz="2400" b="1" dirty="0">
                <a:solidFill>
                  <a:schemeClr val="bg1"/>
                </a:solidFill>
                <a:latin typeface="Garamond" panose="02020404030301010803" pitchFamily="18" charset="0"/>
              </a:rPr>
              <a:t>Results: </a:t>
            </a:r>
          </a:p>
          <a:p>
            <a:pPr marL="0" indent="0" algn="just">
              <a:lnSpc>
                <a:spcPct val="90000"/>
              </a:lnSpc>
              <a:buClr>
                <a:srgbClr val="0070C0"/>
              </a:buClr>
              <a:buNone/>
            </a:pPr>
            <a:r>
              <a:rPr lang="en-US" sz="2400" dirty="0">
                <a:effectLst/>
                <a:latin typeface="Garamond" panose="02020404030301010803" pitchFamily="18" charset="0"/>
                <a:ea typeface="Calibri" panose="020F0502020204030204" pitchFamily="34" charset="0"/>
                <a:cs typeface="Mangal" panose="02040503050203030202" pitchFamily="18" charset="0"/>
              </a:rPr>
              <a:t>Among total sampled water sources, three water sources used by ten households had arsenic concentrations above the drinking water standard of 10 ppb. Arsenic levels of 20 ppb were detected </a:t>
            </a:r>
            <a:r>
              <a:rPr lang="en-US" sz="2400" dirty="0" smtClean="0">
                <a:effectLst/>
                <a:latin typeface="Garamond" panose="02020404030301010803" pitchFamily="18" charset="0"/>
                <a:ea typeface="Calibri" panose="020F0502020204030204" pitchFamily="34" charset="0"/>
                <a:cs typeface="Mangal" panose="02040503050203030202" pitchFamily="18" charset="0"/>
              </a:rPr>
              <a:t>in 2 </a:t>
            </a:r>
            <a:r>
              <a:rPr lang="en-US" sz="2400" dirty="0">
                <a:effectLst/>
                <a:latin typeface="Garamond" panose="02020404030301010803" pitchFamily="18" charset="0"/>
                <a:ea typeface="Calibri" panose="020F0502020204030204" pitchFamily="34" charset="0"/>
                <a:cs typeface="Mangal" panose="02040503050203030202" pitchFamily="18" charset="0"/>
              </a:rPr>
              <a:t>water sources which is used by 4 households , while 40 ppb was detected in 1 water sources used by  6 households . </a:t>
            </a:r>
            <a:endParaRPr lang="en-US" altLang="en-US" sz="2400" b="1" dirty="0">
              <a:solidFill>
                <a:schemeClr val="bg1"/>
              </a:solidFill>
              <a:latin typeface="Garamond" panose="02020404030301010803" pitchFamily="18" charset="0"/>
            </a:endParaRPr>
          </a:p>
        </p:txBody>
      </p:sp>
      <p:pic>
        <p:nvPicPr>
          <p:cNvPr id="36867" name="Picture 9" descr="W:\baxinn\Nepal\Maps,Photos,Etc\pictures\Chitwan\waterpump.jpg">
            <a:extLst>
              <a:ext uri="{FF2B5EF4-FFF2-40B4-BE49-F238E27FC236}">
                <a16:creationId xmlns:a16="http://schemas.microsoft.com/office/drawing/2014/main" id="{CBC53AEE-2578-E696-9424-1ECCEB237F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24800" y="1253404"/>
            <a:ext cx="38100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8" name="TextBox 3">
            <a:extLst>
              <a:ext uri="{FF2B5EF4-FFF2-40B4-BE49-F238E27FC236}">
                <a16:creationId xmlns:a16="http://schemas.microsoft.com/office/drawing/2014/main" id="{072E05E2-2F6A-78C6-5CB6-B87F91CB58FA}"/>
              </a:ext>
            </a:extLst>
          </p:cNvPr>
          <p:cNvSpPr txBox="1">
            <a:spLocks noChangeArrowheads="1"/>
          </p:cNvSpPr>
          <p:nvPr/>
        </p:nvSpPr>
        <p:spPr bwMode="auto">
          <a:xfrm>
            <a:off x="0" y="772569"/>
            <a:ext cx="9144000" cy="502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3200" dirty="0">
                <a:solidFill>
                  <a:srgbClr val="FFC000"/>
                </a:solidFill>
                <a:latin typeface="Garamond" panose="02020404030301010803" pitchFamily="18" charset="0"/>
              </a:rPr>
              <a:t>Arsenic Content in Ground Water</a:t>
            </a:r>
          </a:p>
        </p:txBody>
      </p:sp>
    </p:spTree>
    <p:extLst>
      <p:ext uri="{BB962C8B-B14F-4D97-AF65-F5344CB8AC3E}">
        <p14:creationId xmlns:p14="http://schemas.microsoft.com/office/powerpoint/2010/main" val="407960268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88BBE8C-6598-0DCE-E3F0-6A18A19001E4}"/>
              </a:ext>
            </a:extLst>
          </p:cNvPr>
          <p:cNvSpPr>
            <a:spLocks noGrp="1"/>
          </p:cNvSpPr>
          <p:nvPr>
            <p:ph idx="1"/>
          </p:nvPr>
        </p:nvSpPr>
        <p:spPr>
          <a:xfrm>
            <a:off x="68826" y="762000"/>
            <a:ext cx="12141103" cy="1410929"/>
          </a:xfrm>
        </p:spPr>
        <p:txBody>
          <a:bodyPr>
            <a:noAutofit/>
          </a:bodyPr>
          <a:lstStyle/>
          <a:p>
            <a:pPr marL="0" indent="0">
              <a:spcBef>
                <a:spcPts val="0"/>
              </a:spcBef>
              <a:buNone/>
            </a:pPr>
            <a:r>
              <a:rPr lang="en-US" b="1" i="0" u="none" strike="noStrike" kern="100" baseline="0" dirty="0">
                <a:solidFill>
                  <a:srgbClr val="FFC000"/>
                </a:solidFill>
                <a:latin typeface="Garamond" panose="02020404030301010803" pitchFamily="18" charset="0"/>
              </a:rPr>
              <a:t>NSF Partnership for International Research and Education (PIRE) Collaborative Research and Training in Social Context, Population Processes, and Environment Change </a:t>
            </a:r>
          </a:p>
          <a:p>
            <a:pPr algn="just"/>
            <a:r>
              <a:rPr lang="en-US" sz="2400" b="1" i="0" u="none" strike="noStrike" kern="100" baseline="0" dirty="0">
                <a:latin typeface="Garamond" panose="02020404030301010803" pitchFamily="18" charset="0"/>
              </a:rPr>
              <a:t>The research objectives are to: </a:t>
            </a:r>
          </a:p>
          <a:p>
            <a:pPr marL="1371600" lvl="2" indent="-457200" algn="just">
              <a:buAutoNum type="arabicParenR"/>
            </a:pPr>
            <a:r>
              <a:rPr lang="en-US" i="0" u="none" strike="noStrike" kern="100" baseline="0" dirty="0">
                <a:latin typeface="Garamond" panose="02020404030301010803" pitchFamily="18" charset="0"/>
              </a:rPr>
              <a:t>improve case-specific understanding of patterns and processes affecting vegetation and habitats for three important endangered species (pandas, rhinos, and tigers); </a:t>
            </a:r>
          </a:p>
          <a:p>
            <a:pPr marL="914400" lvl="2" indent="0" algn="just">
              <a:buNone/>
            </a:pPr>
            <a:r>
              <a:rPr lang="en-US" i="0" u="none" strike="noStrike" kern="100" baseline="0" dirty="0">
                <a:latin typeface="Garamond" panose="02020404030301010803" pitchFamily="18" charset="0"/>
              </a:rPr>
              <a:t>2)   achieve cross-case comparison of these dynamic patterns and processes; </a:t>
            </a:r>
          </a:p>
          <a:p>
            <a:pPr marL="1371600" lvl="2" indent="-457200" algn="just">
              <a:buAutoNum type="arabicParenR" startAt="3"/>
            </a:pPr>
            <a:r>
              <a:rPr lang="en-US" i="0" u="none" strike="noStrike" kern="100" baseline="0" dirty="0">
                <a:latin typeface="Garamond" panose="02020404030301010803" pitchFamily="18" charset="0"/>
              </a:rPr>
              <a:t>establish widely applicable tools needed for cross-case comparison in population- environment interaction. </a:t>
            </a:r>
          </a:p>
          <a:p>
            <a:pPr algn="just">
              <a:lnSpc>
                <a:spcPts val="2880"/>
              </a:lnSpc>
              <a:spcBef>
                <a:spcPts val="0"/>
              </a:spcBef>
            </a:pPr>
            <a:r>
              <a:rPr lang="en-US" sz="2400" b="1" i="0" u="none" strike="noStrike" kern="100" baseline="0" dirty="0">
                <a:latin typeface="Garamond" panose="02020404030301010803" pitchFamily="18" charset="0"/>
              </a:rPr>
              <a:t>Our educational objective </a:t>
            </a:r>
            <a:r>
              <a:rPr lang="en-US" sz="2400" i="0" u="none" strike="noStrike" kern="100" baseline="0" dirty="0">
                <a:latin typeface="Garamond" panose="02020404030301010803" pitchFamily="18" charset="0"/>
              </a:rPr>
              <a:t>is to train a new generation of scientists skilled at conducting new international </a:t>
            </a:r>
            <a:r>
              <a:rPr lang="en-US" sz="2400" i="0" u="none" strike="noStrike" kern="100" baseline="0" dirty="0" smtClean="0">
                <a:latin typeface="Garamond" panose="02020404030301010803" pitchFamily="18" charset="0"/>
              </a:rPr>
              <a:t>cross-case</a:t>
            </a:r>
            <a:r>
              <a:rPr lang="en-US" sz="2400" i="0" u="none" strike="noStrike" kern="100" dirty="0" smtClean="0">
                <a:latin typeface="Garamond" panose="02020404030301010803" pitchFamily="18" charset="0"/>
              </a:rPr>
              <a:t> </a:t>
            </a:r>
            <a:r>
              <a:rPr lang="en-US" sz="2400" i="0" u="none" strike="noStrike" kern="100" baseline="0" dirty="0" smtClean="0">
                <a:latin typeface="Garamond" panose="02020404030301010803" pitchFamily="18" charset="0"/>
              </a:rPr>
              <a:t>comparisons </a:t>
            </a:r>
            <a:r>
              <a:rPr lang="en-US" sz="2400" i="0" u="none" strike="noStrike" kern="100" baseline="0" dirty="0">
                <a:latin typeface="Garamond" panose="02020404030301010803" pitchFamily="18" charset="0"/>
              </a:rPr>
              <a:t>of human-environment interaction. The educational activities will be closely integrated with research activities, with a focus on learning and practicing the concepts and methods needed to bridge key disciplines and foster close international collaborations.</a:t>
            </a:r>
          </a:p>
          <a:p>
            <a:endParaRPr lang="en-US" dirty="0"/>
          </a:p>
        </p:txBody>
      </p:sp>
    </p:spTree>
    <p:extLst>
      <p:ext uri="{BB962C8B-B14F-4D97-AF65-F5344CB8AC3E}">
        <p14:creationId xmlns:p14="http://schemas.microsoft.com/office/powerpoint/2010/main" val="366044159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216283B-9981-2D10-BA39-CD7684E61016}"/>
              </a:ext>
            </a:extLst>
          </p:cNvPr>
          <p:cNvSpPr>
            <a:spLocks noGrp="1"/>
          </p:cNvSpPr>
          <p:nvPr>
            <p:ph idx="1"/>
          </p:nvPr>
        </p:nvSpPr>
        <p:spPr>
          <a:xfrm>
            <a:off x="161364" y="1905000"/>
            <a:ext cx="11869271" cy="4525963"/>
          </a:xfrm>
        </p:spPr>
        <p:txBody>
          <a:bodyPr/>
          <a:lstStyle/>
          <a:p>
            <a:pPr lvl="1" eaLnBrk="1" hangingPunct="1">
              <a:spcBef>
                <a:spcPts val="0"/>
              </a:spcBef>
              <a:buClr>
                <a:schemeClr val="tx2"/>
              </a:buClr>
              <a:buSzPct val="50000"/>
              <a:buFont typeface="Wingdings" panose="05000000000000000000" pitchFamily="2" charset="2"/>
              <a:buChar char="Ø"/>
              <a:defRPr/>
            </a:pPr>
            <a:r>
              <a:rPr lang="en-US" kern="0" dirty="0">
                <a:solidFill>
                  <a:schemeClr val="bg1"/>
                </a:solidFill>
                <a:latin typeface="Garamond" panose="02020404030301010803" pitchFamily="18" charset="0"/>
                <a:cs typeface="Times New Roman" pitchFamily="18" charset="0"/>
              </a:rPr>
              <a:t>   Tiger Human Interaction Study (2009-2010)</a:t>
            </a:r>
          </a:p>
          <a:p>
            <a:pPr marL="457200" lvl="1" indent="0" eaLnBrk="1" hangingPunct="1">
              <a:spcBef>
                <a:spcPts val="0"/>
              </a:spcBef>
              <a:buClr>
                <a:schemeClr val="tx2"/>
              </a:buClr>
              <a:buSzPct val="50000"/>
              <a:buNone/>
              <a:defRPr/>
            </a:pPr>
            <a:endParaRPr lang="en-US" kern="0" dirty="0">
              <a:solidFill>
                <a:schemeClr val="bg1"/>
              </a:solidFill>
              <a:latin typeface="Garamond" panose="02020404030301010803" pitchFamily="18" charset="0"/>
              <a:cs typeface="Times New Roman" pitchFamily="18" charset="0"/>
            </a:endParaRPr>
          </a:p>
          <a:p>
            <a:pPr lvl="1" eaLnBrk="1" hangingPunct="1">
              <a:spcBef>
                <a:spcPts val="0"/>
              </a:spcBef>
              <a:buClr>
                <a:schemeClr val="tx2"/>
              </a:buClr>
              <a:buSzPct val="50000"/>
              <a:buFont typeface="Wingdings" panose="05000000000000000000" pitchFamily="2" charset="2"/>
              <a:buChar char="Ø"/>
              <a:defRPr/>
            </a:pPr>
            <a:r>
              <a:rPr lang="en-US" kern="0" dirty="0">
                <a:solidFill>
                  <a:schemeClr val="bg1"/>
                </a:solidFill>
                <a:latin typeface="Garamond" panose="02020404030301010803" pitchFamily="18" charset="0"/>
                <a:cs typeface="Times New Roman" pitchFamily="18" charset="0"/>
              </a:rPr>
              <a:t>	 Ecosystem Services and Population Change (2009) </a:t>
            </a:r>
          </a:p>
          <a:p>
            <a:pPr lvl="1" eaLnBrk="1" hangingPunct="1">
              <a:spcBef>
                <a:spcPts val="0"/>
              </a:spcBef>
              <a:buClr>
                <a:schemeClr val="tx2"/>
              </a:buClr>
              <a:buSzPct val="50000"/>
              <a:buFont typeface="Wingdings" panose="05000000000000000000" pitchFamily="2" charset="2"/>
              <a:buChar char="Ø"/>
              <a:defRPr/>
            </a:pPr>
            <a:endParaRPr lang="en-US" kern="0" dirty="0">
              <a:solidFill>
                <a:schemeClr val="bg1"/>
              </a:solidFill>
              <a:latin typeface="Garamond" panose="02020404030301010803" pitchFamily="18" charset="0"/>
              <a:cs typeface="Times New Roman" pitchFamily="18" charset="0"/>
            </a:endParaRPr>
          </a:p>
          <a:p>
            <a:pPr lvl="1" eaLnBrk="1" hangingPunct="1">
              <a:spcBef>
                <a:spcPts val="0"/>
              </a:spcBef>
              <a:buClr>
                <a:schemeClr val="tx2"/>
              </a:buClr>
              <a:buSzPct val="50000"/>
              <a:buFont typeface="Wingdings" panose="05000000000000000000" pitchFamily="2" charset="2"/>
              <a:buChar char="Ø"/>
              <a:defRPr/>
            </a:pPr>
            <a:r>
              <a:rPr lang="en-US" kern="0" dirty="0">
                <a:solidFill>
                  <a:schemeClr val="bg1"/>
                </a:solidFill>
                <a:latin typeface="Garamond" panose="02020404030301010803" pitchFamily="18" charset="0"/>
                <a:cs typeface="Times New Roman" pitchFamily="18" charset="0"/>
              </a:rPr>
              <a:t>	 Mapping Wildlife Habitat in Chitwan (2011) </a:t>
            </a:r>
          </a:p>
          <a:p>
            <a:pPr lvl="1" eaLnBrk="1" hangingPunct="1">
              <a:spcBef>
                <a:spcPts val="0"/>
              </a:spcBef>
              <a:buClr>
                <a:schemeClr val="tx2"/>
              </a:buClr>
              <a:buSzPct val="50000"/>
              <a:buFont typeface="Wingdings" panose="05000000000000000000" pitchFamily="2" charset="2"/>
              <a:buChar char="Ø"/>
              <a:defRPr/>
            </a:pPr>
            <a:endParaRPr lang="en-US" kern="0" dirty="0">
              <a:solidFill>
                <a:schemeClr val="bg1"/>
              </a:solidFill>
              <a:latin typeface="Garamond" panose="02020404030301010803" pitchFamily="18" charset="0"/>
              <a:cs typeface="Times New Roman" pitchFamily="18" charset="0"/>
            </a:endParaRPr>
          </a:p>
          <a:p>
            <a:pPr lvl="1" eaLnBrk="1" hangingPunct="1">
              <a:spcBef>
                <a:spcPts val="0"/>
              </a:spcBef>
              <a:buClr>
                <a:schemeClr val="tx2"/>
              </a:buClr>
              <a:buSzPct val="50000"/>
              <a:buFont typeface="Wingdings" panose="05000000000000000000" pitchFamily="2" charset="2"/>
              <a:buChar char="Ø"/>
              <a:defRPr/>
            </a:pPr>
            <a:r>
              <a:rPr lang="en-US" kern="0" dirty="0">
                <a:solidFill>
                  <a:schemeClr val="bg1"/>
                </a:solidFill>
                <a:latin typeface="Garamond" panose="02020404030301010803" pitchFamily="18" charset="0"/>
                <a:cs typeface="Times New Roman" pitchFamily="18" charset="0"/>
              </a:rPr>
              <a:t>	 Climate Change, Vulnerability and Adaption in Chitwan Valley (2011) </a:t>
            </a:r>
          </a:p>
          <a:p>
            <a:pPr lvl="1" eaLnBrk="1" hangingPunct="1">
              <a:spcBef>
                <a:spcPts val="0"/>
              </a:spcBef>
              <a:buClr>
                <a:schemeClr val="tx2"/>
              </a:buClr>
              <a:buSzPct val="50000"/>
              <a:buFont typeface="Wingdings" panose="05000000000000000000" pitchFamily="2" charset="2"/>
              <a:buChar char="Ø"/>
              <a:defRPr/>
            </a:pPr>
            <a:endParaRPr lang="en-US" kern="0" dirty="0">
              <a:solidFill>
                <a:schemeClr val="bg1"/>
              </a:solidFill>
              <a:latin typeface="Garamond" panose="02020404030301010803" pitchFamily="18" charset="0"/>
              <a:cs typeface="Times New Roman" pitchFamily="18" charset="0"/>
            </a:endParaRPr>
          </a:p>
          <a:p>
            <a:pPr lvl="1" eaLnBrk="1" hangingPunct="1">
              <a:spcBef>
                <a:spcPts val="0"/>
              </a:spcBef>
              <a:buClr>
                <a:schemeClr val="tx2"/>
              </a:buClr>
              <a:buSzPct val="50000"/>
              <a:buFont typeface="Wingdings" panose="05000000000000000000" pitchFamily="2" charset="2"/>
              <a:buChar char="Ø"/>
              <a:defRPr/>
            </a:pPr>
            <a:r>
              <a:rPr lang="en-US" b="0" i="0" u="none" strike="noStrike" dirty="0">
                <a:solidFill>
                  <a:schemeClr val="bg1"/>
                </a:solidFill>
                <a:effectLst/>
                <a:latin typeface="Garamond" panose="02020404030301010803" pitchFamily="18" charset="0"/>
              </a:rPr>
              <a:t>   Satellite Imagery (IKONOS)</a:t>
            </a:r>
            <a:r>
              <a:rPr lang="en-US" dirty="0">
                <a:solidFill>
                  <a:schemeClr val="bg1"/>
                </a:solidFill>
                <a:latin typeface="Garamond" panose="02020404030301010803" pitchFamily="18" charset="0"/>
              </a:rPr>
              <a:t> </a:t>
            </a:r>
            <a:r>
              <a:rPr lang="en-US" b="0" i="0" u="none" strike="noStrike" dirty="0">
                <a:solidFill>
                  <a:schemeClr val="bg1"/>
                </a:solidFill>
                <a:effectLst/>
                <a:latin typeface="Garamond" panose="02020404030301010803" pitchFamily="18" charset="0"/>
              </a:rPr>
              <a:t>2010</a:t>
            </a:r>
            <a:r>
              <a:rPr lang="en-US" dirty="0">
                <a:solidFill>
                  <a:schemeClr val="bg1"/>
                </a:solidFill>
                <a:latin typeface="Garamond" panose="02020404030301010803" pitchFamily="18" charset="0"/>
              </a:rPr>
              <a:t> </a:t>
            </a:r>
            <a:r>
              <a:rPr lang="en-US" b="0" i="0" u="none" strike="noStrike" dirty="0">
                <a:solidFill>
                  <a:schemeClr val="bg1"/>
                </a:solidFill>
                <a:effectLst/>
                <a:latin typeface="Garamond" panose="02020404030301010803" pitchFamily="18" charset="0"/>
              </a:rPr>
              <a:t>NSF-PIRE</a:t>
            </a:r>
            <a:r>
              <a:rPr lang="en-US" dirty="0">
                <a:solidFill>
                  <a:schemeClr val="bg1"/>
                </a:solidFill>
                <a:latin typeface="Garamond" panose="02020404030301010803" pitchFamily="18" charset="0"/>
              </a:rPr>
              <a:t> </a:t>
            </a:r>
            <a:r>
              <a:rPr lang="en-US" b="0" i="0" u="none" strike="noStrike" dirty="0">
                <a:solidFill>
                  <a:schemeClr val="bg1"/>
                </a:solidFill>
                <a:effectLst/>
                <a:latin typeface="Garamond" panose="02020404030301010803" pitchFamily="18" charset="0"/>
              </a:rPr>
              <a:t>11 IKONOS images</a:t>
            </a:r>
            <a:r>
              <a:rPr lang="en-US" dirty="0">
                <a:solidFill>
                  <a:schemeClr val="bg1"/>
                </a:solidFill>
                <a:latin typeface="Garamond" panose="02020404030301010803" pitchFamily="18" charset="0"/>
              </a:rPr>
              <a:t> </a:t>
            </a:r>
          </a:p>
        </p:txBody>
      </p:sp>
      <p:sp>
        <p:nvSpPr>
          <p:cNvPr id="5" name="TextBox 4">
            <a:extLst>
              <a:ext uri="{FF2B5EF4-FFF2-40B4-BE49-F238E27FC236}">
                <a16:creationId xmlns:a16="http://schemas.microsoft.com/office/drawing/2014/main" id="{990D3AE1-D48C-E25C-ECDA-C6E28ACAD212}"/>
              </a:ext>
            </a:extLst>
          </p:cNvPr>
          <p:cNvSpPr txBox="1"/>
          <p:nvPr/>
        </p:nvSpPr>
        <p:spPr>
          <a:xfrm>
            <a:off x="0" y="740801"/>
            <a:ext cx="11658600" cy="896912"/>
          </a:xfrm>
          <a:prstGeom prst="rect">
            <a:avLst/>
          </a:prstGeom>
          <a:noFill/>
        </p:spPr>
        <p:txBody>
          <a:bodyPr wrap="square">
            <a:spAutoFit/>
          </a:bodyPr>
          <a:lstStyle/>
          <a:p>
            <a:pPr marL="0" indent="0" algn="just">
              <a:spcBef>
                <a:spcPts val="0"/>
              </a:spcBef>
              <a:buNone/>
            </a:pPr>
            <a:r>
              <a:rPr lang="en-US" sz="3200" b="1" i="0" u="none" strike="noStrike" kern="100" baseline="0" dirty="0">
                <a:solidFill>
                  <a:srgbClr val="FFC000"/>
                </a:solidFill>
                <a:latin typeface="Garamond" panose="02020404030301010803" pitchFamily="18" charset="0"/>
              </a:rPr>
              <a:t>NSF –PIRE: Collaborative Research and Training in Social Context, Population Processes, and Environment Change </a:t>
            </a:r>
          </a:p>
        </p:txBody>
      </p:sp>
    </p:spTree>
    <p:extLst>
      <p:ext uri="{BB962C8B-B14F-4D97-AF65-F5344CB8AC3E}">
        <p14:creationId xmlns:p14="http://schemas.microsoft.com/office/powerpoint/2010/main" val="198655664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AutoShape 2"/>
          <p:cNvSpPr>
            <a:spLocks noChangeArrowheads="1"/>
          </p:cNvSpPr>
          <p:nvPr/>
        </p:nvSpPr>
        <p:spPr bwMode="auto">
          <a:xfrm>
            <a:off x="-114300" y="658811"/>
            <a:ext cx="7848600" cy="838200"/>
          </a:xfrm>
          <a:prstGeom prst="roundRect">
            <a:avLst>
              <a:gd name="adj" fmla="val 16667"/>
            </a:avLst>
          </a:prstGeom>
          <a:noFill/>
          <a:ln w="9525">
            <a:noFill/>
            <a:round/>
            <a:headEnd/>
            <a:tailEnd/>
          </a:ln>
        </p:spPr>
        <p:txBody>
          <a:bodyPr anchor="b"/>
          <a:lstStyle/>
          <a:p>
            <a:pPr marL="122238" lvl="1">
              <a:lnSpc>
                <a:spcPct val="125000"/>
              </a:lnSpc>
            </a:pPr>
            <a:r>
              <a:rPr lang="en-US" altLang="en-US" sz="3200" dirty="0">
                <a:solidFill>
                  <a:srgbClr val="FFC000"/>
                </a:solidFill>
                <a:latin typeface="Garamond" panose="02020404030301010803" pitchFamily="18" charset="0"/>
                <a:cs typeface="Times New Roman" pitchFamily="18" charset="0"/>
              </a:rPr>
              <a:t>Tiger-Human Interaction Survey</a:t>
            </a:r>
          </a:p>
        </p:txBody>
      </p:sp>
      <p:sp>
        <p:nvSpPr>
          <p:cNvPr id="48131" name="AutoShape 2"/>
          <p:cNvSpPr>
            <a:spLocks noChangeArrowheads="1"/>
          </p:cNvSpPr>
          <p:nvPr/>
        </p:nvSpPr>
        <p:spPr bwMode="auto">
          <a:xfrm>
            <a:off x="1752600" y="1828800"/>
            <a:ext cx="4343400" cy="1447800"/>
          </a:xfrm>
          <a:prstGeom prst="roundRect">
            <a:avLst>
              <a:gd name="adj" fmla="val 16667"/>
            </a:avLst>
          </a:prstGeom>
          <a:noFill/>
          <a:ln w="9525">
            <a:noFill/>
            <a:round/>
            <a:headEnd/>
            <a:tailEnd/>
          </a:ln>
        </p:spPr>
        <p:txBody>
          <a:bodyPr anchor="b"/>
          <a:lstStyle/>
          <a:p>
            <a:pPr algn="ctr"/>
            <a:endParaRPr lang="nb-NO" altLang="en-US" sz="3200">
              <a:solidFill>
                <a:srgbClr val="0070C0"/>
              </a:solidFill>
              <a:latin typeface="FONTASY_HIMALI_TT" pitchFamily="82" charset="0"/>
            </a:endParaRPr>
          </a:p>
        </p:txBody>
      </p:sp>
      <p:sp>
        <p:nvSpPr>
          <p:cNvPr id="48132" name="Content Placeholder 2"/>
          <p:cNvSpPr txBox="1">
            <a:spLocks/>
          </p:cNvSpPr>
          <p:nvPr/>
        </p:nvSpPr>
        <p:spPr bwMode="auto">
          <a:xfrm>
            <a:off x="609600" y="1752600"/>
            <a:ext cx="6629400" cy="2173287"/>
          </a:xfrm>
          <a:prstGeom prst="rect">
            <a:avLst/>
          </a:prstGeom>
          <a:noFill/>
          <a:ln w="9525">
            <a:noFill/>
            <a:miter lim="800000"/>
            <a:headEnd/>
            <a:tailEnd/>
          </a:ln>
        </p:spPr>
        <p:txBody>
          <a:bodyPr/>
          <a:lstStyle/>
          <a:p>
            <a:r>
              <a:rPr lang="en-US" altLang="en-US" sz="2400" dirty="0">
                <a:solidFill>
                  <a:srgbClr val="FFFFFF"/>
                </a:solidFill>
                <a:latin typeface="Garamond" panose="02020404030301010803" pitchFamily="18" charset="0"/>
                <a:cs typeface="Tahoma" pitchFamily="34" charset="0"/>
              </a:rPr>
              <a:t>1) Camera Trapping of Tiger</a:t>
            </a:r>
          </a:p>
          <a:p>
            <a:endParaRPr lang="en-US" altLang="en-US" sz="2400" dirty="0">
              <a:solidFill>
                <a:srgbClr val="FFFFFF"/>
              </a:solidFill>
              <a:latin typeface="Garamond" panose="02020404030301010803" pitchFamily="18" charset="0"/>
              <a:cs typeface="Tahoma" pitchFamily="34" charset="0"/>
            </a:endParaRPr>
          </a:p>
          <a:p>
            <a:r>
              <a:rPr lang="en-US" altLang="en-US" sz="2400" dirty="0">
                <a:solidFill>
                  <a:srgbClr val="FFFFFF"/>
                </a:solidFill>
                <a:latin typeface="Garamond" panose="02020404030301010803" pitchFamily="18" charset="0"/>
                <a:cs typeface="Tahoma" pitchFamily="34" charset="0"/>
              </a:rPr>
              <a:t>2) Tiger Tolerance Survey</a:t>
            </a:r>
          </a:p>
          <a:p>
            <a:endParaRPr lang="en-US" altLang="en-US" sz="2400" dirty="0">
              <a:solidFill>
                <a:srgbClr val="FFFFFF"/>
              </a:solidFill>
              <a:latin typeface="Garamond" panose="02020404030301010803" pitchFamily="18" charset="0"/>
              <a:cs typeface="Tahoma" pitchFamily="34" charset="0"/>
            </a:endParaRPr>
          </a:p>
          <a:p>
            <a:r>
              <a:rPr lang="en-US" altLang="en-US" sz="2400" dirty="0">
                <a:solidFill>
                  <a:srgbClr val="FFFFFF"/>
                </a:solidFill>
                <a:latin typeface="Garamond" panose="02020404030301010803" pitchFamily="18" charset="0"/>
                <a:cs typeface="Tahoma" pitchFamily="34" charset="0"/>
              </a:rPr>
              <a:t>3) Community Forest Mapping and Survey</a:t>
            </a:r>
          </a:p>
        </p:txBody>
      </p:sp>
      <p:pic>
        <p:nvPicPr>
          <p:cNvPr id="48133" name="Picture 3"/>
          <p:cNvPicPr>
            <a:picLocks noChangeAspect="1" noChangeArrowheads="1"/>
          </p:cNvPicPr>
          <p:nvPr/>
        </p:nvPicPr>
        <p:blipFill>
          <a:blip r:embed="rId2" cstate="print"/>
          <a:srcRect/>
          <a:stretch>
            <a:fillRect/>
          </a:stretch>
        </p:blipFill>
        <p:spPr bwMode="auto">
          <a:xfrm>
            <a:off x="4953000" y="3925887"/>
            <a:ext cx="2590800" cy="2684463"/>
          </a:xfrm>
          <a:prstGeom prst="rect">
            <a:avLst/>
          </a:prstGeom>
          <a:noFill/>
          <a:ln w="9525">
            <a:noFill/>
            <a:miter lim="800000"/>
            <a:headEnd/>
            <a:tailEnd/>
          </a:ln>
        </p:spPr>
      </p:pic>
      <p:pic>
        <p:nvPicPr>
          <p:cNvPr id="48134" name="Picture 5"/>
          <p:cNvPicPr>
            <a:picLocks noChangeAspect="1" noChangeArrowheads="1"/>
          </p:cNvPicPr>
          <p:nvPr/>
        </p:nvPicPr>
        <p:blipFill>
          <a:blip r:embed="rId3" cstate="print"/>
          <a:srcRect/>
          <a:stretch>
            <a:fillRect/>
          </a:stretch>
        </p:blipFill>
        <p:spPr bwMode="auto">
          <a:xfrm>
            <a:off x="8077200" y="4012360"/>
            <a:ext cx="3238500" cy="2647950"/>
          </a:xfrm>
          <a:prstGeom prst="rect">
            <a:avLst/>
          </a:prstGeom>
          <a:noFill/>
          <a:ln w="9525">
            <a:noFill/>
            <a:miter lim="800000"/>
            <a:headEnd/>
            <a:tailEnd/>
          </a:ln>
        </p:spPr>
      </p:pic>
      <p:grpSp>
        <p:nvGrpSpPr>
          <p:cNvPr id="48135" name="Group 11"/>
          <p:cNvGrpSpPr>
            <a:grpSpLocks/>
          </p:cNvGrpSpPr>
          <p:nvPr/>
        </p:nvGrpSpPr>
        <p:grpSpPr bwMode="auto">
          <a:xfrm>
            <a:off x="8153400" y="1077910"/>
            <a:ext cx="2819400" cy="2351089"/>
            <a:chOff x="533400" y="-1435305"/>
            <a:chExt cx="1752600" cy="2126194"/>
          </a:xfrm>
        </p:grpSpPr>
        <p:pic>
          <p:nvPicPr>
            <p:cNvPr id="48136" name="Picture 4"/>
            <p:cNvPicPr>
              <a:picLocks noChangeAspect="1" noChangeArrowheads="1"/>
            </p:cNvPicPr>
            <p:nvPr/>
          </p:nvPicPr>
          <p:blipFill>
            <a:blip r:embed="rId4" cstate="print"/>
            <a:srcRect/>
            <a:stretch>
              <a:fillRect/>
            </a:stretch>
          </p:blipFill>
          <p:spPr bwMode="auto">
            <a:xfrm>
              <a:off x="533400" y="-1435305"/>
              <a:ext cx="1676400" cy="1892715"/>
            </a:xfrm>
            <a:prstGeom prst="rect">
              <a:avLst/>
            </a:prstGeom>
            <a:noFill/>
            <a:ln w="9525">
              <a:noFill/>
              <a:miter lim="800000"/>
              <a:headEnd/>
              <a:tailEnd/>
            </a:ln>
          </p:spPr>
        </p:pic>
        <p:sp>
          <p:nvSpPr>
            <p:cNvPr id="48137" name="Text Box 34"/>
            <p:cNvSpPr txBox="1">
              <a:spLocks noChangeArrowheads="1"/>
            </p:cNvSpPr>
            <p:nvPr/>
          </p:nvSpPr>
          <p:spPr bwMode="auto">
            <a:xfrm>
              <a:off x="533400" y="411935"/>
              <a:ext cx="1752600" cy="278954"/>
            </a:xfrm>
            <a:prstGeom prst="rect">
              <a:avLst/>
            </a:prstGeom>
            <a:noFill/>
            <a:ln w="9525">
              <a:noFill/>
              <a:miter lim="800000"/>
              <a:headEnd/>
              <a:tailEnd/>
            </a:ln>
          </p:spPr>
          <p:txBody>
            <a:bodyPr>
              <a:spAutoFit/>
            </a:bodyPr>
            <a:lstStyle/>
            <a:p>
              <a:pPr algn="ctr">
                <a:spcBef>
                  <a:spcPct val="50000"/>
                </a:spcBef>
              </a:pPr>
              <a:r>
                <a:rPr lang="en-US" altLang="en-US" sz="1400">
                  <a:solidFill>
                    <a:srgbClr val="FFFFFF"/>
                  </a:solidFill>
                </a:rPr>
                <a:t>Camera</a:t>
              </a:r>
            </a:p>
          </p:txBody>
        </p:sp>
      </p:gr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7" descr="IMG_3861"/>
          <p:cNvPicPr>
            <a:picLocks noChangeAspect="1" noChangeArrowheads="1"/>
          </p:cNvPicPr>
          <p:nvPr/>
        </p:nvPicPr>
        <p:blipFill>
          <a:blip r:embed="rId3" cstate="print"/>
          <a:srcRect/>
          <a:stretch>
            <a:fillRect/>
          </a:stretch>
        </p:blipFill>
        <p:spPr bwMode="auto">
          <a:xfrm>
            <a:off x="1828800" y="1275336"/>
            <a:ext cx="8077200" cy="5430051"/>
          </a:xfrm>
          <a:prstGeom prst="rect">
            <a:avLst/>
          </a:prstGeom>
          <a:noFill/>
          <a:ln w="9525">
            <a:noFill/>
            <a:miter lim="800000"/>
            <a:headEnd/>
            <a:tailEnd/>
          </a:ln>
        </p:spPr>
      </p:pic>
      <p:pic>
        <p:nvPicPr>
          <p:cNvPr id="49155" name="Picture 5" descr="IMG_0030"/>
          <p:cNvPicPr>
            <a:picLocks noChangeAspect="1" noChangeArrowheads="1"/>
          </p:cNvPicPr>
          <p:nvPr/>
        </p:nvPicPr>
        <p:blipFill>
          <a:blip r:embed="rId4" cstate="print"/>
          <a:srcRect/>
          <a:stretch>
            <a:fillRect/>
          </a:stretch>
        </p:blipFill>
        <p:spPr bwMode="auto">
          <a:xfrm>
            <a:off x="2743201" y="4648201"/>
            <a:ext cx="1731963" cy="1387475"/>
          </a:xfrm>
          <a:prstGeom prst="rect">
            <a:avLst/>
          </a:prstGeom>
          <a:noFill/>
          <a:ln w="9525">
            <a:noFill/>
            <a:miter lim="800000"/>
            <a:headEnd/>
            <a:tailEnd/>
          </a:ln>
        </p:spPr>
      </p:pic>
      <p:pic>
        <p:nvPicPr>
          <p:cNvPr id="49156" name="Picture 11" descr="IMG_0005"/>
          <p:cNvPicPr>
            <a:picLocks noChangeAspect="1" noChangeArrowheads="1"/>
          </p:cNvPicPr>
          <p:nvPr/>
        </p:nvPicPr>
        <p:blipFill>
          <a:blip r:embed="rId5" cstate="print"/>
          <a:srcRect/>
          <a:stretch>
            <a:fillRect/>
          </a:stretch>
        </p:blipFill>
        <p:spPr bwMode="auto">
          <a:xfrm>
            <a:off x="5105401" y="5257800"/>
            <a:ext cx="1838325" cy="1524000"/>
          </a:xfrm>
          <a:prstGeom prst="rect">
            <a:avLst/>
          </a:prstGeom>
          <a:noFill/>
          <a:ln w="9525">
            <a:noFill/>
            <a:miter lim="800000"/>
            <a:headEnd/>
            <a:tailEnd/>
          </a:ln>
        </p:spPr>
      </p:pic>
      <p:pic>
        <p:nvPicPr>
          <p:cNvPr id="49157" name="Picture 4" descr="IMG_0251"/>
          <p:cNvPicPr>
            <a:picLocks noChangeAspect="1" noChangeArrowheads="1"/>
          </p:cNvPicPr>
          <p:nvPr/>
        </p:nvPicPr>
        <p:blipFill>
          <a:blip r:embed="rId6" cstate="print"/>
          <a:srcRect t="42188"/>
          <a:stretch>
            <a:fillRect/>
          </a:stretch>
        </p:blipFill>
        <p:spPr bwMode="auto">
          <a:xfrm>
            <a:off x="7467601" y="4572000"/>
            <a:ext cx="1724025" cy="1219200"/>
          </a:xfrm>
          <a:prstGeom prst="rect">
            <a:avLst/>
          </a:prstGeom>
          <a:noFill/>
          <a:ln w="9525">
            <a:noFill/>
            <a:miter lim="800000"/>
            <a:headEnd/>
            <a:tailEnd/>
          </a:ln>
        </p:spPr>
      </p:pic>
      <p:pic>
        <p:nvPicPr>
          <p:cNvPr id="8" name="Picture 7" descr="IMG_0023.JPG"/>
          <p:cNvPicPr>
            <a:picLocks noChangeAspect="1"/>
          </p:cNvPicPr>
          <p:nvPr/>
        </p:nvPicPr>
        <p:blipFill>
          <a:blip r:embed="rId7" cstate="print"/>
          <a:stretch>
            <a:fillRect/>
          </a:stretch>
        </p:blipFill>
        <p:spPr>
          <a:xfrm>
            <a:off x="4248150" y="2575560"/>
            <a:ext cx="3448050" cy="2758440"/>
          </a:xfrm>
          <a:prstGeom prst="ellipse">
            <a:avLst/>
          </a:prstGeom>
        </p:spPr>
      </p:pic>
      <p:pic>
        <p:nvPicPr>
          <p:cNvPr id="49159" name="Picture 14" descr="IMG_0372"/>
          <p:cNvPicPr>
            <a:picLocks noChangeAspect="1" noChangeArrowheads="1"/>
          </p:cNvPicPr>
          <p:nvPr/>
        </p:nvPicPr>
        <p:blipFill>
          <a:blip r:embed="rId8" cstate="print"/>
          <a:srcRect/>
          <a:stretch>
            <a:fillRect/>
          </a:stretch>
        </p:blipFill>
        <p:spPr bwMode="auto">
          <a:xfrm>
            <a:off x="2743200" y="3352800"/>
            <a:ext cx="1524000" cy="1219200"/>
          </a:xfrm>
          <a:prstGeom prst="rect">
            <a:avLst/>
          </a:prstGeom>
          <a:noFill/>
          <a:ln w="9525">
            <a:noFill/>
            <a:miter lim="800000"/>
            <a:headEnd/>
            <a:tailEnd/>
          </a:ln>
        </p:spPr>
      </p:pic>
      <p:pic>
        <p:nvPicPr>
          <p:cNvPr id="49160" name="Picture 13" descr="IMG_0001a"/>
          <p:cNvPicPr>
            <a:picLocks noChangeAspect="1" noChangeArrowheads="1"/>
          </p:cNvPicPr>
          <p:nvPr/>
        </p:nvPicPr>
        <p:blipFill>
          <a:blip r:embed="rId9" cstate="print"/>
          <a:srcRect/>
          <a:stretch>
            <a:fillRect/>
          </a:stretch>
        </p:blipFill>
        <p:spPr bwMode="auto">
          <a:xfrm>
            <a:off x="7696200" y="3200400"/>
            <a:ext cx="1525588" cy="1219200"/>
          </a:xfrm>
          <a:prstGeom prst="rect">
            <a:avLst/>
          </a:prstGeom>
          <a:noFill/>
          <a:ln w="9525">
            <a:noFill/>
            <a:miter lim="800000"/>
            <a:headEnd/>
            <a:tailEnd/>
          </a:ln>
        </p:spPr>
      </p:pic>
      <p:sp>
        <p:nvSpPr>
          <p:cNvPr id="49161" name="AutoShape 2"/>
          <p:cNvSpPr>
            <a:spLocks noChangeArrowheads="1"/>
          </p:cNvSpPr>
          <p:nvPr/>
        </p:nvSpPr>
        <p:spPr bwMode="auto">
          <a:xfrm>
            <a:off x="-524901" y="586740"/>
            <a:ext cx="10278501" cy="838200"/>
          </a:xfrm>
          <a:prstGeom prst="roundRect">
            <a:avLst>
              <a:gd name="adj" fmla="val 16667"/>
            </a:avLst>
          </a:prstGeom>
          <a:noFill/>
          <a:ln w="9525">
            <a:noFill/>
            <a:round/>
            <a:headEnd/>
            <a:tailEnd/>
          </a:ln>
        </p:spPr>
        <p:txBody>
          <a:bodyPr/>
          <a:lstStyle/>
          <a:p>
            <a:pPr lvl="1">
              <a:lnSpc>
                <a:spcPct val="125000"/>
              </a:lnSpc>
            </a:pPr>
            <a:r>
              <a:rPr lang="en-US" altLang="en-US" sz="3200" dirty="0">
                <a:solidFill>
                  <a:srgbClr val="FFC000"/>
                </a:solidFill>
                <a:latin typeface="Garamond" panose="02020404030301010803" pitchFamily="18" charset="0"/>
                <a:cs typeface="Times New Roman" pitchFamily="18" charset="0"/>
              </a:rPr>
              <a:t>Tiger-Human Interaction Study </a:t>
            </a:r>
            <a:r>
              <a:rPr lang="en-US" sz="3200" dirty="0">
                <a:solidFill>
                  <a:srgbClr val="FFC000"/>
                </a:solidFill>
                <a:latin typeface="Palatino Linotype" panose="02040502050505030304" pitchFamily="18" charset="0"/>
                <a:ea typeface="Calibri" pitchFamily="34" charset="0"/>
                <a:cs typeface="Times New Roman" pitchFamily="18" charset="0"/>
              </a:rPr>
              <a:t>Camera Trapping</a:t>
            </a:r>
            <a:endParaRPr lang="en-US" altLang="en-US" sz="3200" dirty="0">
              <a:solidFill>
                <a:srgbClr val="FFC000"/>
              </a:solidFill>
              <a:latin typeface="Garamond" panose="02020404030301010803" pitchFamily="18" charset="0"/>
              <a:cs typeface="Times New Roman" pitchFamily="18" charset="0"/>
            </a:endParaRPr>
          </a:p>
        </p:txBody>
      </p:sp>
      <p:sp>
        <p:nvSpPr>
          <p:cNvPr id="49162" name="Text Box 34"/>
          <p:cNvSpPr txBox="1">
            <a:spLocks noChangeArrowheads="1"/>
          </p:cNvSpPr>
          <p:nvPr/>
        </p:nvSpPr>
        <p:spPr bwMode="auto">
          <a:xfrm>
            <a:off x="2209800" y="4340225"/>
            <a:ext cx="1752600" cy="264688"/>
          </a:xfrm>
          <a:prstGeom prst="rect">
            <a:avLst/>
          </a:prstGeom>
          <a:noFill/>
          <a:ln w="9525">
            <a:noFill/>
            <a:miter lim="800000"/>
            <a:headEnd/>
            <a:tailEnd/>
          </a:ln>
        </p:spPr>
        <p:txBody>
          <a:bodyPr>
            <a:spAutoFit/>
          </a:bodyPr>
          <a:lstStyle/>
          <a:p>
            <a:pPr algn="ctr">
              <a:spcBef>
                <a:spcPct val="50000"/>
              </a:spcBef>
            </a:pPr>
            <a:r>
              <a:rPr lang="en-US" altLang="en-US" sz="1400">
                <a:solidFill>
                  <a:srgbClr val="FFFF00"/>
                </a:solidFill>
                <a:cs typeface="Times New Roman" pitchFamily="18" charset="0"/>
              </a:rPr>
              <a:t>Chittal</a:t>
            </a:r>
          </a:p>
        </p:txBody>
      </p:sp>
      <p:sp>
        <p:nvSpPr>
          <p:cNvPr id="49163" name="Text Box 34"/>
          <p:cNvSpPr txBox="1">
            <a:spLocks noChangeArrowheads="1"/>
          </p:cNvSpPr>
          <p:nvPr/>
        </p:nvSpPr>
        <p:spPr bwMode="auto">
          <a:xfrm>
            <a:off x="7620000" y="4191000"/>
            <a:ext cx="1752600" cy="264688"/>
          </a:xfrm>
          <a:prstGeom prst="rect">
            <a:avLst/>
          </a:prstGeom>
          <a:noFill/>
          <a:ln w="9525">
            <a:noFill/>
            <a:miter lim="800000"/>
            <a:headEnd/>
            <a:tailEnd/>
          </a:ln>
        </p:spPr>
        <p:txBody>
          <a:bodyPr>
            <a:spAutoFit/>
          </a:bodyPr>
          <a:lstStyle/>
          <a:p>
            <a:pPr algn="ctr">
              <a:spcBef>
                <a:spcPct val="50000"/>
              </a:spcBef>
            </a:pPr>
            <a:r>
              <a:rPr lang="en-US" altLang="en-US" sz="1400">
                <a:solidFill>
                  <a:srgbClr val="FFFF00"/>
                </a:solidFill>
                <a:cs typeface="Times New Roman" pitchFamily="18" charset="0"/>
              </a:rPr>
              <a:t>Bear with cubs</a:t>
            </a:r>
          </a:p>
        </p:txBody>
      </p:sp>
      <p:sp>
        <p:nvSpPr>
          <p:cNvPr id="49164" name="Text Box 34"/>
          <p:cNvSpPr txBox="1">
            <a:spLocks noChangeArrowheads="1"/>
          </p:cNvSpPr>
          <p:nvPr/>
        </p:nvSpPr>
        <p:spPr bwMode="auto">
          <a:xfrm>
            <a:off x="7543800" y="5410200"/>
            <a:ext cx="1752600" cy="264688"/>
          </a:xfrm>
          <a:prstGeom prst="rect">
            <a:avLst/>
          </a:prstGeom>
          <a:noFill/>
          <a:ln w="9525">
            <a:noFill/>
            <a:miter lim="800000"/>
            <a:headEnd/>
            <a:tailEnd/>
          </a:ln>
        </p:spPr>
        <p:txBody>
          <a:bodyPr>
            <a:spAutoFit/>
          </a:bodyPr>
          <a:lstStyle/>
          <a:p>
            <a:pPr algn="ctr">
              <a:spcBef>
                <a:spcPct val="50000"/>
              </a:spcBef>
            </a:pPr>
            <a:r>
              <a:rPr lang="en-US" altLang="en-US" sz="1400">
                <a:solidFill>
                  <a:srgbClr val="FFFF00"/>
                </a:solidFill>
                <a:cs typeface="Times New Roman" pitchFamily="18" charset="0"/>
              </a:rPr>
              <a:t>Leopards</a:t>
            </a:r>
          </a:p>
        </p:txBody>
      </p:sp>
      <p:sp>
        <p:nvSpPr>
          <p:cNvPr id="49165" name="Text Box 34"/>
          <p:cNvSpPr txBox="1">
            <a:spLocks noChangeArrowheads="1"/>
          </p:cNvSpPr>
          <p:nvPr/>
        </p:nvSpPr>
        <p:spPr bwMode="auto">
          <a:xfrm>
            <a:off x="2743200" y="5715000"/>
            <a:ext cx="1752600" cy="264688"/>
          </a:xfrm>
          <a:prstGeom prst="rect">
            <a:avLst/>
          </a:prstGeom>
          <a:noFill/>
          <a:ln w="9525">
            <a:noFill/>
            <a:miter lim="800000"/>
            <a:headEnd/>
            <a:tailEnd/>
          </a:ln>
        </p:spPr>
        <p:txBody>
          <a:bodyPr>
            <a:spAutoFit/>
          </a:bodyPr>
          <a:lstStyle/>
          <a:p>
            <a:pPr algn="ctr">
              <a:spcBef>
                <a:spcPct val="50000"/>
              </a:spcBef>
            </a:pPr>
            <a:r>
              <a:rPr lang="en-US" altLang="en-US" sz="1400">
                <a:solidFill>
                  <a:srgbClr val="FFFF00"/>
                </a:solidFill>
                <a:cs typeface="Times New Roman" pitchFamily="18" charset="0"/>
              </a:rPr>
              <a:t>Rhinoceros</a:t>
            </a:r>
          </a:p>
        </p:txBody>
      </p:sp>
      <p:sp>
        <p:nvSpPr>
          <p:cNvPr id="49166" name="Text Box 34"/>
          <p:cNvSpPr txBox="1">
            <a:spLocks noChangeArrowheads="1"/>
          </p:cNvSpPr>
          <p:nvPr/>
        </p:nvSpPr>
        <p:spPr bwMode="auto">
          <a:xfrm>
            <a:off x="5105400" y="4876800"/>
            <a:ext cx="1752600" cy="264688"/>
          </a:xfrm>
          <a:prstGeom prst="rect">
            <a:avLst/>
          </a:prstGeom>
          <a:noFill/>
          <a:ln w="9525">
            <a:noFill/>
            <a:miter lim="800000"/>
            <a:headEnd/>
            <a:tailEnd/>
          </a:ln>
        </p:spPr>
        <p:txBody>
          <a:bodyPr>
            <a:spAutoFit/>
          </a:bodyPr>
          <a:lstStyle/>
          <a:p>
            <a:pPr algn="ctr">
              <a:spcBef>
                <a:spcPct val="50000"/>
              </a:spcBef>
            </a:pPr>
            <a:r>
              <a:rPr lang="en-US" altLang="en-US" sz="1400">
                <a:solidFill>
                  <a:srgbClr val="FFFF00"/>
                </a:solidFill>
                <a:cs typeface="Times New Roman" pitchFamily="18" charset="0"/>
              </a:rPr>
              <a:t>Tiger</a:t>
            </a:r>
          </a:p>
        </p:txBody>
      </p:sp>
      <p:sp>
        <p:nvSpPr>
          <p:cNvPr id="49167" name="Text Box 34"/>
          <p:cNvSpPr txBox="1">
            <a:spLocks noChangeArrowheads="1"/>
          </p:cNvSpPr>
          <p:nvPr/>
        </p:nvSpPr>
        <p:spPr bwMode="auto">
          <a:xfrm>
            <a:off x="5029201" y="6394450"/>
            <a:ext cx="2212975" cy="264688"/>
          </a:xfrm>
          <a:prstGeom prst="rect">
            <a:avLst/>
          </a:prstGeom>
          <a:noFill/>
          <a:ln w="9525">
            <a:noFill/>
            <a:miter lim="800000"/>
            <a:headEnd/>
            <a:tailEnd/>
          </a:ln>
        </p:spPr>
        <p:txBody>
          <a:bodyPr>
            <a:spAutoFit/>
          </a:bodyPr>
          <a:lstStyle/>
          <a:p>
            <a:pPr algn="ctr">
              <a:spcBef>
                <a:spcPct val="50000"/>
              </a:spcBef>
            </a:pPr>
            <a:r>
              <a:rPr lang="en-US" altLang="en-US" sz="1400" dirty="0">
                <a:solidFill>
                  <a:srgbClr val="FFFF00"/>
                </a:solidFill>
                <a:cs typeface="Times New Roman" pitchFamily="18" charset="0"/>
              </a:rPr>
              <a:t>People carrying grass</a:t>
            </a: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76200" y="889009"/>
            <a:ext cx="8686800" cy="498663"/>
          </a:xfrm>
          <a:prstGeom prst="rect">
            <a:avLst/>
          </a:prstGeom>
          <a:noFill/>
          <a:ln w="9525">
            <a:noFill/>
            <a:miter lim="800000"/>
            <a:headEnd/>
            <a:tailEnd/>
          </a:ln>
        </p:spPr>
        <p:txBody>
          <a:bodyPr anchor="ctr">
            <a:spAutoFit/>
          </a:bodyPr>
          <a:lstStyle/>
          <a:p>
            <a:pPr>
              <a:spcBef>
                <a:spcPts val="600"/>
              </a:spcBef>
              <a:spcAft>
                <a:spcPts val="600"/>
              </a:spcAft>
              <a:defRPr/>
            </a:pPr>
            <a:r>
              <a:rPr lang="en-US" altLang="en-US" sz="3200" dirty="0">
                <a:solidFill>
                  <a:srgbClr val="FFC000"/>
                </a:solidFill>
                <a:latin typeface="Garamond" panose="02020404030301010803" pitchFamily="18" charset="0"/>
                <a:cs typeface="Tahoma" pitchFamily="34" charset="0"/>
              </a:rPr>
              <a:t>Community Forest Mapping and Survey </a:t>
            </a:r>
            <a:endParaRPr lang="en-US" altLang="en-US" sz="3200" dirty="0">
              <a:solidFill>
                <a:srgbClr val="FFC000"/>
              </a:solidFill>
              <a:ea typeface="Calibri" pitchFamily="34" charset="0"/>
              <a:cs typeface="Times New Roman" pitchFamily="18" charset="0"/>
            </a:endParaRPr>
          </a:p>
        </p:txBody>
      </p:sp>
      <p:pic>
        <p:nvPicPr>
          <p:cNvPr id="2" name="Picture 1">
            <a:extLst>
              <a:ext uri="{FF2B5EF4-FFF2-40B4-BE49-F238E27FC236}">
                <a16:creationId xmlns:a16="http://schemas.microsoft.com/office/drawing/2014/main" id="{88BB0B8C-151A-FB1F-29D9-DE255143E725}"/>
              </a:ext>
            </a:extLst>
          </p:cNvPr>
          <p:cNvPicPr>
            <a:picLocks noChangeAspect="1"/>
          </p:cNvPicPr>
          <p:nvPr/>
        </p:nvPicPr>
        <p:blipFill>
          <a:blip r:embed="rId2"/>
          <a:stretch>
            <a:fillRect/>
          </a:stretch>
        </p:blipFill>
        <p:spPr>
          <a:xfrm>
            <a:off x="381000" y="1600200"/>
            <a:ext cx="7391400" cy="4800600"/>
          </a:xfrm>
          <a:prstGeom prst="rect">
            <a:avLst/>
          </a:prstGeom>
        </p:spPr>
      </p:pic>
      <p:pic>
        <p:nvPicPr>
          <p:cNvPr id="4" name="Picture 2" descr="E:\Photos\GPS_Use1.jpg">
            <a:extLst>
              <a:ext uri="{FF2B5EF4-FFF2-40B4-BE49-F238E27FC236}">
                <a16:creationId xmlns:a16="http://schemas.microsoft.com/office/drawing/2014/main" id="{A8181BB1-7694-D958-9B90-D58C8A75ACD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40693" y="2057400"/>
            <a:ext cx="3259181" cy="422806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22827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Title 1"/>
          <p:cNvSpPr>
            <a:spLocks noGrp="1"/>
          </p:cNvSpPr>
          <p:nvPr>
            <p:ph type="title" idx="4294967295"/>
          </p:nvPr>
        </p:nvSpPr>
        <p:spPr>
          <a:xfrm>
            <a:off x="0" y="607155"/>
            <a:ext cx="9144000" cy="914400"/>
          </a:xfrm>
        </p:spPr>
        <p:txBody>
          <a:bodyPr/>
          <a:lstStyle/>
          <a:p>
            <a:pPr marL="342900" indent="-342900" algn="l">
              <a:lnSpc>
                <a:spcPct val="125000"/>
              </a:lnSpc>
              <a:defRPr/>
            </a:pPr>
            <a:r>
              <a:rPr lang="en-US" sz="3400" b="1" dirty="0">
                <a:solidFill>
                  <a:srgbClr val="FFC000"/>
                </a:solidFill>
                <a:latin typeface="Garamond" panose="02020404030301010803" pitchFamily="18" charset="0"/>
                <a:cs typeface="Times New Roman" pitchFamily="18" charset="0"/>
              </a:rPr>
              <a:t>Ecosystem Services and Population Change</a:t>
            </a:r>
          </a:p>
        </p:txBody>
      </p:sp>
      <p:sp>
        <p:nvSpPr>
          <p:cNvPr id="14340" name="Content Placeholder 2"/>
          <p:cNvSpPr>
            <a:spLocks noGrp="1"/>
          </p:cNvSpPr>
          <p:nvPr>
            <p:ph idx="4294967295"/>
          </p:nvPr>
        </p:nvSpPr>
        <p:spPr>
          <a:xfrm>
            <a:off x="0" y="1609165"/>
            <a:ext cx="5849471" cy="4419600"/>
          </a:xfrm>
        </p:spPr>
        <p:txBody>
          <a:bodyPr/>
          <a:lstStyle/>
          <a:p>
            <a:pPr>
              <a:defRPr/>
            </a:pPr>
            <a:r>
              <a:rPr lang="en-US" sz="2800" b="1" dirty="0" err="1">
                <a:solidFill>
                  <a:srgbClr val="FFFFFF"/>
                </a:solidFill>
                <a:latin typeface="Garamond" panose="02020404030301010803" pitchFamily="18" charset="0"/>
                <a:cs typeface="Times New Roman" pitchFamily="18" charset="0"/>
              </a:rPr>
              <a:t>Fuelwood</a:t>
            </a:r>
            <a:r>
              <a:rPr lang="en-US" sz="2800" b="1" dirty="0">
                <a:solidFill>
                  <a:srgbClr val="FFFFFF"/>
                </a:solidFill>
                <a:latin typeface="Garamond" panose="02020404030301010803" pitchFamily="18" charset="0"/>
                <a:cs typeface="Times New Roman" pitchFamily="18" charset="0"/>
              </a:rPr>
              <a:t> Consumption Survey</a:t>
            </a:r>
          </a:p>
          <a:p>
            <a:pPr lvl="1">
              <a:buFont typeface="Wingdings" panose="05000000000000000000" pitchFamily="2" charset="2"/>
              <a:buChar char="Ø"/>
              <a:defRPr/>
            </a:pPr>
            <a:r>
              <a:rPr lang="en-US" sz="2000" b="1" dirty="0" err="1">
                <a:solidFill>
                  <a:srgbClr val="FFFFFF"/>
                </a:solidFill>
                <a:latin typeface="Garamond" panose="02020404030301010803" pitchFamily="18" charset="0"/>
                <a:cs typeface="Times New Roman" pitchFamily="18" charset="0"/>
              </a:rPr>
              <a:t>Fuelwood</a:t>
            </a:r>
            <a:r>
              <a:rPr lang="en-US" sz="2000" b="1" dirty="0">
                <a:solidFill>
                  <a:srgbClr val="FFFFFF"/>
                </a:solidFill>
                <a:latin typeface="Garamond" panose="02020404030301010803" pitchFamily="18" charset="0"/>
                <a:cs typeface="Times New Roman" pitchFamily="18" charset="0"/>
              </a:rPr>
              <a:t> use</a:t>
            </a:r>
          </a:p>
          <a:p>
            <a:pPr lvl="1">
              <a:buFont typeface="Wingdings" panose="05000000000000000000" pitchFamily="2" charset="2"/>
              <a:buChar char="Ø"/>
              <a:defRPr/>
            </a:pPr>
            <a:r>
              <a:rPr lang="en-US" sz="2000" b="1" dirty="0">
                <a:solidFill>
                  <a:srgbClr val="FFFFFF"/>
                </a:solidFill>
                <a:latin typeface="Garamond" panose="02020404030301010803" pitchFamily="18" charset="0"/>
                <a:cs typeface="Times New Roman" pitchFamily="18" charset="0"/>
              </a:rPr>
              <a:t>Demand and Supply</a:t>
            </a:r>
          </a:p>
          <a:p>
            <a:pPr>
              <a:buFont typeface="Wingdings 2" pitchFamily="18" charset="2"/>
              <a:buNone/>
              <a:defRPr/>
            </a:pPr>
            <a:r>
              <a:rPr lang="en-US" sz="2800" dirty="0">
                <a:solidFill>
                  <a:srgbClr val="FFFFFF"/>
                </a:solidFill>
                <a:latin typeface="Garamond" panose="02020404030301010803" pitchFamily="18" charset="0"/>
                <a:cs typeface="Times New Roman" pitchFamily="18" charset="0"/>
              </a:rPr>
              <a:t>	</a:t>
            </a:r>
          </a:p>
          <a:p>
            <a:pPr>
              <a:buFont typeface="Wingdings 2" pitchFamily="18" charset="2"/>
              <a:buNone/>
              <a:defRPr/>
            </a:pPr>
            <a:endParaRPr lang="en-US" sz="2800" dirty="0">
              <a:solidFill>
                <a:srgbClr val="FFFFFF"/>
              </a:solidFill>
              <a:latin typeface="Garamond" panose="02020404030301010803" pitchFamily="18" charset="0"/>
              <a:cs typeface="Times New Roman" pitchFamily="18" charset="0"/>
            </a:endParaRPr>
          </a:p>
          <a:p>
            <a:pPr>
              <a:defRPr/>
            </a:pPr>
            <a:r>
              <a:rPr lang="en-US" sz="2800" b="1" dirty="0">
                <a:solidFill>
                  <a:srgbClr val="FFFFFF"/>
                </a:solidFill>
                <a:latin typeface="Garamond" panose="02020404030301010803" pitchFamily="18" charset="0"/>
                <a:cs typeface="Times New Roman" pitchFamily="18" charset="0"/>
              </a:rPr>
              <a:t>Forest Biomass Research</a:t>
            </a:r>
          </a:p>
          <a:p>
            <a:pPr lvl="1">
              <a:buFont typeface="Wingdings" panose="05000000000000000000" pitchFamily="2" charset="2"/>
              <a:buChar char="Ø"/>
              <a:defRPr/>
            </a:pPr>
            <a:r>
              <a:rPr lang="en-US" sz="2000" b="1" dirty="0">
                <a:solidFill>
                  <a:srgbClr val="FFFFFF"/>
                </a:solidFill>
                <a:latin typeface="Garamond" panose="02020404030301010803" pitchFamily="18" charset="0"/>
                <a:cs typeface="Times New Roman" pitchFamily="18" charset="0"/>
              </a:rPr>
              <a:t>Tree species diversity</a:t>
            </a:r>
          </a:p>
          <a:p>
            <a:pPr lvl="1">
              <a:buFont typeface="Wingdings" panose="05000000000000000000" pitchFamily="2" charset="2"/>
              <a:buChar char="Ø"/>
              <a:defRPr/>
            </a:pPr>
            <a:r>
              <a:rPr lang="en-US" sz="2000" b="1" dirty="0">
                <a:solidFill>
                  <a:srgbClr val="FFFFFF"/>
                </a:solidFill>
                <a:latin typeface="Garamond" panose="02020404030301010803" pitchFamily="18" charset="0"/>
                <a:cs typeface="Times New Roman" pitchFamily="18" charset="0"/>
              </a:rPr>
              <a:t>Demography and</a:t>
            </a:r>
          </a:p>
          <a:p>
            <a:pPr lvl="1">
              <a:buFont typeface="Wingdings" panose="05000000000000000000" pitchFamily="2" charset="2"/>
              <a:buChar char="Ø"/>
              <a:defRPr/>
            </a:pPr>
            <a:r>
              <a:rPr lang="en-US" sz="2000" b="1" dirty="0">
                <a:solidFill>
                  <a:srgbClr val="FFFFFF"/>
                </a:solidFill>
                <a:latin typeface="Garamond" panose="02020404030301010803" pitchFamily="18" charset="0"/>
                <a:cs typeface="Times New Roman" pitchFamily="18" charset="0"/>
              </a:rPr>
              <a:t>Woody biomass estimation</a:t>
            </a:r>
            <a:endParaRPr lang="en-US" sz="2000" dirty="0">
              <a:solidFill>
                <a:srgbClr val="FFFFFF"/>
              </a:solidFill>
              <a:latin typeface="Garamond" panose="02020404030301010803" pitchFamily="18" charset="0"/>
              <a:cs typeface="Times New Roman" pitchFamily="18" charset="0"/>
            </a:endParaRPr>
          </a:p>
        </p:txBody>
      </p:sp>
      <p:pic>
        <p:nvPicPr>
          <p:cNvPr id="50181" name="Picture 3" descr="C:\Documents and Settings\ISSR NEPAL\Desktop\DSC06048.JPG"/>
          <p:cNvPicPr>
            <a:picLocks noChangeAspect="1" noChangeArrowheads="1"/>
          </p:cNvPicPr>
          <p:nvPr/>
        </p:nvPicPr>
        <p:blipFill>
          <a:blip r:embed="rId2" cstate="print"/>
          <a:srcRect/>
          <a:stretch>
            <a:fillRect/>
          </a:stretch>
        </p:blipFill>
        <p:spPr bwMode="auto">
          <a:xfrm>
            <a:off x="8610600" y="4176430"/>
            <a:ext cx="3426012" cy="2569509"/>
          </a:xfrm>
          <a:prstGeom prst="rect">
            <a:avLst/>
          </a:prstGeom>
          <a:noFill/>
          <a:ln w="9525">
            <a:noFill/>
            <a:miter lim="800000"/>
            <a:headEnd/>
            <a:tailEnd/>
          </a:ln>
        </p:spPr>
      </p:pic>
      <p:pic>
        <p:nvPicPr>
          <p:cNvPr id="10" name="Picture 2" descr="C:\Documents and Settings\prembh\Desktop\PIRE Photos\cook.jpg"/>
          <p:cNvPicPr>
            <a:picLocks noChangeAspect="1" noChangeArrowheads="1"/>
          </p:cNvPicPr>
          <p:nvPr/>
        </p:nvPicPr>
        <p:blipFill>
          <a:blip r:embed="rId3" cstate="print"/>
          <a:srcRect/>
          <a:stretch>
            <a:fillRect/>
          </a:stretch>
        </p:blipFill>
        <p:spPr bwMode="auto">
          <a:xfrm>
            <a:off x="6100482" y="1609165"/>
            <a:ext cx="3267834" cy="21780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Picture 4" descr="IMG_2430">
            <a:extLst>
              <a:ext uri="{FF2B5EF4-FFF2-40B4-BE49-F238E27FC236}">
                <a16:creationId xmlns:a16="http://schemas.microsoft.com/office/drawing/2014/main" id="{5186D9B4-2C90-100D-890F-1248F23AA8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44234" y="4176430"/>
            <a:ext cx="3200400" cy="2569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6276" y="2438400"/>
            <a:ext cx="12013323" cy="1447800"/>
          </a:xfrm>
        </p:spPr>
        <p:txBody>
          <a:bodyPr/>
          <a:lstStyle/>
          <a:p>
            <a:pPr lvl="1">
              <a:buFont typeface="Arial" panose="020B0604020202020204" pitchFamily="34" charset="0"/>
              <a:buChar char="•"/>
            </a:pPr>
            <a:endParaRPr lang="en-US" b="1" dirty="0">
              <a:solidFill>
                <a:schemeClr val="bg1"/>
              </a:solidFill>
              <a:latin typeface="Garamond" panose="02020404030301010803" pitchFamily="18" charset="0"/>
            </a:endParaRPr>
          </a:p>
          <a:p>
            <a:pPr lvl="1">
              <a:lnSpc>
                <a:spcPct val="100000"/>
              </a:lnSpc>
              <a:buFont typeface="Arial" panose="020B0604020202020204" pitchFamily="34" charset="0"/>
              <a:buChar char="•"/>
            </a:pPr>
            <a:r>
              <a:rPr lang="en-US" b="1" dirty="0">
                <a:solidFill>
                  <a:schemeClr val="bg1"/>
                </a:solidFill>
                <a:latin typeface="Garamond" panose="02020404030301010803" pitchFamily="18" charset="0"/>
              </a:rPr>
              <a:t>Brief note on Nepal’s Environmental Dynamics and Challenges  Over Time</a:t>
            </a:r>
          </a:p>
        </p:txBody>
      </p:sp>
      <p:sp>
        <p:nvSpPr>
          <p:cNvPr id="4" name="Title 1">
            <a:extLst>
              <a:ext uri="{FF2B5EF4-FFF2-40B4-BE49-F238E27FC236}">
                <a16:creationId xmlns:a16="http://schemas.microsoft.com/office/drawing/2014/main" id="{C990D72F-818A-4103-92C3-1DF093C72041}"/>
              </a:ext>
            </a:extLst>
          </p:cNvPr>
          <p:cNvSpPr txBox="1">
            <a:spLocks/>
          </p:cNvSpPr>
          <p:nvPr/>
        </p:nvSpPr>
        <p:spPr>
          <a:xfrm>
            <a:off x="76200" y="838200"/>
            <a:ext cx="4419600" cy="685800"/>
          </a:xfrm>
          <a:prstGeom prst="rect">
            <a:avLst/>
          </a:prstGeom>
        </p:spPr>
        <p:txBody>
          <a:bodyPr>
            <a:noAutofit/>
          </a:bodyPr>
          <a:lstStyle>
            <a:lvl1pPr algn="ctr" rtl="0" fontAlgn="base">
              <a:spcBef>
                <a:spcPct val="0"/>
              </a:spcBef>
              <a:spcAft>
                <a:spcPct val="0"/>
              </a:spcAft>
              <a:defRPr sz="4400" kern="1200">
                <a:solidFill>
                  <a:srgbClr val="F2F2F2"/>
                </a:solidFill>
                <a:latin typeface="+mj-lt"/>
                <a:ea typeface="+mj-ea"/>
                <a:cs typeface="+mj-cs"/>
              </a:defRPr>
            </a:lvl1pPr>
            <a:lvl2pPr algn="ctr" rtl="0" fontAlgn="base">
              <a:spcBef>
                <a:spcPct val="0"/>
              </a:spcBef>
              <a:spcAft>
                <a:spcPct val="0"/>
              </a:spcAft>
              <a:defRPr sz="4400">
                <a:solidFill>
                  <a:srgbClr val="F2F2F2"/>
                </a:solidFill>
                <a:latin typeface="Calibri" panose="020F0502020204030204" pitchFamily="34" charset="0"/>
              </a:defRPr>
            </a:lvl2pPr>
            <a:lvl3pPr algn="ctr" rtl="0" fontAlgn="base">
              <a:spcBef>
                <a:spcPct val="0"/>
              </a:spcBef>
              <a:spcAft>
                <a:spcPct val="0"/>
              </a:spcAft>
              <a:defRPr sz="4400">
                <a:solidFill>
                  <a:srgbClr val="F2F2F2"/>
                </a:solidFill>
                <a:latin typeface="Calibri" panose="020F0502020204030204" pitchFamily="34" charset="0"/>
              </a:defRPr>
            </a:lvl3pPr>
            <a:lvl4pPr algn="ctr" rtl="0" fontAlgn="base">
              <a:spcBef>
                <a:spcPct val="0"/>
              </a:spcBef>
              <a:spcAft>
                <a:spcPct val="0"/>
              </a:spcAft>
              <a:defRPr sz="4400">
                <a:solidFill>
                  <a:srgbClr val="F2F2F2"/>
                </a:solidFill>
                <a:latin typeface="Calibri" panose="020F0502020204030204" pitchFamily="34" charset="0"/>
              </a:defRPr>
            </a:lvl4pPr>
            <a:lvl5pPr algn="ctr" rtl="0" fontAlgn="base">
              <a:spcBef>
                <a:spcPct val="0"/>
              </a:spcBef>
              <a:spcAft>
                <a:spcPct val="0"/>
              </a:spcAft>
              <a:defRPr sz="4400">
                <a:solidFill>
                  <a:srgbClr val="F2F2F2"/>
                </a:solidFill>
                <a:latin typeface="Calibri" panose="020F0502020204030204" pitchFamily="34" charset="0"/>
              </a:defRPr>
            </a:lvl5pPr>
            <a:lvl6pPr marL="457200" algn="ctr" rtl="0" fontAlgn="base">
              <a:spcBef>
                <a:spcPct val="0"/>
              </a:spcBef>
              <a:spcAft>
                <a:spcPct val="0"/>
              </a:spcAft>
              <a:defRPr sz="4400">
                <a:solidFill>
                  <a:srgbClr val="F2F2F2"/>
                </a:solidFill>
                <a:latin typeface="Calibri" panose="020F0502020204030204" pitchFamily="34" charset="0"/>
              </a:defRPr>
            </a:lvl6pPr>
            <a:lvl7pPr marL="914400" algn="ctr" rtl="0" fontAlgn="base">
              <a:spcBef>
                <a:spcPct val="0"/>
              </a:spcBef>
              <a:spcAft>
                <a:spcPct val="0"/>
              </a:spcAft>
              <a:defRPr sz="4400">
                <a:solidFill>
                  <a:srgbClr val="F2F2F2"/>
                </a:solidFill>
                <a:latin typeface="Calibri" panose="020F0502020204030204" pitchFamily="34" charset="0"/>
              </a:defRPr>
            </a:lvl7pPr>
            <a:lvl8pPr marL="1371600" algn="ctr" rtl="0" fontAlgn="base">
              <a:spcBef>
                <a:spcPct val="0"/>
              </a:spcBef>
              <a:spcAft>
                <a:spcPct val="0"/>
              </a:spcAft>
              <a:defRPr sz="4400">
                <a:solidFill>
                  <a:srgbClr val="F2F2F2"/>
                </a:solidFill>
                <a:latin typeface="Calibri" panose="020F0502020204030204" pitchFamily="34" charset="0"/>
              </a:defRPr>
            </a:lvl8pPr>
            <a:lvl9pPr marL="1828800" algn="ctr" rtl="0" fontAlgn="base">
              <a:spcBef>
                <a:spcPct val="0"/>
              </a:spcBef>
              <a:spcAft>
                <a:spcPct val="0"/>
              </a:spcAft>
              <a:defRPr sz="4400">
                <a:solidFill>
                  <a:srgbClr val="F2F2F2"/>
                </a:solidFill>
                <a:latin typeface="Calibri" panose="020F0502020204030204" pitchFamily="34" charset="0"/>
              </a:defRPr>
            </a:lvl9pPr>
          </a:lstStyle>
          <a:p>
            <a:pPr algn="l">
              <a:lnSpc>
                <a:spcPct val="100000"/>
              </a:lnSpc>
            </a:pPr>
            <a:r>
              <a:rPr lang="en-US" sz="3200" dirty="0">
                <a:solidFill>
                  <a:srgbClr val="FFC000"/>
                </a:solidFill>
                <a:latin typeface="Garamond" panose="02020404030301010803" pitchFamily="18" charset="0"/>
              </a:rPr>
              <a:t>Outline of Presentation </a:t>
            </a:r>
          </a:p>
          <a:p>
            <a:pPr algn="l">
              <a:lnSpc>
                <a:spcPct val="100000"/>
              </a:lnSpc>
            </a:pPr>
            <a:endParaRPr lang="en-US" sz="3200" dirty="0">
              <a:solidFill>
                <a:srgbClr val="FFC000"/>
              </a:solidFill>
              <a:latin typeface="Garamond" panose="02020404030301010803" pitchFamily="18" charset="0"/>
            </a:endParaRPr>
          </a:p>
        </p:txBody>
      </p:sp>
      <p:sp>
        <p:nvSpPr>
          <p:cNvPr id="3" name="Content Placeholder 1">
            <a:extLst>
              <a:ext uri="{FF2B5EF4-FFF2-40B4-BE49-F238E27FC236}">
                <a16:creationId xmlns:a16="http://schemas.microsoft.com/office/drawing/2014/main" id="{9053FDC4-B8DD-4E8B-4B27-F256333BD9D7}"/>
              </a:ext>
            </a:extLst>
          </p:cNvPr>
          <p:cNvSpPr txBox="1">
            <a:spLocks/>
          </p:cNvSpPr>
          <p:nvPr/>
        </p:nvSpPr>
        <p:spPr bwMode="auto">
          <a:xfrm>
            <a:off x="76200" y="1752600"/>
            <a:ext cx="1174432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Arial" panose="020B0604020202020204" pitchFamily="34" charset="0"/>
              <a:buChar char="•"/>
              <a:defRPr sz="3200" kern="1200">
                <a:solidFill>
                  <a:srgbClr val="F2F2F2"/>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rgbClr val="F2F2F2"/>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rgbClr val="F2F2F2"/>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rgbClr val="F2F2F2"/>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rgbClr val="F2F2F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lnSpc>
                <a:spcPct val="100000"/>
              </a:lnSpc>
              <a:buFont typeface="Arial" panose="020B0604020202020204" pitchFamily="34" charset="0"/>
              <a:buChar char="•"/>
            </a:pPr>
            <a:r>
              <a:rPr lang="en-US" dirty="0">
                <a:solidFill>
                  <a:schemeClr val="bg1"/>
                </a:solidFill>
                <a:latin typeface="Garamond" panose="02020404030301010803" pitchFamily="18" charset="0"/>
              </a:rPr>
              <a:t>Brief note on Global Environmental Dynamics Over Time</a:t>
            </a:r>
          </a:p>
          <a:p>
            <a:pPr marL="457200" lvl="1" indent="0">
              <a:lnSpc>
                <a:spcPct val="100000"/>
              </a:lnSpc>
              <a:buFont typeface="Arial" panose="020B0604020202020204" pitchFamily="34" charset="0"/>
              <a:buNone/>
            </a:pPr>
            <a:r>
              <a:rPr lang="en-US" dirty="0">
                <a:solidFill>
                  <a:schemeClr val="bg1"/>
                </a:solidFill>
                <a:latin typeface="Garamond" panose="02020404030301010803" pitchFamily="18" charset="0"/>
              </a:rPr>
              <a:t> </a:t>
            </a:r>
          </a:p>
        </p:txBody>
      </p:sp>
      <p:sp>
        <p:nvSpPr>
          <p:cNvPr id="5" name="Content Placeholder 1">
            <a:extLst>
              <a:ext uri="{FF2B5EF4-FFF2-40B4-BE49-F238E27FC236}">
                <a16:creationId xmlns:a16="http://schemas.microsoft.com/office/drawing/2014/main" id="{40352039-30A1-AC57-A603-C4A21D771D3F}"/>
              </a:ext>
            </a:extLst>
          </p:cNvPr>
          <p:cNvSpPr txBox="1">
            <a:spLocks/>
          </p:cNvSpPr>
          <p:nvPr/>
        </p:nvSpPr>
        <p:spPr bwMode="auto">
          <a:xfrm>
            <a:off x="26276" y="4191000"/>
            <a:ext cx="121920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Arial" panose="020B0604020202020204" pitchFamily="34" charset="0"/>
              <a:buChar char="•"/>
              <a:defRPr sz="3200" kern="1200">
                <a:solidFill>
                  <a:srgbClr val="F2F2F2"/>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rgbClr val="F2F2F2"/>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rgbClr val="F2F2F2"/>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rgbClr val="F2F2F2"/>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rgbClr val="F2F2F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lnSpc>
                <a:spcPct val="100000"/>
              </a:lnSpc>
              <a:buFont typeface="Arial" panose="020B0604020202020204" pitchFamily="34" charset="0"/>
              <a:buChar char="•"/>
            </a:pPr>
            <a:r>
              <a:rPr lang="en-US" dirty="0">
                <a:solidFill>
                  <a:schemeClr val="bg1"/>
                </a:solidFill>
                <a:latin typeface="Garamond" panose="02020404030301010803" pitchFamily="18" charset="0"/>
              </a:rPr>
              <a:t>Overview of Environmental Research at the Institute for Social and Environmental Research Nepal (ISER-N)</a:t>
            </a:r>
          </a:p>
        </p:txBody>
      </p:sp>
    </p:spTree>
    <p:extLst>
      <p:ext uri="{BB962C8B-B14F-4D97-AF65-F5344CB8AC3E}">
        <p14:creationId xmlns:p14="http://schemas.microsoft.com/office/powerpoint/2010/main" val="179439683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76200" y="685800"/>
            <a:ext cx="11125200" cy="762000"/>
          </a:xfrm>
          <a:prstGeom prst="rect">
            <a:avLst/>
          </a:prstGeom>
          <a:noFill/>
          <a:ln>
            <a:miter lim="800000"/>
            <a:headEnd/>
            <a:tailEnd/>
          </a:ln>
        </p:spPr>
        <p:txBody>
          <a:bodyPr/>
          <a:lstStyle/>
          <a:p>
            <a:pPr marL="342900" indent="-342900" algn="ctr">
              <a:lnSpc>
                <a:spcPct val="125000"/>
              </a:lnSpc>
              <a:defRPr/>
            </a:pPr>
            <a:r>
              <a:rPr lang="en-US" sz="3200" kern="0" dirty="0">
                <a:solidFill>
                  <a:srgbClr val="FFC000"/>
                </a:solidFill>
                <a:latin typeface="Garamond" panose="02020404030301010803" pitchFamily="18" charset="0"/>
                <a:ea typeface="+mj-ea"/>
                <a:cs typeface="Times New Roman" pitchFamily="18" charset="0"/>
              </a:rPr>
              <a:t>Mapping Wildlife Habitat in </a:t>
            </a:r>
            <a:r>
              <a:rPr lang="en-US" sz="3200" kern="0" dirty="0" err="1">
                <a:solidFill>
                  <a:srgbClr val="FFC000"/>
                </a:solidFill>
                <a:latin typeface="Garamond" panose="02020404030301010803" pitchFamily="18" charset="0"/>
                <a:ea typeface="+mj-ea"/>
                <a:cs typeface="Times New Roman" pitchFamily="18" charset="0"/>
              </a:rPr>
              <a:t>Chitwan</a:t>
            </a:r>
            <a:r>
              <a:rPr lang="en-US" sz="3200" kern="0" dirty="0">
                <a:solidFill>
                  <a:srgbClr val="FFC000"/>
                </a:solidFill>
                <a:latin typeface="Garamond" panose="02020404030301010803" pitchFamily="18" charset="0"/>
                <a:ea typeface="+mj-ea"/>
                <a:cs typeface="Times New Roman" pitchFamily="18" charset="0"/>
              </a:rPr>
              <a:t> -2011</a:t>
            </a:r>
          </a:p>
        </p:txBody>
      </p:sp>
      <p:sp>
        <p:nvSpPr>
          <p:cNvPr id="4" name="Title 1"/>
          <p:cNvSpPr txBox="1">
            <a:spLocks/>
          </p:cNvSpPr>
          <p:nvPr/>
        </p:nvSpPr>
        <p:spPr bwMode="auto">
          <a:xfrm>
            <a:off x="228600" y="1524000"/>
            <a:ext cx="11887200" cy="4648200"/>
          </a:xfrm>
          <a:prstGeom prst="rect">
            <a:avLst/>
          </a:prstGeom>
          <a:noFill/>
          <a:ln>
            <a:miter lim="800000"/>
            <a:headEnd/>
            <a:tailEnd/>
          </a:ln>
        </p:spPr>
        <p:txBody>
          <a:bodyPr/>
          <a:lstStyle/>
          <a:p>
            <a:pPr marL="457200" indent="-457200">
              <a:lnSpc>
                <a:spcPct val="150000"/>
              </a:lnSpc>
              <a:buFont typeface="Wingdings" panose="05000000000000000000" pitchFamily="2" charset="2"/>
              <a:buChar char="Ø"/>
              <a:defRPr/>
            </a:pPr>
            <a:r>
              <a:rPr lang="en-US" sz="2800" b="0" kern="0" dirty="0">
                <a:solidFill>
                  <a:srgbClr val="FFFFFF"/>
                </a:solidFill>
                <a:effectLst>
                  <a:outerShdw blurRad="38100" dist="38100" dir="2700000" algn="tl">
                    <a:srgbClr val="000000">
                      <a:alpha val="43137"/>
                    </a:srgbClr>
                  </a:outerShdw>
                </a:effectLst>
                <a:latin typeface="Garamond" panose="02020404030301010803" pitchFamily="18" charset="0"/>
                <a:ea typeface="+mj-ea"/>
                <a:cs typeface="Times New Roman" pitchFamily="18" charset="0"/>
              </a:rPr>
              <a:t>Study of land cover change of wildlife habitat in </a:t>
            </a:r>
            <a:r>
              <a:rPr lang="en-US" sz="2800" b="0" kern="0" dirty="0" err="1">
                <a:solidFill>
                  <a:srgbClr val="FFFFFF"/>
                </a:solidFill>
                <a:effectLst>
                  <a:outerShdw blurRad="38100" dist="38100" dir="2700000" algn="tl">
                    <a:srgbClr val="000000">
                      <a:alpha val="43137"/>
                    </a:srgbClr>
                  </a:outerShdw>
                </a:effectLst>
                <a:latin typeface="Garamond" panose="02020404030301010803" pitchFamily="18" charset="0"/>
                <a:ea typeface="+mj-ea"/>
                <a:cs typeface="Times New Roman" pitchFamily="18" charset="0"/>
              </a:rPr>
              <a:t>Barandabhar</a:t>
            </a:r>
            <a:r>
              <a:rPr lang="en-US" sz="2800" b="0" kern="0" dirty="0">
                <a:solidFill>
                  <a:srgbClr val="FFFFFF"/>
                </a:solidFill>
                <a:effectLst>
                  <a:outerShdw blurRad="38100" dist="38100" dir="2700000" algn="tl">
                    <a:srgbClr val="000000">
                      <a:alpha val="43137"/>
                    </a:srgbClr>
                  </a:outerShdw>
                </a:effectLst>
                <a:latin typeface="Garamond" panose="02020404030301010803" pitchFamily="18" charset="0"/>
                <a:ea typeface="+mj-ea"/>
                <a:cs typeface="Times New Roman" pitchFamily="18" charset="0"/>
              </a:rPr>
              <a:t> Forest, </a:t>
            </a:r>
            <a:r>
              <a:rPr lang="en-US" sz="2800" b="0" kern="0" dirty="0" err="1">
                <a:solidFill>
                  <a:srgbClr val="FFFFFF"/>
                </a:solidFill>
                <a:effectLst>
                  <a:outerShdw blurRad="38100" dist="38100" dir="2700000" algn="tl">
                    <a:srgbClr val="000000">
                      <a:alpha val="43137"/>
                    </a:srgbClr>
                  </a:outerShdw>
                </a:effectLst>
                <a:latin typeface="Garamond" panose="02020404030301010803" pitchFamily="18" charset="0"/>
                <a:ea typeface="+mj-ea"/>
                <a:cs typeface="Times New Roman" pitchFamily="18" charset="0"/>
              </a:rPr>
              <a:t>Chitwan</a:t>
            </a:r>
            <a:r>
              <a:rPr lang="en-US" sz="2800" b="0" kern="0" dirty="0">
                <a:solidFill>
                  <a:srgbClr val="FFFFFF"/>
                </a:solidFill>
                <a:effectLst>
                  <a:outerShdw blurRad="38100" dist="38100" dir="2700000" algn="tl">
                    <a:srgbClr val="000000">
                      <a:alpha val="43137"/>
                    </a:srgbClr>
                  </a:outerShdw>
                </a:effectLst>
                <a:latin typeface="Garamond" panose="02020404030301010803" pitchFamily="18" charset="0"/>
                <a:ea typeface="+mj-ea"/>
                <a:cs typeface="Times New Roman" pitchFamily="18" charset="0"/>
              </a:rPr>
              <a:t>.</a:t>
            </a:r>
          </a:p>
          <a:p>
            <a:pPr marL="457200" indent="-457200">
              <a:lnSpc>
                <a:spcPct val="150000"/>
              </a:lnSpc>
              <a:buFont typeface="Wingdings" panose="05000000000000000000" pitchFamily="2" charset="2"/>
              <a:buChar char="Ø"/>
              <a:defRPr/>
            </a:pPr>
            <a:r>
              <a:rPr lang="en-US" sz="2800" b="0" dirty="0">
                <a:solidFill>
                  <a:srgbClr val="FFFFFF"/>
                </a:solidFill>
                <a:effectLst>
                  <a:outerShdw blurRad="38100" dist="38100" dir="2700000" algn="tl">
                    <a:srgbClr val="000000">
                      <a:alpha val="43137"/>
                    </a:srgbClr>
                  </a:outerShdw>
                </a:effectLst>
                <a:latin typeface="Garamond" panose="02020404030301010803" pitchFamily="18" charset="0"/>
                <a:cs typeface="Times New Roman" pitchFamily="18" charset="0"/>
              </a:rPr>
              <a:t>Objective: Produce a high-resolution land cover map </a:t>
            </a:r>
            <a:r>
              <a:rPr lang="en-US" sz="2800" b="0" dirty="0" err="1">
                <a:solidFill>
                  <a:srgbClr val="FFFFFF"/>
                </a:solidFill>
                <a:effectLst>
                  <a:outerShdw blurRad="38100" dist="38100" dir="2700000" algn="tl">
                    <a:srgbClr val="000000">
                      <a:alpha val="43137"/>
                    </a:srgbClr>
                  </a:outerShdw>
                </a:effectLst>
                <a:latin typeface="Garamond" panose="02020404030301010803" pitchFamily="18" charset="0"/>
                <a:cs typeface="Times New Roman" pitchFamily="18" charset="0"/>
              </a:rPr>
              <a:t>Barandabar</a:t>
            </a:r>
            <a:r>
              <a:rPr lang="en-US" sz="2800" b="0" dirty="0">
                <a:solidFill>
                  <a:srgbClr val="FFFFFF"/>
                </a:solidFill>
                <a:effectLst>
                  <a:outerShdw blurRad="38100" dist="38100" dir="2700000" algn="tl">
                    <a:srgbClr val="000000">
                      <a:alpha val="43137"/>
                    </a:srgbClr>
                  </a:outerShdw>
                </a:effectLst>
                <a:latin typeface="Garamond" panose="02020404030301010803" pitchFamily="18" charset="0"/>
                <a:cs typeface="Times New Roman" pitchFamily="18" charset="0"/>
              </a:rPr>
              <a:t> forest from the satellite imagery and Quantify land cover change (excluding urban/agricultural areas) from 2000-2010. </a:t>
            </a:r>
          </a:p>
          <a:p>
            <a:pPr marL="457200" indent="-457200">
              <a:lnSpc>
                <a:spcPct val="150000"/>
              </a:lnSpc>
              <a:buFont typeface="Wingdings" panose="05000000000000000000" pitchFamily="2" charset="2"/>
              <a:buChar char="Ø"/>
              <a:defRPr/>
            </a:pPr>
            <a:r>
              <a:rPr lang="en-US" sz="2800" b="0" dirty="0">
                <a:solidFill>
                  <a:srgbClr val="FFFFFF"/>
                </a:solidFill>
                <a:effectLst>
                  <a:outerShdw blurRad="38100" dist="38100" dir="2700000" algn="tl">
                    <a:srgbClr val="000000">
                      <a:alpha val="43137"/>
                    </a:srgbClr>
                  </a:outerShdw>
                </a:effectLst>
                <a:latin typeface="Garamond" panose="02020404030301010803" pitchFamily="18" charset="0"/>
                <a:cs typeface="Times New Roman" pitchFamily="18" charset="0"/>
              </a:rPr>
              <a:t>Data collected from the 150 GPS points in </a:t>
            </a:r>
            <a:r>
              <a:rPr lang="en-US" sz="2800" b="0" dirty="0" err="1">
                <a:solidFill>
                  <a:srgbClr val="FFFFFF"/>
                </a:solidFill>
                <a:effectLst>
                  <a:outerShdw blurRad="38100" dist="38100" dir="2700000" algn="tl">
                    <a:srgbClr val="000000">
                      <a:alpha val="43137"/>
                    </a:srgbClr>
                  </a:outerShdw>
                </a:effectLst>
                <a:latin typeface="Garamond" panose="02020404030301010803" pitchFamily="18" charset="0"/>
                <a:cs typeface="Times New Roman" pitchFamily="18" charset="0"/>
              </a:rPr>
              <a:t>Barandabhar</a:t>
            </a:r>
            <a:r>
              <a:rPr lang="en-US" sz="2800" b="0" dirty="0">
                <a:solidFill>
                  <a:srgbClr val="FFFFFF"/>
                </a:solidFill>
                <a:effectLst>
                  <a:outerShdw blurRad="38100" dist="38100" dir="2700000" algn="tl">
                    <a:srgbClr val="000000">
                      <a:alpha val="43137"/>
                    </a:srgbClr>
                  </a:outerShdw>
                </a:effectLst>
                <a:latin typeface="Garamond" panose="02020404030301010803" pitchFamily="18" charset="0"/>
                <a:cs typeface="Times New Roman" pitchFamily="18" charset="0"/>
              </a:rPr>
              <a:t> Forest</a:t>
            </a: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6A5FE93-9546-CF0D-DA34-65AF70C53B5E}"/>
              </a:ext>
            </a:extLst>
          </p:cNvPr>
          <p:cNvSpPr txBox="1"/>
          <p:nvPr/>
        </p:nvSpPr>
        <p:spPr>
          <a:xfrm>
            <a:off x="-457200" y="914400"/>
            <a:ext cx="12725400" cy="502958"/>
          </a:xfrm>
          <a:prstGeom prst="rect">
            <a:avLst/>
          </a:prstGeom>
          <a:noFill/>
        </p:spPr>
        <p:txBody>
          <a:bodyPr wrap="square">
            <a:spAutoFit/>
          </a:bodyPr>
          <a:lstStyle/>
          <a:p>
            <a:pPr lvl="1" eaLnBrk="1" hangingPunct="1">
              <a:spcBef>
                <a:spcPts val="0"/>
              </a:spcBef>
              <a:buClr>
                <a:schemeClr val="tx2"/>
              </a:buClr>
              <a:buSzPct val="50000"/>
              <a:defRPr/>
            </a:pPr>
            <a:r>
              <a:rPr lang="en-US" sz="3200" kern="0" dirty="0">
                <a:solidFill>
                  <a:srgbClr val="FFC000"/>
                </a:solidFill>
                <a:latin typeface="Garamond" panose="02020404030301010803" pitchFamily="18" charset="0"/>
                <a:cs typeface="Times New Roman" pitchFamily="18" charset="0"/>
              </a:rPr>
              <a:t>Climate Change, Vulnerability and Adaption in Chitwan Valley (2011)</a:t>
            </a:r>
          </a:p>
        </p:txBody>
      </p:sp>
      <p:sp>
        <p:nvSpPr>
          <p:cNvPr id="14" name="TextBox 13">
            <a:extLst>
              <a:ext uri="{FF2B5EF4-FFF2-40B4-BE49-F238E27FC236}">
                <a16:creationId xmlns:a16="http://schemas.microsoft.com/office/drawing/2014/main" id="{391A7C9F-FFCA-48C1-A10B-66596B08E06C}"/>
              </a:ext>
            </a:extLst>
          </p:cNvPr>
          <p:cNvSpPr txBox="1"/>
          <p:nvPr/>
        </p:nvSpPr>
        <p:spPr>
          <a:xfrm>
            <a:off x="381000" y="1652905"/>
            <a:ext cx="2743200" cy="346313"/>
          </a:xfrm>
          <a:prstGeom prst="rect">
            <a:avLst/>
          </a:prstGeom>
          <a:noFill/>
        </p:spPr>
        <p:txBody>
          <a:bodyPr wrap="square" rtlCol="0">
            <a:spAutoFit/>
          </a:bodyPr>
          <a:lstStyle/>
          <a:p>
            <a:r>
              <a:rPr lang="en-US" sz="2000" b="1" dirty="0">
                <a:solidFill>
                  <a:srgbClr val="FFC000"/>
                </a:solidFill>
                <a:latin typeface="Garamond" panose="02020404030301010803" pitchFamily="18" charset="0"/>
              </a:rPr>
              <a:t>Primary objective</a:t>
            </a:r>
            <a:endParaRPr lang="en-US" dirty="0"/>
          </a:p>
        </p:txBody>
      </p:sp>
      <p:sp>
        <p:nvSpPr>
          <p:cNvPr id="16" name="TextBox 15">
            <a:extLst>
              <a:ext uri="{FF2B5EF4-FFF2-40B4-BE49-F238E27FC236}">
                <a16:creationId xmlns:a16="http://schemas.microsoft.com/office/drawing/2014/main" id="{7D21766C-8FB4-4304-845F-E48A7E0A1B2B}"/>
              </a:ext>
            </a:extLst>
          </p:cNvPr>
          <p:cNvSpPr txBox="1"/>
          <p:nvPr/>
        </p:nvSpPr>
        <p:spPr>
          <a:xfrm>
            <a:off x="228600" y="2176494"/>
            <a:ext cx="11201400" cy="1877630"/>
          </a:xfrm>
          <a:prstGeom prst="rect">
            <a:avLst/>
          </a:prstGeom>
          <a:noFill/>
        </p:spPr>
        <p:txBody>
          <a:bodyPr wrap="square">
            <a:spAutoFit/>
          </a:bodyPr>
          <a:lstStyle/>
          <a:p>
            <a:pPr marL="342900" indent="-342900" algn="just">
              <a:buFont typeface="Wingdings" panose="05000000000000000000" pitchFamily="2" charset="2"/>
              <a:buChar char="Ø"/>
            </a:pPr>
            <a:r>
              <a:rPr lang="en-US" sz="2400" b="0" dirty="0">
                <a:solidFill>
                  <a:schemeClr val="bg1"/>
                </a:solidFill>
                <a:latin typeface="Garamond" panose="02020404030301010803" pitchFamily="18" charset="0"/>
              </a:rPr>
              <a:t>This study, led by Principal Investigator (PI) Alex </a:t>
            </a:r>
            <a:r>
              <a:rPr lang="en-US" sz="2400" b="0" dirty="0" err="1">
                <a:solidFill>
                  <a:schemeClr val="bg1"/>
                </a:solidFill>
                <a:latin typeface="Garamond" panose="02020404030301010803" pitchFamily="18" charset="0"/>
              </a:rPr>
              <a:t>Zvoleff</a:t>
            </a:r>
            <a:r>
              <a:rPr lang="en-US" sz="2400" b="0" dirty="0">
                <a:solidFill>
                  <a:schemeClr val="bg1"/>
                </a:solidFill>
                <a:latin typeface="Garamond" panose="02020404030301010803" pitchFamily="18" charset="0"/>
              </a:rPr>
              <a:t>, </a:t>
            </a:r>
            <a:r>
              <a:rPr lang="en-US" sz="2400" b="0" dirty="0" smtClean="0">
                <a:solidFill>
                  <a:schemeClr val="bg1"/>
                </a:solidFill>
                <a:latin typeface="Garamond" panose="02020404030301010803" pitchFamily="18" charset="0"/>
              </a:rPr>
              <a:t>aimed </a:t>
            </a:r>
            <a:r>
              <a:rPr lang="en-US" sz="2400" b="0" dirty="0">
                <a:solidFill>
                  <a:schemeClr val="bg1"/>
                </a:solidFill>
                <a:latin typeface="Garamond" panose="02020404030301010803" pitchFamily="18" charset="0"/>
              </a:rPr>
              <a:t>t</a:t>
            </a:r>
            <a:r>
              <a:rPr lang="en-US" sz="2400" b="0" dirty="0">
                <a:solidFill>
                  <a:schemeClr val="bg1"/>
                </a:solidFill>
                <a:effectLst/>
                <a:latin typeface="Garamond" panose="02020404030301010803" pitchFamily="18" charset="0"/>
                <a:ea typeface="Times New Roman" panose="02020603050405020304" pitchFamily="18" charset="0"/>
              </a:rPr>
              <a:t>o assess vulnerability to environmental change, including climate variability and change, in the western Chitwan Valley by examining livelihood strategies, mapping land use and land cover (LULC) change, characterizing climate and stream flow trends, and analyzing the effects of climate processes and events on local and regional migration using integrated social and biophysical data.</a:t>
            </a:r>
            <a:endParaRPr lang="en-US" sz="2400" b="0" dirty="0">
              <a:solidFill>
                <a:schemeClr val="bg1"/>
              </a:solidFill>
              <a:latin typeface="Garamond" panose="02020404030301010803" pitchFamily="18" charset="0"/>
            </a:endParaRPr>
          </a:p>
        </p:txBody>
      </p:sp>
      <p:sp>
        <p:nvSpPr>
          <p:cNvPr id="21" name="Title 1">
            <a:extLst>
              <a:ext uri="{FF2B5EF4-FFF2-40B4-BE49-F238E27FC236}">
                <a16:creationId xmlns:a16="http://schemas.microsoft.com/office/drawing/2014/main" id="{0C932048-1ADD-493C-9485-83283911DCAD}"/>
              </a:ext>
            </a:extLst>
          </p:cNvPr>
          <p:cNvSpPr txBox="1">
            <a:spLocks/>
          </p:cNvSpPr>
          <p:nvPr/>
        </p:nvSpPr>
        <p:spPr bwMode="auto">
          <a:xfrm>
            <a:off x="371168" y="4082641"/>
            <a:ext cx="11201400" cy="2057400"/>
          </a:xfrm>
          <a:prstGeom prst="rect">
            <a:avLst/>
          </a:prstGeom>
          <a:noFill/>
          <a:ln>
            <a:miter lim="800000"/>
            <a:headEnd/>
            <a:tailEnd/>
          </a:ln>
        </p:spPr>
        <p:txBody>
          <a:bodyPr/>
          <a:lstStyle/>
          <a:p>
            <a:pPr marL="342900" indent="-342900">
              <a:lnSpc>
                <a:spcPct val="125000"/>
              </a:lnSpc>
              <a:buFont typeface="Arial" panose="020B0604020202020204" pitchFamily="34" charset="0"/>
              <a:buChar char="•"/>
              <a:defRPr/>
            </a:pPr>
            <a:r>
              <a:rPr lang="en-US" sz="2400" b="0" kern="0" dirty="0">
                <a:solidFill>
                  <a:schemeClr val="bg1"/>
                </a:solidFill>
                <a:latin typeface="Garamond" panose="02020404030301010803" pitchFamily="18" charset="0"/>
                <a:ea typeface="+mj-ea"/>
                <a:cs typeface="Tahoma" pitchFamily="34" charset="0"/>
              </a:rPr>
              <a:t>Study the general climate change pattern, its impact and  local initiatives to cope with the impacts</a:t>
            </a:r>
          </a:p>
          <a:p>
            <a:pPr marL="342900" indent="-342900">
              <a:lnSpc>
                <a:spcPct val="125000"/>
              </a:lnSpc>
              <a:buFont typeface="Arial" panose="020B0604020202020204" pitchFamily="34" charset="0"/>
              <a:buChar char="•"/>
              <a:defRPr/>
            </a:pPr>
            <a:r>
              <a:rPr lang="en-US" sz="2400" b="0" kern="0" dirty="0">
                <a:solidFill>
                  <a:schemeClr val="bg1"/>
                </a:solidFill>
                <a:latin typeface="Garamond" panose="02020404030301010803" pitchFamily="18" charset="0"/>
                <a:ea typeface="+mj-ea"/>
                <a:cs typeface="Tahoma" pitchFamily="34" charset="0"/>
              </a:rPr>
              <a:t>Study area– Western </a:t>
            </a:r>
            <a:r>
              <a:rPr lang="en-US" sz="2400" b="0" kern="0" dirty="0" err="1">
                <a:solidFill>
                  <a:schemeClr val="bg1"/>
                </a:solidFill>
                <a:latin typeface="Garamond" panose="02020404030301010803" pitchFamily="18" charset="0"/>
                <a:ea typeface="+mj-ea"/>
                <a:cs typeface="Tahoma" pitchFamily="34" charset="0"/>
              </a:rPr>
              <a:t>Chitwan</a:t>
            </a:r>
            <a:endParaRPr lang="en-US" sz="2400" b="0" kern="0" dirty="0">
              <a:solidFill>
                <a:schemeClr val="bg1"/>
              </a:solidFill>
              <a:latin typeface="Garamond" panose="02020404030301010803" pitchFamily="18" charset="0"/>
              <a:ea typeface="+mj-ea"/>
              <a:cs typeface="Tahoma" pitchFamily="34" charset="0"/>
            </a:endParaRPr>
          </a:p>
          <a:p>
            <a:pPr marL="342900" indent="-342900">
              <a:lnSpc>
                <a:spcPct val="125000"/>
              </a:lnSpc>
              <a:buFont typeface="Arial" panose="020B0604020202020204" pitchFamily="34" charset="0"/>
              <a:buChar char="•"/>
              <a:defRPr/>
            </a:pPr>
            <a:r>
              <a:rPr lang="en-US" sz="2400" b="0" kern="0" dirty="0">
                <a:solidFill>
                  <a:schemeClr val="bg1"/>
                </a:solidFill>
                <a:latin typeface="Garamond" panose="02020404030301010803" pitchFamily="18" charset="0"/>
                <a:cs typeface="Tahoma" pitchFamily="34" charset="0"/>
              </a:rPr>
              <a:t>Information collection from 294 households</a:t>
            </a:r>
            <a:endParaRPr lang="en-US" sz="2400" b="0" kern="0" dirty="0">
              <a:solidFill>
                <a:schemeClr val="bg1"/>
              </a:solidFill>
              <a:latin typeface="Garamond" panose="02020404030301010803" pitchFamily="18" charset="0"/>
              <a:ea typeface="+mj-ea"/>
              <a:cs typeface="Tahoma" pitchFamily="34" charset="0"/>
            </a:endParaRPr>
          </a:p>
          <a:p>
            <a:pPr marL="342900" indent="-342900">
              <a:lnSpc>
                <a:spcPct val="125000"/>
              </a:lnSpc>
              <a:buFont typeface="Wingdings" pitchFamily="2" charset="2"/>
              <a:buChar char="q"/>
              <a:defRPr/>
            </a:pPr>
            <a:endParaRPr lang="en-US" sz="2400" b="1" kern="0" dirty="0">
              <a:latin typeface="Garamond" panose="02020404030301010803" pitchFamily="18" charset="0"/>
              <a:ea typeface="+mj-ea"/>
              <a:cs typeface="Tahoma" pitchFamily="34" charset="0"/>
            </a:endParaRPr>
          </a:p>
        </p:txBody>
      </p:sp>
    </p:spTree>
    <p:extLst>
      <p:ext uri="{BB962C8B-B14F-4D97-AF65-F5344CB8AC3E}">
        <p14:creationId xmlns:p14="http://schemas.microsoft.com/office/powerpoint/2010/main" val="408380841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A9764-002A-BECA-678A-CCFFEF8A6E10}"/>
              </a:ext>
            </a:extLst>
          </p:cNvPr>
          <p:cNvSpPr>
            <a:spLocks noGrp="1"/>
          </p:cNvSpPr>
          <p:nvPr>
            <p:ph type="title"/>
          </p:nvPr>
        </p:nvSpPr>
        <p:spPr>
          <a:xfrm>
            <a:off x="76200" y="838200"/>
            <a:ext cx="12115800" cy="808038"/>
          </a:xfrm>
        </p:spPr>
        <p:txBody>
          <a:bodyPr/>
          <a:lstStyle/>
          <a:p>
            <a:pPr marR="0" rtl="0"/>
            <a:r>
              <a:rPr lang="en-US" sz="3200" b="1" i="0" u="none" strike="noStrike" kern="100" baseline="0" dirty="0">
                <a:solidFill>
                  <a:srgbClr val="FFC000"/>
                </a:solidFill>
                <a:latin typeface="Garamond" panose="02020404030301010803" pitchFamily="18" charset="0"/>
              </a:rPr>
              <a:t>CNH: Feedbacks between Human Community Dynamics and Socio-Ecological Vulnerability in a Biodiversity Hotspot</a:t>
            </a:r>
            <a:endParaRPr lang="en-US" sz="6600" dirty="0">
              <a:solidFill>
                <a:srgbClr val="FFC000"/>
              </a:solidFill>
            </a:endParaRPr>
          </a:p>
        </p:txBody>
      </p:sp>
      <p:sp>
        <p:nvSpPr>
          <p:cNvPr id="12" name="Content Placeholder 2">
            <a:extLst>
              <a:ext uri="{FF2B5EF4-FFF2-40B4-BE49-F238E27FC236}">
                <a16:creationId xmlns:a16="http://schemas.microsoft.com/office/drawing/2014/main" id="{9D972114-52C3-8431-ABFD-D9C7E0FFA684}"/>
              </a:ext>
            </a:extLst>
          </p:cNvPr>
          <p:cNvSpPr>
            <a:spLocks noGrp="1"/>
          </p:cNvSpPr>
          <p:nvPr>
            <p:ph idx="1"/>
          </p:nvPr>
        </p:nvSpPr>
        <p:spPr>
          <a:xfrm>
            <a:off x="381000" y="2648712"/>
            <a:ext cx="11734800" cy="3352801"/>
          </a:xfrm>
        </p:spPr>
        <p:txBody>
          <a:bodyPr>
            <a:noAutofit/>
          </a:bodyPr>
          <a:lstStyle/>
          <a:p>
            <a:pPr>
              <a:spcBef>
                <a:spcPts val="0"/>
              </a:spcBef>
            </a:pPr>
            <a:r>
              <a:rPr lang="en-US" sz="2800" dirty="0">
                <a:latin typeface="Garamond" panose="02020404030301010803" pitchFamily="18" charset="0"/>
              </a:rPr>
              <a:t>What factors lead to vulnerability of community forest (CF) socio-ecosystems to the catastrophic effects of unexpected natural events?</a:t>
            </a:r>
          </a:p>
          <a:p>
            <a:pPr marL="0" indent="0">
              <a:spcBef>
                <a:spcPts val="0"/>
              </a:spcBef>
              <a:buNone/>
            </a:pPr>
            <a:endParaRPr lang="en-US" sz="2800" dirty="0">
              <a:latin typeface="Garamond" panose="02020404030301010803" pitchFamily="18" charset="0"/>
            </a:endParaRPr>
          </a:p>
          <a:p>
            <a:pPr>
              <a:spcBef>
                <a:spcPts val="0"/>
              </a:spcBef>
            </a:pPr>
            <a:endParaRPr lang="en-US" sz="2800" dirty="0">
              <a:latin typeface="Garamond" panose="02020404030301010803" pitchFamily="18" charset="0"/>
            </a:endParaRPr>
          </a:p>
          <a:p>
            <a:pPr>
              <a:spcBef>
                <a:spcPts val="0"/>
              </a:spcBef>
            </a:pPr>
            <a:r>
              <a:rPr lang="en-US" sz="2800" dirty="0">
                <a:latin typeface="Garamond" panose="02020404030301010803" pitchFamily="18" charset="0"/>
              </a:rPr>
              <a:t>What coupled human-natural factors regulate the differential vulnerability of CFs to rapid biological invasion and degradation of ecosystem services?</a:t>
            </a:r>
          </a:p>
        </p:txBody>
      </p:sp>
      <p:sp>
        <p:nvSpPr>
          <p:cNvPr id="13" name="Title 1">
            <a:extLst>
              <a:ext uri="{FF2B5EF4-FFF2-40B4-BE49-F238E27FC236}">
                <a16:creationId xmlns:a16="http://schemas.microsoft.com/office/drawing/2014/main" id="{65405C98-AC72-DB30-98FC-B44DD918FFF6}"/>
              </a:ext>
            </a:extLst>
          </p:cNvPr>
          <p:cNvSpPr txBox="1">
            <a:spLocks/>
          </p:cNvSpPr>
          <p:nvPr/>
        </p:nvSpPr>
        <p:spPr bwMode="auto">
          <a:xfrm>
            <a:off x="-228600" y="1496568"/>
            <a:ext cx="262128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fontAlgn="base">
              <a:spcBef>
                <a:spcPct val="0"/>
              </a:spcBef>
              <a:spcAft>
                <a:spcPct val="0"/>
              </a:spcAft>
              <a:defRPr sz="4400" kern="1200">
                <a:solidFill>
                  <a:srgbClr val="F2F2F2"/>
                </a:solidFill>
                <a:latin typeface="+mj-lt"/>
                <a:ea typeface="+mj-ea"/>
                <a:cs typeface="+mj-cs"/>
              </a:defRPr>
            </a:lvl1pPr>
            <a:lvl2pPr algn="ctr" rtl="0" fontAlgn="base">
              <a:spcBef>
                <a:spcPct val="0"/>
              </a:spcBef>
              <a:spcAft>
                <a:spcPct val="0"/>
              </a:spcAft>
              <a:defRPr sz="4400">
                <a:solidFill>
                  <a:srgbClr val="F2F2F2"/>
                </a:solidFill>
                <a:latin typeface="Calibri" panose="020F0502020204030204" pitchFamily="34" charset="0"/>
              </a:defRPr>
            </a:lvl2pPr>
            <a:lvl3pPr algn="ctr" rtl="0" fontAlgn="base">
              <a:spcBef>
                <a:spcPct val="0"/>
              </a:spcBef>
              <a:spcAft>
                <a:spcPct val="0"/>
              </a:spcAft>
              <a:defRPr sz="4400">
                <a:solidFill>
                  <a:srgbClr val="F2F2F2"/>
                </a:solidFill>
                <a:latin typeface="Calibri" panose="020F0502020204030204" pitchFamily="34" charset="0"/>
              </a:defRPr>
            </a:lvl3pPr>
            <a:lvl4pPr algn="ctr" rtl="0" fontAlgn="base">
              <a:spcBef>
                <a:spcPct val="0"/>
              </a:spcBef>
              <a:spcAft>
                <a:spcPct val="0"/>
              </a:spcAft>
              <a:defRPr sz="4400">
                <a:solidFill>
                  <a:srgbClr val="F2F2F2"/>
                </a:solidFill>
                <a:latin typeface="Calibri" panose="020F0502020204030204" pitchFamily="34" charset="0"/>
              </a:defRPr>
            </a:lvl4pPr>
            <a:lvl5pPr algn="ctr" rtl="0" fontAlgn="base">
              <a:spcBef>
                <a:spcPct val="0"/>
              </a:spcBef>
              <a:spcAft>
                <a:spcPct val="0"/>
              </a:spcAft>
              <a:defRPr sz="4400">
                <a:solidFill>
                  <a:srgbClr val="F2F2F2"/>
                </a:solidFill>
                <a:latin typeface="Calibri" panose="020F0502020204030204" pitchFamily="34" charset="0"/>
              </a:defRPr>
            </a:lvl5pPr>
            <a:lvl6pPr marL="457200" algn="ctr" rtl="0" fontAlgn="base">
              <a:spcBef>
                <a:spcPct val="0"/>
              </a:spcBef>
              <a:spcAft>
                <a:spcPct val="0"/>
              </a:spcAft>
              <a:defRPr sz="4400">
                <a:solidFill>
                  <a:srgbClr val="F2F2F2"/>
                </a:solidFill>
                <a:latin typeface="Calibri" panose="020F0502020204030204" pitchFamily="34" charset="0"/>
              </a:defRPr>
            </a:lvl6pPr>
            <a:lvl7pPr marL="914400" algn="ctr" rtl="0" fontAlgn="base">
              <a:spcBef>
                <a:spcPct val="0"/>
              </a:spcBef>
              <a:spcAft>
                <a:spcPct val="0"/>
              </a:spcAft>
              <a:defRPr sz="4400">
                <a:solidFill>
                  <a:srgbClr val="F2F2F2"/>
                </a:solidFill>
                <a:latin typeface="Calibri" panose="020F0502020204030204" pitchFamily="34" charset="0"/>
              </a:defRPr>
            </a:lvl7pPr>
            <a:lvl8pPr marL="1371600" algn="ctr" rtl="0" fontAlgn="base">
              <a:spcBef>
                <a:spcPct val="0"/>
              </a:spcBef>
              <a:spcAft>
                <a:spcPct val="0"/>
              </a:spcAft>
              <a:defRPr sz="4400">
                <a:solidFill>
                  <a:srgbClr val="F2F2F2"/>
                </a:solidFill>
                <a:latin typeface="Calibri" panose="020F0502020204030204" pitchFamily="34" charset="0"/>
              </a:defRPr>
            </a:lvl8pPr>
            <a:lvl9pPr marL="1828800" algn="ctr" rtl="0" fontAlgn="base">
              <a:spcBef>
                <a:spcPct val="0"/>
              </a:spcBef>
              <a:spcAft>
                <a:spcPct val="0"/>
              </a:spcAft>
              <a:defRPr sz="4400">
                <a:solidFill>
                  <a:srgbClr val="F2F2F2"/>
                </a:solidFill>
                <a:latin typeface="Calibri" panose="020F0502020204030204" pitchFamily="34" charset="0"/>
              </a:defRPr>
            </a:lvl9pPr>
          </a:lstStyle>
          <a:p>
            <a:pPr>
              <a:lnSpc>
                <a:spcPct val="100000"/>
              </a:lnSpc>
            </a:pPr>
            <a:r>
              <a:rPr lang="en-US" sz="3200" b="1">
                <a:solidFill>
                  <a:srgbClr val="FFC000"/>
                </a:solidFill>
                <a:latin typeface="Garamond" panose="02020404030301010803" pitchFamily="18" charset="0"/>
              </a:rPr>
              <a:t>Goals</a:t>
            </a:r>
            <a:endParaRPr lang="en-US" sz="3200" b="1" dirty="0">
              <a:solidFill>
                <a:srgbClr val="FFC000"/>
              </a:solidFill>
              <a:latin typeface="Garamond" panose="02020404030301010803" pitchFamily="18" charset="0"/>
            </a:endParaRPr>
          </a:p>
        </p:txBody>
      </p:sp>
    </p:spTree>
    <p:extLst>
      <p:ext uri="{BB962C8B-B14F-4D97-AF65-F5344CB8AC3E}">
        <p14:creationId xmlns:p14="http://schemas.microsoft.com/office/powerpoint/2010/main" val="324275322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376" y="615297"/>
            <a:ext cx="8229600" cy="715962"/>
          </a:xfrm>
        </p:spPr>
        <p:txBody>
          <a:bodyPr>
            <a:normAutofit/>
          </a:bodyPr>
          <a:lstStyle/>
          <a:p>
            <a:pPr algn="l"/>
            <a:r>
              <a:rPr lang="en-US" sz="3200" b="1" dirty="0">
                <a:solidFill>
                  <a:srgbClr val="FFC000"/>
                </a:solidFill>
                <a:latin typeface="Garamond" panose="02020404030301010803" pitchFamily="18" charset="0"/>
              </a:rPr>
              <a:t>Primary objectives</a:t>
            </a:r>
          </a:p>
        </p:txBody>
      </p:sp>
      <p:sp>
        <p:nvSpPr>
          <p:cNvPr id="3" name="Content Placeholder 2"/>
          <p:cNvSpPr>
            <a:spLocks noGrp="1"/>
          </p:cNvSpPr>
          <p:nvPr>
            <p:ph idx="1"/>
          </p:nvPr>
        </p:nvSpPr>
        <p:spPr>
          <a:xfrm>
            <a:off x="31376" y="1219200"/>
            <a:ext cx="11932024" cy="5486400"/>
          </a:xfrm>
        </p:spPr>
        <p:txBody>
          <a:bodyPr>
            <a:noAutofit/>
          </a:bodyPr>
          <a:lstStyle/>
          <a:p>
            <a:pPr>
              <a:spcBef>
                <a:spcPts val="0"/>
              </a:spcBef>
              <a:buFont typeface="Wingdings" panose="05000000000000000000" pitchFamily="2" charset="2"/>
              <a:buChar char="Ø"/>
            </a:pPr>
            <a:r>
              <a:rPr lang="en-US" sz="2200" dirty="0">
                <a:latin typeface="Garamond" panose="02020404030301010803" pitchFamily="18" charset="0"/>
              </a:rPr>
              <a:t>Examine the bidirectional relationships between exotic plant invasion and a suite of social-ecological variables, including biophysical, household, and community characteristics, land use history, and non-family social organizations and institutions, across 21 heterogeneous community forests in the buffer zone of Chitwan National Park.</a:t>
            </a:r>
          </a:p>
          <a:p>
            <a:pPr>
              <a:spcBef>
                <a:spcPts val="0"/>
              </a:spcBef>
              <a:buFont typeface="Wingdings" panose="05000000000000000000" pitchFamily="2" charset="2"/>
              <a:buChar char="Ø"/>
            </a:pPr>
            <a:endParaRPr lang="en-US" sz="2200" dirty="0">
              <a:latin typeface="Garamond" panose="02020404030301010803" pitchFamily="18" charset="0"/>
            </a:endParaRPr>
          </a:p>
          <a:p>
            <a:pPr>
              <a:spcBef>
                <a:spcPts val="0"/>
              </a:spcBef>
              <a:buFont typeface="Wingdings" panose="05000000000000000000" pitchFamily="2" charset="2"/>
              <a:buChar char="Ø"/>
            </a:pPr>
            <a:r>
              <a:rPr lang="en-US" sz="2200" dirty="0">
                <a:latin typeface="Garamond" panose="02020404030301010803" pitchFamily="18" charset="0"/>
              </a:rPr>
              <a:t>Test the strength of biophysical and social factors related to CF vulnerability through true experiments, including a common garden study and an educational intervention designed to slow exotic species invasion and restore ecosystem services.</a:t>
            </a:r>
          </a:p>
          <a:p>
            <a:pPr>
              <a:spcBef>
                <a:spcPts val="0"/>
              </a:spcBef>
              <a:buFont typeface="Wingdings" panose="05000000000000000000" pitchFamily="2" charset="2"/>
              <a:buChar char="Ø"/>
            </a:pPr>
            <a:endParaRPr lang="en-US" sz="2200" dirty="0">
              <a:latin typeface="Garamond" panose="02020404030301010803" pitchFamily="18" charset="0"/>
            </a:endParaRPr>
          </a:p>
          <a:p>
            <a:pPr>
              <a:spcBef>
                <a:spcPts val="0"/>
              </a:spcBef>
              <a:buFont typeface="Wingdings" panose="05000000000000000000" pitchFamily="2" charset="2"/>
              <a:buChar char="Ø"/>
            </a:pPr>
            <a:r>
              <a:rPr lang="en-US" sz="2200" dirty="0">
                <a:latin typeface="Garamond" panose="02020404030301010803" pitchFamily="18" charset="0"/>
              </a:rPr>
              <a:t>Use agent-based modeling to synthesize new findings with existing data and evaluate scenarios of feedbacks between social-ecological properties, non-family organizations and institutions, adaptive management of invasive species, and forest services.</a:t>
            </a:r>
          </a:p>
          <a:p>
            <a:pPr>
              <a:spcBef>
                <a:spcPts val="0"/>
              </a:spcBef>
              <a:buFont typeface="Wingdings" panose="05000000000000000000" pitchFamily="2" charset="2"/>
              <a:buChar char="Ø"/>
            </a:pPr>
            <a:endParaRPr lang="en-US" sz="2200" dirty="0">
              <a:latin typeface="Garamond" panose="02020404030301010803" pitchFamily="18" charset="0"/>
            </a:endParaRPr>
          </a:p>
          <a:p>
            <a:pPr>
              <a:spcBef>
                <a:spcPts val="0"/>
              </a:spcBef>
              <a:buFont typeface="Wingdings" panose="05000000000000000000" pitchFamily="2" charset="2"/>
              <a:buChar char="Ø"/>
            </a:pPr>
            <a:r>
              <a:rPr lang="en-US" sz="2200" dirty="0">
                <a:latin typeface="Garamond" panose="02020404030301010803" pitchFamily="18" charset="0"/>
              </a:rPr>
              <a:t>Train a new cohort of junior scholars for interdisciplinary careers by involving them in international research focused on theory and solutions to complex, real-world problems.</a:t>
            </a:r>
          </a:p>
        </p:txBody>
      </p:sp>
    </p:spTree>
    <p:extLst>
      <p:ext uri="{BB962C8B-B14F-4D97-AF65-F5344CB8AC3E}">
        <p14:creationId xmlns:p14="http://schemas.microsoft.com/office/powerpoint/2010/main" val="275520567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15"/>
          <p:cNvSpPr txBox="1">
            <a:spLocks noChangeArrowheads="1"/>
          </p:cNvSpPr>
          <p:nvPr/>
        </p:nvSpPr>
        <p:spPr bwMode="auto">
          <a:xfrm>
            <a:off x="1565276" y="2543175"/>
            <a:ext cx="1909763"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200" u="sng" dirty="0">
                <a:solidFill>
                  <a:schemeClr val="bg1"/>
                </a:solidFill>
                <a:latin typeface="Constantia" panose="02030602050306030303" pitchFamily="18" charset="0"/>
              </a:rPr>
              <a:t>Community-scale factors</a:t>
            </a:r>
          </a:p>
          <a:p>
            <a:pPr eaLnBrk="1" hangingPunct="1"/>
            <a:r>
              <a:rPr lang="en-US" altLang="en-US" sz="1200" dirty="0">
                <a:solidFill>
                  <a:schemeClr val="bg1"/>
                </a:solidFill>
                <a:latin typeface="Constantia" panose="02030602050306030303" pitchFamily="18" charset="0"/>
              </a:rPr>
              <a:t>Accessibility and use of non-agricultural non-family organizations (markets, non-farm employers, </a:t>
            </a:r>
            <a:r>
              <a:rPr lang="en-US" altLang="en-US" sz="1200" dirty="0" err="1">
                <a:solidFill>
                  <a:schemeClr val="bg1"/>
                </a:solidFill>
                <a:latin typeface="Constantia" panose="02030602050306030303" pitchFamily="18" charset="0"/>
              </a:rPr>
              <a:t>etc</a:t>
            </a:r>
            <a:r>
              <a:rPr lang="en-US" altLang="en-US" sz="1200" dirty="0">
                <a:solidFill>
                  <a:schemeClr val="bg1"/>
                </a:solidFill>
                <a:latin typeface="Constantia" panose="02030602050306030303" pitchFamily="18" charset="0"/>
              </a:rPr>
              <a:t>).</a:t>
            </a:r>
          </a:p>
          <a:p>
            <a:pPr eaLnBrk="1" hangingPunct="1"/>
            <a:endParaRPr lang="en-US" altLang="en-US" sz="1200" dirty="0">
              <a:solidFill>
                <a:schemeClr val="bg1"/>
              </a:solidFill>
              <a:latin typeface="Constantia" panose="02030602050306030303" pitchFamily="18" charset="0"/>
            </a:endParaRPr>
          </a:p>
        </p:txBody>
      </p:sp>
      <p:sp>
        <p:nvSpPr>
          <p:cNvPr id="2051" name="TextBox 16"/>
          <p:cNvSpPr txBox="1">
            <a:spLocks noChangeArrowheads="1"/>
          </p:cNvSpPr>
          <p:nvPr/>
        </p:nvSpPr>
        <p:spPr bwMode="auto">
          <a:xfrm>
            <a:off x="0" y="749455"/>
            <a:ext cx="12219174" cy="344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dirty="0">
                <a:solidFill>
                  <a:srgbClr val="FFC000"/>
                </a:solidFill>
                <a:latin typeface="Constantia" panose="02030602050306030303" pitchFamily="18" charset="0"/>
              </a:rPr>
              <a:t>Socio-ecological systems of increasing complexity: Buffer zone communities of the Chitwan Valley </a:t>
            </a:r>
          </a:p>
        </p:txBody>
      </p:sp>
      <p:sp>
        <p:nvSpPr>
          <p:cNvPr id="2052" name="TextBox 24"/>
          <p:cNvSpPr txBox="1">
            <a:spLocks noChangeArrowheads="1"/>
          </p:cNvSpPr>
          <p:nvPr/>
        </p:nvSpPr>
        <p:spPr bwMode="auto">
          <a:xfrm>
            <a:off x="3857625" y="3240088"/>
            <a:ext cx="2319338" cy="1093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200" u="sng" dirty="0">
                <a:solidFill>
                  <a:schemeClr val="bg1"/>
                </a:solidFill>
                <a:latin typeface="Constantia" panose="02030602050306030303" pitchFamily="18" charset="0"/>
              </a:rPr>
              <a:t>Direct resource consumption </a:t>
            </a:r>
          </a:p>
          <a:p>
            <a:pPr eaLnBrk="1" hangingPunct="1"/>
            <a:r>
              <a:rPr lang="en-US" altLang="en-US" sz="1200" dirty="0">
                <a:solidFill>
                  <a:schemeClr val="bg1"/>
                </a:solidFill>
                <a:latin typeface="Constantia" panose="02030602050306030303" pitchFamily="18" charset="0"/>
              </a:rPr>
              <a:t>• Fuelwood/fodder collected near home</a:t>
            </a:r>
          </a:p>
          <a:p>
            <a:pPr eaLnBrk="1" hangingPunct="1"/>
            <a:r>
              <a:rPr lang="en-US" altLang="en-US" sz="1200" dirty="0">
                <a:solidFill>
                  <a:schemeClr val="bg1"/>
                </a:solidFill>
                <a:latin typeface="Constantia" panose="02030602050306030303" pitchFamily="18" charset="0"/>
              </a:rPr>
              <a:t>• Use of fire to regenerate fuel/fodder near home</a:t>
            </a:r>
          </a:p>
          <a:p>
            <a:pPr eaLnBrk="1" hangingPunct="1"/>
            <a:r>
              <a:rPr lang="en-US" altLang="en-US" sz="1200" dirty="0">
                <a:solidFill>
                  <a:schemeClr val="bg1"/>
                </a:solidFill>
                <a:latin typeface="Constantia" panose="02030602050306030303" pitchFamily="18" charset="0"/>
              </a:rPr>
              <a:t>• Livestock grazing</a:t>
            </a:r>
          </a:p>
        </p:txBody>
      </p:sp>
      <p:cxnSp>
        <p:nvCxnSpPr>
          <p:cNvPr id="2053" name="Straight Arrow Connector 33"/>
          <p:cNvCxnSpPr>
            <a:cxnSpLocks noChangeShapeType="1"/>
          </p:cNvCxnSpPr>
          <p:nvPr/>
        </p:nvCxnSpPr>
        <p:spPr bwMode="auto">
          <a:xfrm rot="5400000" flipH="1" flipV="1">
            <a:off x="3299619" y="2091531"/>
            <a:ext cx="723900" cy="477838"/>
          </a:xfrm>
          <a:prstGeom prst="straightConnector1">
            <a:avLst/>
          </a:prstGeom>
          <a:noFill/>
          <a:ln w="25400">
            <a:solidFill>
              <a:srgbClr val="FF0000"/>
            </a:solidFill>
            <a:prstDash val="sysDash"/>
            <a:round/>
            <a:headEnd/>
            <a:tailEnd type="arrow" w="med" len="med"/>
          </a:ln>
          <a:effectLst>
            <a:outerShdw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054" name="Straight Arrow Connector 35"/>
          <p:cNvCxnSpPr>
            <a:cxnSpLocks noChangeShapeType="1"/>
          </p:cNvCxnSpPr>
          <p:nvPr/>
        </p:nvCxnSpPr>
        <p:spPr bwMode="auto">
          <a:xfrm>
            <a:off x="3313113" y="3192464"/>
            <a:ext cx="544512" cy="244475"/>
          </a:xfrm>
          <a:prstGeom prst="straightConnector1">
            <a:avLst/>
          </a:prstGeom>
          <a:noFill/>
          <a:ln w="25400">
            <a:solidFill>
              <a:schemeClr val="accent1"/>
            </a:solidFill>
            <a:round/>
            <a:headEnd/>
            <a:tailEnd type="arrow" w="med" len="med"/>
          </a:ln>
          <a:effectLst>
            <a:outerShdw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055" name="TextBox 36"/>
          <p:cNvSpPr txBox="1">
            <a:spLocks noChangeArrowheads="1"/>
          </p:cNvSpPr>
          <p:nvPr/>
        </p:nvSpPr>
        <p:spPr bwMode="auto">
          <a:xfrm flipV="1">
            <a:off x="3422651" y="2900363"/>
            <a:ext cx="434975" cy="28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600" dirty="0">
                <a:solidFill>
                  <a:schemeClr val="bg1"/>
                </a:solidFill>
              </a:rPr>
              <a:t>–</a:t>
            </a:r>
          </a:p>
        </p:txBody>
      </p:sp>
      <p:sp>
        <p:nvSpPr>
          <p:cNvPr id="2056" name="Rectangle 43"/>
          <p:cNvSpPr>
            <a:spLocks noChangeArrowheads="1"/>
          </p:cNvSpPr>
          <p:nvPr/>
        </p:nvSpPr>
        <p:spPr bwMode="auto">
          <a:xfrm>
            <a:off x="3900489" y="1455739"/>
            <a:ext cx="1931987" cy="576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200" u="sng" dirty="0">
                <a:solidFill>
                  <a:schemeClr val="bg1"/>
                </a:solidFill>
                <a:latin typeface="Constantia" panose="02030602050306030303" pitchFamily="18" charset="0"/>
              </a:rPr>
              <a:t>Community-scale factors</a:t>
            </a:r>
          </a:p>
          <a:p>
            <a:pPr eaLnBrk="1" hangingPunct="1"/>
            <a:r>
              <a:rPr lang="en-US" altLang="en-US" sz="1200" dirty="0">
                <a:solidFill>
                  <a:schemeClr val="bg1"/>
                </a:solidFill>
                <a:latin typeface="Constantia" panose="02030602050306030303" pitchFamily="18" charset="0"/>
              </a:rPr>
              <a:t>Forest User Group</a:t>
            </a:r>
          </a:p>
        </p:txBody>
      </p:sp>
      <p:sp>
        <p:nvSpPr>
          <p:cNvPr id="2057" name="TextBox 44"/>
          <p:cNvSpPr txBox="1">
            <a:spLocks noChangeArrowheads="1"/>
          </p:cNvSpPr>
          <p:nvPr/>
        </p:nvSpPr>
        <p:spPr bwMode="auto">
          <a:xfrm>
            <a:off x="6403976" y="2714626"/>
            <a:ext cx="1165225" cy="391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200" dirty="0">
                <a:solidFill>
                  <a:schemeClr val="bg1"/>
                </a:solidFill>
                <a:latin typeface="Constantia" panose="02030602050306030303" pitchFamily="18" charset="0"/>
              </a:rPr>
              <a:t>Alien species invasion</a:t>
            </a:r>
          </a:p>
        </p:txBody>
      </p:sp>
      <p:sp>
        <p:nvSpPr>
          <p:cNvPr id="2058" name="TextBox 50"/>
          <p:cNvSpPr txBox="1">
            <a:spLocks noChangeArrowheads="1"/>
          </p:cNvSpPr>
          <p:nvPr/>
        </p:nvSpPr>
        <p:spPr bwMode="auto">
          <a:xfrm flipV="1">
            <a:off x="5811838" y="3176588"/>
            <a:ext cx="519112" cy="28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600" dirty="0">
                <a:solidFill>
                  <a:schemeClr val="bg1"/>
                </a:solidFill>
              </a:rPr>
              <a:t>+</a:t>
            </a:r>
          </a:p>
        </p:txBody>
      </p:sp>
      <p:sp>
        <p:nvSpPr>
          <p:cNvPr id="2059" name="TextBox 51"/>
          <p:cNvSpPr txBox="1">
            <a:spLocks noChangeArrowheads="1"/>
          </p:cNvSpPr>
          <p:nvPr/>
        </p:nvSpPr>
        <p:spPr bwMode="auto">
          <a:xfrm>
            <a:off x="7923867" y="1035555"/>
            <a:ext cx="1165225" cy="834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1200" dirty="0">
                <a:solidFill>
                  <a:schemeClr val="bg1"/>
                </a:solidFill>
                <a:latin typeface="Constantia" panose="02030602050306030303" pitchFamily="18" charset="0"/>
              </a:rPr>
              <a:t>Habitat quality for rhino, tiger, and other wild animals</a:t>
            </a:r>
          </a:p>
        </p:txBody>
      </p:sp>
      <p:cxnSp>
        <p:nvCxnSpPr>
          <p:cNvPr id="2060" name="Straight Arrow Connector 90"/>
          <p:cNvCxnSpPr>
            <a:cxnSpLocks noChangeShapeType="1"/>
          </p:cNvCxnSpPr>
          <p:nvPr/>
        </p:nvCxnSpPr>
        <p:spPr bwMode="auto">
          <a:xfrm rot="5400000">
            <a:off x="8483601" y="3576638"/>
            <a:ext cx="796925" cy="254000"/>
          </a:xfrm>
          <a:prstGeom prst="straightConnector1">
            <a:avLst/>
          </a:prstGeom>
          <a:noFill/>
          <a:ln w="25400">
            <a:solidFill>
              <a:srgbClr val="FF0000"/>
            </a:solidFill>
            <a:prstDash val="sysDash"/>
            <a:round/>
            <a:headEnd/>
            <a:tailEnd type="arrow" w="med" len="med"/>
          </a:ln>
          <a:effectLst>
            <a:outerShdw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061" name="TextBox 92"/>
          <p:cNvSpPr txBox="1">
            <a:spLocks noChangeArrowheads="1"/>
          </p:cNvSpPr>
          <p:nvPr/>
        </p:nvSpPr>
        <p:spPr bwMode="auto">
          <a:xfrm flipV="1">
            <a:off x="3313113" y="2136775"/>
            <a:ext cx="404812" cy="344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dirty="0">
                <a:solidFill>
                  <a:schemeClr val="bg1"/>
                </a:solidFill>
                <a:latin typeface="Constantia" panose="02030602050306030303" pitchFamily="18" charset="0"/>
              </a:rPr>
              <a:t>–</a:t>
            </a:r>
          </a:p>
        </p:txBody>
      </p:sp>
      <p:cxnSp>
        <p:nvCxnSpPr>
          <p:cNvPr id="2062" name="Straight Arrow Connector 101"/>
          <p:cNvCxnSpPr>
            <a:cxnSpLocks noChangeShapeType="1"/>
          </p:cNvCxnSpPr>
          <p:nvPr/>
        </p:nvCxnSpPr>
        <p:spPr bwMode="auto">
          <a:xfrm rot="10800000" flipV="1">
            <a:off x="6642100" y="4440238"/>
            <a:ext cx="1544638" cy="495300"/>
          </a:xfrm>
          <a:prstGeom prst="straightConnector1">
            <a:avLst/>
          </a:prstGeom>
          <a:noFill/>
          <a:ln w="25400">
            <a:solidFill>
              <a:schemeClr val="accent1"/>
            </a:solidFill>
            <a:round/>
            <a:headEnd/>
            <a:tailEnd type="arrow" w="med" len="med"/>
          </a:ln>
          <a:effectLst>
            <a:outerShdw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063" name="TextBox 105"/>
          <p:cNvSpPr txBox="1">
            <a:spLocks noChangeArrowheads="1"/>
          </p:cNvSpPr>
          <p:nvPr/>
        </p:nvSpPr>
        <p:spPr bwMode="auto">
          <a:xfrm flipV="1">
            <a:off x="7096126" y="1931988"/>
            <a:ext cx="404813" cy="28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600">
                <a:solidFill>
                  <a:schemeClr val="bg1"/>
                </a:solidFill>
              </a:rPr>
              <a:t>–</a:t>
            </a:r>
          </a:p>
        </p:txBody>
      </p:sp>
      <p:cxnSp>
        <p:nvCxnSpPr>
          <p:cNvPr id="2064" name="Straight Arrow Connector 108"/>
          <p:cNvCxnSpPr>
            <a:cxnSpLocks noChangeShapeType="1"/>
          </p:cNvCxnSpPr>
          <p:nvPr/>
        </p:nvCxnSpPr>
        <p:spPr bwMode="auto">
          <a:xfrm rot="5400000" flipH="1" flipV="1">
            <a:off x="7164389" y="1782764"/>
            <a:ext cx="1050925" cy="638175"/>
          </a:xfrm>
          <a:prstGeom prst="straightConnector1">
            <a:avLst/>
          </a:prstGeom>
          <a:noFill/>
          <a:ln w="25400">
            <a:solidFill>
              <a:schemeClr val="accent1"/>
            </a:solidFill>
            <a:round/>
            <a:headEnd/>
            <a:tailEnd type="arrow" w="med" len="med"/>
          </a:ln>
          <a:effectLst>
            <a:outerShdw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065" name="TextBox 109"/>
          <p:cNvSpPr txBox="1">
            <a:spLocks noChangeArrowheads="1"/>
          </p:cNvSpPr>
          <p:nvPr/>
        </p:nvSpPr>
        <p:spPr bwMode="auto">
          <a:xfrm flipV="1">
            <a:off x="9070976" y="1027791"/>
            <a:ext cx="327025" cy="28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600" dirty="0">
                <a:solidFill>
                  <a:schemeClr val="bg1"/>
                </a:solidFill>
              </a:rPr>
              <a:t>–</a:t>
            </a:r>
          </a:p>
        </p:txBody>
      </p:sp>
      <p:sp>
        <p:nvSpPr>
          <p:cNvPr id="2066" name="TextBox 121"/>
          <p:cNvSpPr txBox="1">
            <a:spLocks noChangeArrowheads="1"/>
          </p:cNvSpPr>
          <p:nvPr/>
        </p:nvSpPr>
        <p:spPr bwMode="auto">
          <a:xfrm>
            <a:off x="9324975" y="5110164"/>
            <a:ext cx="1163638" cy="686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1200" dirty="0">
                <a:solidFill>
                  <a:schemeClr val="bg1"/>
                </a:solidFill>
                <a:latin typeface="Constantia" panose="02030602050306030303" pitchFamily="18" charset="0"/>
              </a:rPr>
              <a:t>Perceived and actual agricultural productivity</a:t>
            </a:r>
          </a:p>
        </p:txBody>
      </p:sp>
      <p:sp>
        <p:nvSpPr>
          <p:cNvPr id="2067" name="TextBox 123"/>
          <p:cNvSpPr txBox="1">
            <a:spLocks noChangeArrowheads="1"/>
          </p:cNvSpPr>
          <p:nvPr/>
        </p:nvSpPr>
        <p:spPr bwMode="auto">
          <a:xfrm>
            <a:off x="6259513" y="1822450"/>
            <a:ext cx="481012" cy="28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600">
                <a:solidFill>
                  <a:schemeClr val="bg1"/>
                </a:solidFill>
              </a:rPr>
              <a:t>–</a:t>
            </a:r>
          </a:p>
        </p:txBody>
      </p:sp>
      <p:sp>
        <p:nvSpPr>
          <p:cNvPr id="2068" name="TextBox 135"/>
          <p:cNvSpPr txBox="1">
            <a:spLocks noChangeArrowheads="1"/>
          </p:cNvSpPr>
          <p:nvPr/>
        </p:nvSpPr>
        <p:spPr bwMode="auto">
          <a:xfrm>
            <a:off x="1537402" y="1110758"/>
            <a:ext cx="2009775" cy="428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1200" u="sng" dirty="0">
                <a:solidFill>
                  <a:schemeClr val="bg1"/>
                </a:solidFill>
                <a:latin typeface="Constantia" panose="02030602050306030303" pitchFamily="18" charset="0"/>
              </a:rPr>
              <a:t>External forces:</a:t>
            </a:r>
          </a:p>
          <a:p>
            <a:pPr algn="ctr" eaLnBrk="1" hangingPunct="1"/>
            <a:r>
              <a:rPr lang="en-US" altLang="en-US" sz="1200" dirty="0">
                <a:solidFill>
                  <a:schemeClr val="bg1"/>
                </a:solidFill>
                <a:latin typeface="Constantia" panose="02030602050306030303" pitchFamily="18" charset="0"/>
              </a:rPr>
              <a:t>In-Migration</a:t>
            </a:r>
          </a:p>
        </p:txBody>
      </p:sp>
      <p:sp>
        <p:nvSpPr>
          <p:cNvPr id="2069" name="TextBox 140"/>
          <p:cNvSpPr txBox="1">
            <a:spLocks noChangeArrowheads="1"/>
          </p:cNvSpPr>
          <p:nvPr/>
        </p:nvSpPr>
        <p:spPr bwMode="auto">
          <a:xfrm flipV="1">
            <a:off x="2605089" y="1731963"/>
            <a:ext cx="466725" cy="344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dirty="0">
                <a:solidFill>
                  <a:schemeClr val="bg1"/>
                </a:solidFill>
                <a:latin typeface="Constantia" panose="02030602050306030303" pitchFamily="18" charset="0"/>
              </a:rPr>
              <a:t>+</a:t>
            </a:r>
          </a:p>
        </p:txBody>
      </p:sp>
      <p:cxnSp>
        <p:nvCxnSpPr>
          <p:cNvPr id="2070" name="Straight Arrow Connector 141"/>
          <p:cNvCxnSpPr>
            <a:cxnSpLocks noChangeShapeType="1"/>
          </p:cNvCxnSpPr>
          <p:nvPr/>
        </p:nvCxnSpPr>
        <p:spPr bwMode="auto">
          <a:xfrm flipV="1">
            <a:off x="5824539" y="3176589"/>
            <a:ext cx="731837" cy="712787"/>
          </a:xfrm>
          <a:prstGeom prst="straightConnector1">
            <a:avLst/>
          </a:prstGeom>
          <a:noFill/>
          <a:ln w="25400">
            <a:solidFill>
              <a:srgbClr val="FF0000"/>
            </a:solidFill>
            <a:prstDash val="sysDash"/>
            <a:round/>
            <a:headEnd/>
            <a:tailEnd type="arrow" w="med" len="med"/>
          </a:ln>
          <a:effectLst>
            <a:outerShdw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071" name="TextBox 143"/>
          <p:cNvSpPr txBox="1">
            <a:spLocks noChangeArrowheads="1"/>
          </p:cNvSpPr>
          <p:nvPr/>
        </p:nvSpPr>
        <p:spPr bwMode="auto">
          <a:xfrm flipH="1">
            <a:off x="1349376" y="4935538"/>
            <a:ext cx="519113" cy="28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600"/>
              <a:t>+</a:t>
            </a:r>
          </a:p>
        </p:txBody>
      </p:sp>
      <p:cxnSp>
        <p:nvCxnSpPr>
          <p:cNvPr id="2072" name="Straight Arrow Connector 159"/>
          <p:cNvCxnSpPr>
            <a:cxnSpLocks noChangeShapeType="1"/>
            <a:stCxn id="2073" idx="2"/>
          </p:cNvCxnSpPr>
          <p:nvPr/>
        </p:nvCxnSpPr>
        <p:spPr bwMode="auto">
          <a:xfrm>
            <a:off x="10007600" y="1632051"/>
            <a:ext cx="26986" cy="3469187"/>
          </a:xfrm>
          <a:prstGeom prst="straightConnector1">
            <a:avLst/>
          </a:prstGeom>
          <a:noFill/>
          <a:ln w="25400">
            <a:solidFill>
              <a:schemeClr val="accent1"/>
            </a:solidFill>
            <a:round/>
            <a:headEnd/>
            <a:tailEnd type="arrow" w="med" len="med"/>
          </a:ln>
          <a:effectLst>
            <a:outerShdw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073" name="TextBox 162"/>
          <p:cNvSpPr txBox="1">
            <a:spLocks noChangeArrowheads="1"/>
          </p:cNvSpPr>
          <p:nvPr/>
        </p:nvSpPr>
        <p:spPr bwMode="auto">
          <a:xfrm>
            <a:off x="9424988" y="1092800"/>
            <a:ext cx="1165225" cy="53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1200" dirty="0">
                <a:solidFill>
                  <a:schemeClr val="bg1"/>
                </a:solidFill>
                <a:latin typeface="Constantia" panose="02030602050306030303" pitchFamily="18" charset="0"/>
              </a:rPr>
              <a:t>Crop raiding by wild animals</a:t>
            </a:r>
          </a:p>
        </p:txBody>
      </p:sp>
      <p:cxnSp>
        <p:nvCxnSpPr>
          <p:cNvPr id="2074" name="Straight Arrow Connector 164"/>
          <p:cNvCxnSpPr>
            <a:cxnSpLocks noChangeShapeType="1"/>
          </p:cNvCxnSpPr>
          <p:nvPr/>
        </p:nvCxnSpPr>
        <p:spPr bwMode="auto">
          <a:xfrm>
            <a:off x="7458075" y="2946400"/>
            <a:ext cx="876300" cy="1588"/>
          </a:xfrm>
          <a:prstGeom prst="straightConnector1">
            <a:avLst/>
          </a:prstGeom>
          <a:noFill/>
          <a:ln w="25400">
            <a:solidFill>
              <a:srgbClr val="FF0000"/>
            </a:solidFill>
            <a:prstDash val="sysDash"/>
            <a:round/>
            <a:headEnd/>
            <a:tailEnd type="arrow" w="med" len="med"/>
          </a:ln>
          <a:effectLst>
            <a:outerShdw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075" name="TextBox 166"/>
          <p:cNvSpPr txBox="1">
            <a:spLocks noChangeArrowheads="1"/>
          </p:cNvSpPr>
          <p:nvPr/>
        </p:nvSpPr>
        <p:spPr bwMode="auto">
          <a:xfrm flipV="1">
            <a:off x="7250114" y="4271963"/>
            <a:ext cx="415925" cy="28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600" dirty="0">
                <a:solidFill>
                  <a:schemeClr val="bg1"/>
                </a:solidFill>
              </a:rPr>
              <a:t>+</a:t>
            </a:r>
          </a:p>
        </p:txBody>
      </p:sp>
      <p:sp>
        <p:nvSpPr>
          <p:cNvPr id="2076" name="TextBox 170"/>
          <p:cNvSpPr txBox="1">
            <a:spLocks noChangeArrowheads="1"/>
          </p:cNvSpPr>
          <p:nvPr/>
        </p:nvSpPr>
        <p:spPr bwMode="auto">
          <a:xfrm>
            <a:off x="5392739" y="5405439"/>
            <a:ext cx="1163637" cy="686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1200" dirty="0">
                <a:solidFill>
                  <a:schemeClr val="bg1"/>
                </a:solidFill>
                <a:latin typeface="Constantia" panose="02030602050306030303" pitchFamily="18" charset="0"/>
              </a:rPr>
              <a:t>Out-migration of household members</a:t>
            </a:r>
          </a:p>
        </p:txBody>
      </p:sp>
      <p:sp>
        <p:nvSpPr>
          <p:cNvPr id="2077" name="TextBox 175"/>
          <p:cNvSpPr txBox="1">
            <a:spLocks noChangeArrowheads="1"/>
          </p:cNvSpPr>
          <p:nvPr/>
        </p:nvSpPr>
        <p:spPr bwMode="auto">
          <a:xfrm>
            <a:off x="5664201" y="4833939"/>
            <a:ext cx="739775" cy="391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1200" dirty="0">
                <a:solidFill>
                  <a:schemeClr val="bg1"/>
                </a:solidFill>
                <a:latin typeface="Constantia" panose="02030602050306030303" pitchFamily="18" charset="0"/>
              </a:rPr>
              <a:t>Fertility</a:t>
            </a:r>
          </a:p>
        </p:txBody>
      </p:sp>
      <p:cxnSp>
        <p:nvCxnSpPr>
          <p:cNvPr id="2078" name="Straight Arrow Connector 176"/>
          <p:cNvCxnSpPr>
            <a:cxnSpLocks noChangeShapeType="1"/>
            <a:stCxn id="2066" idx="1"/>
          </p:cNvCxnSpPr>
          <p:nvPr/>
        </p:nvCxnSpPr>
        <p:spPr bwMode="auto">
          <a:xfrm flipH="1" flipV="1">
            <a:off x="6642101" y="5110165"/>
            <a:ext cx="2682874" cy="343491"/>
          </a:xfrm>
          <a:prstGeom prst="straightConnector1">
            <a:avLst/>
          </a:prstGeom>
          <a:noFill/>
          <a:ln w="25400">
            <a:solidFill>
              <a:schemeClr val="accent1"/>
            </a:solidFill>
            <a:round/>
            <a:headEnd/>
            <a:tailEnd type="arrow" w="med" len="med"/>
          </a:ln>
          <a:effectLst>
            <a:outerShdw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079" name="Straight Arrow Connector 180"/>
          <p:cNvCxnSpPr>
            <a:cxnSpLocks noChangeShapeType="1"/>
          </p:cNvCxnSpPr>
          <p:nvPr/>
        </p:nvCxnSpPr>
        <p:spPr bwMode="auto">
          <a:xfrm rot="10800000">
            <a:off x="6403976" y="5756275"/>
            <a:ext cx="2994025" cy="1588"/>
          </a:xfrm>
          <a:prstGeom prst="straightConnector1">
            <a:avLst/>
          </a:prstGeom>
          <a:noFill/>
          <a:ln w="25400">
            <a:solidFill>
              <a:schemeClr val="accent1"/>
            </a:solidFill>
            <a:round/>
            <a:headEnd/>
            <a:tailEnd type="arrow" w="med" len="med"/>
          </a:ln>
          <a:effectLst>
            <a:outerShdw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080" name="TextBox 184"/>
          <p:cNvSpPr txBox="1">
            <a:spLocks noChangeArrowheads="1"/>
          </p:cNvSpPr>
          <p:nvPr/>
        </p:nvSpPr>
        <p:spPr bwMode="auto">
          <a:xfrm flipV="1">
            <a:off x="8008938" y="5526088"/>
            <a:ext cx="417512" cy="344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dirty="0">
                <a:solidFill>
                  <a:schemeClr val="bg1"/>
                </a:solidFill>
                <a:latin typeface="Constantia" panose="02030602050306030303" pitchFamily="18" charset="0"/>
              </a:rPr>
              <a:t>–</a:t>
            </a:r>
          </a:p>
        </p:txBody>
      </p:sp>
      <p:sp>
        <p:nvSpPr>
          <p:cNvPr id="2081" name="TextBox 186"/>
          <p:cNvSpPr txBox="1">
            <a:spLocks noChangeArrowheads="1"/>
          </p:cNvSpPr>
          <p:nvPr/>
        </p:nvSpPr>
        <p:spPr bwMode="auto">
          <a:xfrm flipH="1">
            <a:off x="8413751" y="5110163"/>
            <a:ext cx="519113" cy="344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dirty="0">
                <a:solidFill>
                  <a:schemeClr val="bg1"/>
                </a:solidFill>
                <a:latin typeface="Constantia" panose="02030602050306030303" pitchFamily="18" charset="0"/>
              </a:rPr>
              <a:t>–</a:t>
            </a:r>
          </a:p>
        </p:txBody>
      </p:sp>
      <p:sp>
        <p:nvSpPr>
          <p:cNvPr id="208" name="Freeform 207"/>
          <p:cNvSpPr>
            <a:spLocks noChangeArrowheads="1"/>
          </p:cNvSpPr>
          <p:nvPr/>
        </p:nvSpPr>
        <p:spPr bwMode="auto">
          <a:xfrm>
            <a:off x="2779713" y="1573214"/>
            <a:ext cx="349250" cy="733425"/>
          </a:xfrm>
          <a:custGeom>
            <a:avLst/>
            <a:gdLst>
              <a:gd name="T0" fmla="*/ 0 w 508000"/>
              <a:gd name="T1" fmla="*/ 0 h 1270000"/>
              <a:gd name="T2" fmla="*/ 349795 w 508000"/>
              <a:gd name="T3" fmla="*/ 381592 h 1270000"/>
              <a:gd name="T4" fmla="*/ 0 w 508000"/>
              <a:gd name="T5" fmla="*/ 733830 h 1270000"/>
              <a:gd name="T6" fmla="*/ 0 60000 65536"/>
              <a:gd name="T7" fmla="*/ 0 60000 65536"/>
              <a:gd name="T8" fmla="*/ 0 60000 65536"/>
              <a:gd name="T9" fmla="*/ 0 w 508000"/>
              <a:gd name="T10" fmla="*/ 0 h 1270000"/>
              <a:gd name="T11" fmla="*/ 508000 w 508000"/>
              <a:gd name="T12" fmla="*/ 1270000 h 1270000"/>
            </a:gdLst>
            <a:ahLst/>
            <a:cxnLst>
              <a:cxn ang="T6">
                <a:pos x="T0" y="T1"/>
              </a:cxn>
              <a:cxn ang="T7">
                <a:pos x="T2" y="T3"/>
              </a:cxn>
              <a:cxn ang="T8">
                <a:pos x="T4" y="T5"/>
              </a:cxn>
            </a:cxnLst>
            <a:rect l="T9" t="T10" r="T11" b="T12"/>
            <a:pathLst>
              <a:path w="508000" h="1270000">
                <a:moveTo>
                  <a:pt x="0" y="0"/>
                </a:moveTo>
                <a:cubicBezTo>
                  <a:pt x="254000" y="224366"/>
                  <a:pt x="508000" y="448733"/>
                  <a:pt x="508000" y="660400"/>
                </a:cubicBezTo>
                <a:cubicBezTo>
                  <a:pt x="508000" y="872067"/>
                  <a:pt x="0" y="1270000"/>
                  <a:pt x="0" y="1270000"/>
                </a:cubicBezTo>
              </a:path>
            </a:pathLst>
          </a:custGeom>
          <a:noFill/>
          <a:ln w="25400">
            <a:solidFill>
              <a:srgbClr val="FF0000"/>
            </a:solidFill>
            <a:prstDash val="sysDash"/>
            <a:miter lim="800000"/>
            <a:headEnd/>
            <a:tailEnd type="arrow" w="med" len="med"/>
          </a:ln>
          <a:effectLst>
            <a:outerShdw dist="20000" dir="5400000" rotWithShape="0">
              <a:srgbClr val="808080">
                <a:alpha val="37999"/>
              </a:srgbClr>
            </a:outerShdw>
          </a:effectLst>
        </p:spPr>
        <p:txBody>
          <a:bodyPr anchor="ctr"/>
          <a:lstStyle/>
          <a:p>
            <a:pPr algn="ctr">
              <a:defRPr/>
            </a:pPr>
            <a:endParaRPr lang="en-US" dirty="0">
              <a:latin typeface="+mn-lt"/>
            </a:endParaRPr>
          </a:p>
        </p:txBody>
      </p:sp>
      <p:sp>
        <p:nvSpPr>
          <p:cNvPr id="209" name="Freeform 208"/>
          <p:cNvSpPr>
            <a:spLocks noChangeArrowheads="1"/>
          </p:cNvSpPr>
          <p:nvPr/>
        </p:nvSpPr>
        <p:spPr bwMode="auto">
          <a:xfrm flipH="1" flipV="1">
            <a:off x="1905000" y="1585914"/>
            <a:ext cx="349250" cy="733425"/>
          </a:xfrm>
          <a:custGeom>
            <a:avLst/>
            <a:gdLst>
              <a:gd name="T0" fmla="*/ 0 w 508000"/>
              <a:gd name="T1" fmla="*/ 0 h 1270000"/>
              <a:gd name="T2" fmla="*/ 349795 w 508000"/>
              <a:gd name="T3" fmla="*/ 381592 h 1270000"/>
              <a:gd name="T4" fmla="*/ 0 w 508000"/>
              <a:gd name="T5" fmla="*/ 733830 h 1270000"/>
              <a:gd name="T6" fmla="*/ 0 60000 65536"/>
              <a:gd name="T7" fmla="*/ 0 60000 65536"/>
              <a:gd name="T8" fmla="*/ 0 60000 65536"/>
              <a:gd name="T9" fmla="*/ 0 w 508000"/>
              <a:gd name="T10" fmla="*/ 0 h 1270000"/>
              <a:gd name="T11" fmla="*/ 508000 w 508000"/>
              <a:gd name="T12" fmla="*/ 1270000 h 1270000"/>
            </a:gdLst>
            <a:ahLst/>
            <a:cxnLst>
              <a:cxn ang="T6">
                <a:pos x="T0" y="T1"/>
              </a:cxn>
              <a:cxn ang="T7">
                <a:pos x="T2" y="T3"/>
              </a:cxn>
              <a:cxn ang="T8">
                <a:pos x="T4" y="T5"/>
              </a:cxn>
            </a:cxnLst>
            <a:rect l="T9" t="T10" r="T11" b="T12"/>
            <a:pathLst>
              <a:path w="508000" h="1270000">
                <a:moveTo>
                  <a:pt x="0" y="0"/>
                </a:moveTo>
                <a:cubicBezTo>
                  <a:pt x="254000" y="224366"/>
                  <a:pt x="508000" y="448733"/>
                  <a:pt x="508000" y="660400"/>
                </a:cubicBezTo>
                <a:cubicBezTo>
                  <a:pt x="508000" y="872067"/>
                  <a:pt x="0" y="1270000"/>
                  <a:pt x="0" y="1270000"/>
                </a:cubicBezTo>
              </a:path>
            </a:pathLst>
          </a:custGeom>
          <a:noFill/>
          <a:ln w="25400">
            <a:solidFill>
              <a:srgbClr val="FF0000"/>
            </a:solidFill>
            <a:prstDash val="sysDash"/>
            <a:miter lim="800000"/>
            <a:headEnd/>
            <a:tailEnd type="arrow" w="med" len="med"/>
          </a:ln>
          <a:effectLst>
            <a:outerShdw dist="20000" dir="5400000" rotWithShape="0">
              <a:srgbClr val="808080">
                <a:alpha val="37999"/>
              </a:srgbClr>
            </a:outerShdw>
          </a:effectLst>
        </p:spPr>
        <p:txBody>
          <a:bodyPr anchor="ctr"/>
          <a:lstStyle/>
          <a:p>
            <a:pPr algn="ctr">
              <a:defRPr/>
            </a:pPr>
            <a:endParaRPr lang="en-US" dirty="0">
              <a:solidFill>
                <a:schemeClr val="bg1"/>
              </a:solidFill>
              <a:latin typeface="+mn-lt"/>
            </a:endParaRPr>
          </a:p>
        </p:txBody>
      </p:sp>
      <p:sp>
        <p:nvSpPr>
          <p:cNvPr id="2084" name="TextBox 209"/>
          <p:cNvSpPr txBox="1">
            <a:spLocks noChangeArrowheads="1"/>
          </p:cNvSpPr>
          <p:nvPr/>
        </p:nvSpPr>
        <p:spPr bwMode="auto">
          <a:xfrm flipV="1">
            <a:off x="1756570" y="1801408"/>
            <a:ext cx="466725" cy="344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dirty="0">
                <a:solidFill>
                  <a:schemeClr val="bg1"/>
                </a:solidFill>
                <a:latin typeface="Constantia" panose="02030602050306030303" pitchFamily="18" charset="0"/>
              </a:rPr>
              <a:t>+</a:t>
            </a:r>
          </a:p>
        </p:txBody>
      </p:sp>
      <p:sp>
        <p:nvSpPr>
          <p:cNvPr id="2085" name="TextBox 211"/>
          <p:cNvSpPr txBox="1">
            <a:spLocks noChangeArrowheads="1"/>
          </p:cNvSpPr>
          <p:nvPr/>
        </p:nvSpPr>
        <p:spPr bwMode="auto">
          <a:xfrm>
            <a:off x="0" y="6190608"/>
            <a:ext cx="6891338" cy="656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dirty="0">
                <a:solidFill>
                  <a:srgbClr val="FF0000"/>
                </a:solidFill>
                <a:latin typeface="Constantia" panose="02030602050306030303" pitchFamily="18" charset="0"/>
              </a:rPr>
              <a:t>Red (dotted lines):  hypotheses we would test</a:t>
            </a:r>
          </a:p>
          <a:p>
            <a:pPr eaLnBrk="1" hangingPunct="1"/>
            <a:r>
              <a:rPr lang="en-US" altLang="en-US" sz="1400" dirty="0">
                <a:solidFill>
                  <a:schemeClr val="accent1"/>
                </a:solidFill>
                <a:latin typeface="Constantia" panose="02030602050306030303" pitchFamily="18" charset="0"/>
              </a:rPr>
              <a:t>Blue (solid lines): relationships already confirmed (however, we still need to measure some of them for the agent-based modeling aspect)</a:t>
            </a:r>
          </a:p>
        </p:txBody>
      </p:sp>
      <p:sp>
        <p:nvSpPr>
          <p:cNvPr id="2086" name="TextBox 226"/>
          <p:cNvSpPr txBox="1">
            <a:spLocks noChangeArrowheads="1"/>
          </p:cNvSpPr>
          <p:nvPr/>
        </p:nvSpPr>
        <p:spPr bwMode="auto">
          <a:xfrm flipH="1">
            <a:off x="4264026" y="4683125"/>
            <a:ext cx="519113" cy="28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600" dirty="0">
                <a:solidFill>
                  <a:schemeClr val="bg1"/>
                </a:solidFill>
              </a:rPr>
              <a:t>–</a:t>
            </a:r>
          </a:p>
        </p:txBody>
      </p:sp>
      <p:sp>
        <p:nvSpPr>
          <p:cNvPr id="238" name="Freeform 237"/>
          <p:cNvSpPr>
            <a:spLocks noChangeArrowheads="1"/>
          </p:cNvSpPr>
          <p:nvPr/>
        </p:nvSpPr>
        <p:spPr bwMode="auto">
          <a:xfrm>
            <a:off x="2144713" y="4102101"/>
            <a:ext cx="3333750" cy="1190625"/>
          </a:xfrm>
          <a:custGeom>
            <a:avLst/>
            <a:gdLst>
              <a:gd name="T0" fmla="*/ 3862151 w 4925483"/>
              <a:gd name="T1" fmla="*/ 560924 h 2834217"/>
              <a:gd name="T2" fmla="*/ 635670 w 4925483"/>
              <a:gd name="T3" fmla="*/ 517145 h 2834217"/>
              <a:gd name="T4" fmla="*/ 48131 w 4925483"/>
              <a:gd name="T5" fmla="*/ 0 h 2834217"/>
              <a:gd name="T6" fmla="*/ 0 60000 65536"/>
              <a:gd name="T7" fmla="*/ 0 60000 65536"/>
              <a:gd name="T8" fmla="*/ 0 60000 65536"/>
              <a:gd name="T9" fmla="*/ 0 w 4925483"/>
              <a:gd name="T10" fmla="*/ 0 h 2834217"/>
              <a:gd name="T11" fmla="*/ 4925483 w 4925483"/>
              <a:gd name="T12" fmla="*/ 2834217 h 2834217"/>
            </a:gdLst>
            <a:ahLst/>
            <a:cxnLst>
              <a:cxn ang="T6">
                <a:pos x="T0" y="T1"/>
              </a:cxn>
              <a:cxn ang="T7">
                <a:pos x="T2" y="T3"/>
              </a:cxn>
              <a:cxn ang="T8">
                <a:pos x="T4" y="T5"/>
              </a:cxn>
            </a:cxnLst>
            <a:rect l="T9" t="T10" r="T11" b="T12"/>
            <a:pathLst>
              <a:path w="4925483" h="2834217">
                <a:moveTo>
                  <a:pt x="4925483" y="2603500"/>
                </a:moveTo>
                <a:cubicBezTo>
                  <a:pt x="3273424" y="2718858"/>
                  <a:pt x="1621366" y="2834217"/>
                  <a:pt x="810683" y="2400300"/>
                </a:cubicBezTo>
                <a:cubicBezTo>
                  <a:pt x="0" y="1966383"/>
                  <a:pt x="61383" y="0"/>
                  <a:pt x="61383" y="0"/>
                </a:cubicBezTo>
              </a:path>
            </a:pathLst>
          </a:custGeom>
          <a:noFill/>
          <a:ln w="25400">
            <a:solidFill>
              <a:schemeClr val="accent1"/>
            </a:solidFill>
            <a:miter lim="800000"/>
            <a:headEnd/>
            <a:tailEnd type="arrow" w="med" len="med"/>
          </a:ln>
          <a:effectLst>
            <a:outerShdw dist="20000" dir="5400000" rotWithShape="0">
              <a:srgbClr val="808080">
                <a:alpha val="37999"/>
              </a:srgbClr>
            </a:outerShdw>
          </a:effectLst>
        </p:spPr>
        <p:txBody>
          <a:bodyPr anchor="ctr"/>
          <a:lstStyle/>
          <a:p>
            <a:pPr algn="ctr">
              <a:defRPr/>
            </a:pPr>
            <a:endParaRPr lang="en-US">
              <a:latin typeface="+mn-lt"/>
            </a:endParaRPr>
          </a:p>
        </p:txBody>
      </p:sp>
      <p:sp>
        <p:nvSpPr>
          <p:cNvPr id="51" name="Freeform 50"/>
          <p:cNvSpPr>
            <a:spLocks noChangeArrowheads="1"/>
          </p:cNvSpPr>
          <p:nvPr/>
        </p:nvSpPr>
        <p:spPr bwMode="auto">
          <a:xfrm>
            <a:off x="2779713" y="4037013"/>
            <a:ext cx="2730500" cy="996950"/>
          </a:xfrm>
          <a:custGeom>
            <a:avLst/>
            <a:gdLst>
              <a:gd name="T0" fmla="*/ 3862151 w 4925483"/>
              <a:gd name="T1" fmla="*/ 560924 h 2834217"/>
              <a:gd name="T2" fmla="*/ 635670 w 4925483"/>
              <a:gd name="T3" fmla="*/ 517145 h 2834217"/>
              <a:gd name="T4" fmla="*/ 48131 w 4925483"/>
              <a:gd name="T5" fmla="*/ 0 h 2834217"/>
              <a:gd name="T6" fmla="*/ 0 60000 65536"/>
              <a:gd name="T7" fmla="*/ 0 60000 65536"/>
              <a:gd name="T8" fmla="*/ 0 60000 65536"/>
              <a:gd name="T9" fmla="*/ 0 w 4925483"/>
              <a:gd name="T10" fmla="*/ 0 h 2834217"/>
              <a:gd name="T11" fmla="*/ 4925483 w 4925483"/>
              <a:gd name="T12" fmla="*/ 2834217 h 2834217"/>
            </a:gdLst>
            <a:ahLst/>
            <a:cxnLst>
              <a:cxn ang="T6">
                <a:pos x="T0" y="T1"/>
              </a:cxn>
              <a:cxn ang="T7">
                <a:pos x="T2" y="T3"/>
              </a:cxn>
              <a:cxn ang="T8">
                <a:pos x="T4" y="T5"/>
              </a:cxn>
            </a:cxnLst>
            <a:rect l="T9" t="T10" r="T11" b="T12"/>
            <a:pathLst>
              <a:path w="4925483" h="2834217">
                <a:moveTo>
                  <a:pt x="4925483" y="2603500"/>
                </a:moveTo>
                <a:cubicBezTo>
                  <a:pt x="3273424" y="2718858"/>
                  <a:pt x="1621366" y="2834217"/>
                  <a:pt x="810683" y="2400300"/>
                </a:cubicBezTo>
                <a:cubicBezTo>
                  <a:pt x="0" y="1966383"/>
                  <a:pt x="61383" y="0"/>
                  <a:pt x="61383" y="0"/>
                </a:cubicBezTo>
              </a:path>
            </a:pathLst>
          </a:custGeom>
          <a:noFill/>
          <a:ln w="25400">
            <a:solidFill>
              <a:schemeClr val="accent1"/>
            </a:solidFill>
            <a:miter lim="800000"/>
            <a:headEnd/>
            <a:tailEnd type="arrow" w="med" len="med"/>
          </a:ln>
          <a:effectLst>
            <a:outerShdw dist="20000" dir="5400000" rotWithShape="0">
              <a:srgbClr val="808080">
                <a:alpha val="37999"/>
              </a:srgbClr>
            </a:outerShdw>
          </a:effectLst>
        </p:spPr>
        <p:txBody>
          <a:bodyPr anchor="ctr"/>
          <a:lstStyle/>
          <a:p>
            <a:pPr algn="ctr">
              <a:defRPr/>
            </a:pPr>
            <a:endParaRPr lang="en-US">
              <a:latin typeface="+mn-lt"/>
            </a:endParaRPr>
          </a:p>
        </p:txBody>
      </p:sp>
      <p:sp>
        <p:nvSpPr>
          <p:cNvPr id="2089" name="TextBox 226"/>
          <p:cNvSpPr txBox="1">
            <a:spLocks noChangeArrowheads="1"/>
          </p:cNvSpPr>
          <p:nvPr/>
        </p:nvSpPr>
        <p:spPr bwMode="auto">
          <a:xfrm flipH="1">
            <a:off x="4156076" y="5405438"/>
            <a:ext cx="519113" cy="28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600" dirty="0">
                <a:solidFill>
                  <a:schemeClr val="bg1"/>
                </a:solidFill>
              </a:rPr>
              <a:t>–</a:t>
            </a:r>
          </a:p>
        </p:txBody>
      </p:sp>
      <p:sp>
        <p:nvSpPr>
          <p:cNvPr id="2090" name="TextBox 51"/>
          <p:cNvSpPr txBox="1">
            <a:spLocks noChangeArrowheads="1"/>
          </p:cNvSpPr>
          <p:nvPr/>
        </p:nvSpPr>
        <p:spPr bwMode="auto">
          <a:xfrm>
            <a:off x="8413750" y="2659063"/>
            <a:ext cx="1314450" cy="53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200" dirty="0">
                <a:solidFill>
                  <a:schemeClr val="bg1"/>
                </a:solidFill>
                <a:latin typeface="Constantia" panose="02030602050306030303" pitchFamily="18" charset="0"/>
              </a:rPr>
              <a:t>Forest health for fodder, fuel wood, thatch</a:t>
            </a:r>
          </a:p>
        </p:txBody>
      </p:sp>
      <p:sp>
        <p:nvSpPr>
          <p:cNvPr id="2091" name="TextBox 170"/>
          <p:cNvSpPr txBox="1">
            <a:spLocks noChangeArrowheads="1"/>
          </p:cNvSpPr>
          <p:nvPr/>
        </p:nvSpPr>
        <p:spPr bwMode="auto">
          <a:xfrm>
            <a:off x="8008939" y="4037014"/>
            <a:ext cx="1163637" cy="686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1200" dirty="0">
                <a:solidFill>
                  <a:schemeClr val="bg1"/>
                </a:solidFill>
                <a:latin typeface="Constantia" panose="02030602050306030303" pitchFamily="18" charset="0"/>
              </a:rPr>
              <a:t>Time to collect fodder, fuel wood</a:t>
            </a:r>
          </a:p>
        </p:txBody>
      </p:sp>
      <p:cxnSp>
        <p:nvCxnSpPr>
          <p:cNvPr id="2092" name="Straight Arrow Connector 73"/>
          <p:cNvCxnSpPr>
            <a:cxnSpLocks noChangeShapeType="1"/>
          </p:cNvCxnSpPr>
          <p:nvPr/>
        </p:nvCxnSpPr>
        <p:spPr bwMode="auto">
          <a:xfrm>
            <a:off x="9018308" y="1362425"/>
            <a:ext cx="623887" cy="1588"/>
          </a:xfrm>
          <a:prstGeom prst="straightConnector1">
            <a:avLst/>
          </a:prstGeom>
          <a:noFill/>
          <a:ln w="25400">
            <a:solidFill>
              <a:srgbClr val="FF0000"/>
            </a:solidFill>
            <a:prstDash val="sysDash"/>
            <a:round/>
            <a:headEnd/>
            <a:tailEnd type="arrow" w="med" len="med"/>
          </a:ln>
          <a:effectLst>
            <a:outerShdw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093" name="Straight Arrow Connector 78"/>
          <p:cNvCxnSpPr>
            <a:cxnSpLocks noChangeShapeType="1"/>
          </p:cNvCxnSpPr>
          <p:nvPr/>
        </p:nvCxnSpPr>
        <p:spPr bwMode="auto">
          <a:xfrm rot="16200000" flipH="1">
            <a:off x="5794376" y="1982789"/>
            <a:ext cx="931863" cy="592137"/>
          </a:xfrm>
          <a:prstGeom prst="straightConnector1">
            <a:avLst/>
          </a:prstGeom>
          <a:noFill/>
          <a:ln w="25400">
            <a:solidFill>
              <a:srgbClr val="FF0000"/>
            </a:solidFill>
            <a:prstDash val="sysDash"/>
            <a:round/>
            <a:headEnd/>
            <a:tailEnd type="arrow" w="med" len="med"/>
          </a:ln>
          <a:effectLst>
            <a:outerShdw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094" name="TextBox 105"/>
          <p:cNvSpPr txBox="1">
            <a:spLocks noChangeArrowheads="1"/>
          </p:cNvSpPr>
          <p:nvPr/>
        </p:nvSpPr>
        <p:spPr bwMode="auto">
          <a:xfrm flipV="1">
            <a:off x="7666038" y="2627313"/>
            <a:ext cx="404812" cy="28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600">
                <a:solidFill>
                  <a:schemeClr val="bg1"/>
                </a:solidFill>
              </a:rPr>
              <a:t>–</a:t>
            </a:r>
          </a:p>
        </p:txBody>
      </p:sp>
      <p:sp>
        <p:nvSpPr>
          <p:cNvPr id="2095" name="TextBox 105"/>
          <p:cNvSpPr txBox="1">
            <a:spLocks noChangeArrowheads="1"/>
          </p:cNvSpPr>
          <p:nvPr/>
        </p:nvSpPr>
        <p:spPr bwMode="auto">
          <a:xfrm flipV="1">
            <a:off x="8518526" y="3424238"/>
            <a:ext cx="404813" cy="28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600" dirty="0">
                <a:solidFill>
                  <a:schemeClr val="bg1"/>
                </a:solidFill>
              </a:rPr>
              <a:t>–</a:t>
            </a:r>
          </a:p>
        </p:txBody>
      </p:sp>
      <p:sp>
        <p:nvSpPr>
          <p:cNvPr id="2096" name="TextBox 105"/>
          <p:cNvSpPr txBox="1">
            <a:spLocks noChangeArrowheads="1"/>
          </p:cNvSpPr>
          <p:nvPr/>
        </p:nvSpPr>
        <p:spPr bwMode="auto">
          <a:xfrm flipV="1">
            <a:off x="10007601" y="1762125"/>
            <a:ext cx="404813" cy="28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600" dirty="0">
                <a:solidFill>
                  <a:schemeClr val="bg1"/>
                </a:solidFill>
              </a:rPr>
              <a:t>–</a:t>
            </a:r>
          </a:p>
        </p:txBody>
      </p:sp>
    </p:spTree>
    <p:extLst>
      <p:ext uri="{BB962C8B-B14F-4D97-AF65-F5344CB8AC3E}">
        <p14:creationId xmlns:p14="http://schemas.microsoft.com/office/powerpoint/2010/main" val="291123423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txBox="1">
            <a:spLocks noGrp="1"/>
          </p:cNvSpPr>
          <p:nvPr/>
        </p:nvSpPr>
        <p:spPr bwMode="auto">
          <a:xfrm>
            <a:off x="8229600" y="6248400"/>
            <a:ext cx="1905000" cy="457200"/>
          </a:xfrm>
          <a:prstGeom prst="rect">
            <a:avLst/>
          </a:prstGeom>
          <a:noFill/>
          <a:ln>
            <a:miter lim="800000"/>
            <a:headEnd/>
            <a:tailEnd/>
          </a:ln>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hangingPunct="1">
              <a:defRPr/>
            </a:pPr>
            <a:fld id="{DD5F4877-7E3B-46BC-B41E-660669182715}" type="slidenum">
              <a:rPr lang="en-US" altLang="en-US" sz="1000">
                <a:effectLst>
                  <a:outerShdw blurRad="38100" dist="38100" dir="2700000" algn="tl">
                    <a:srgbClr val="04617B"/>
                  </a:outerShdw>
                </a:effectLst>
                <a:latin typeface="Tahoma" pitchFamily="34" charset="0"/>
              </a:rPr>
              <a:pPr algn="r" eaLnBrk="1" hangingPunct="1">
                <a:defRPr/>
              </a:pPr>
              <a:t>45</a:t>
            </a:fld>
            <a:endParaRPr lang="en-US" altLang="en-US" sz="1000">
              <a:effectLst>
                <a:outerShdw blurRad="38100" dist="38100" dir="2700000" algn="tl">
                  <a:srgbClr val="04617B"/>
                </a:outerShdw>
              </a:effectLst>
              <a:latin typeface="Tahoma" pitchFamily="34" charset="0"/>
            </a:endParaRPr>
          </a:p>
        </p:txBody>
      </p:sp>
      <p:sp>
        <p:nvSpPr>
          <p:cNvPr id="3075" name="Rectangle 2"/>
          <p:cNvSpPr>
            <a:spLocks noGrp="1" noChangeArrowheads="1"/>
          </p:cNvSpPr>
          <p:nvPr>
            <p:ph type="title" idx="4294967295"/>
          </p:nvPr>
        </p:nvSpPr>
        <p:spPr>
          <a:xfrm>
            <a:off x="0" y="685800"/>
            <a:ext cx="6248400" cy="762000"/>
          </a:xfrm>
        </p:spPr>
        <p:txBody>
          <a:bodyPr>
            <a:normAutofit/>
          </a:bodyPr>
          <a:lstStyle/>
          <a:p>
            <a:pPr fontAlgn="auto">
              <a:spcAft>
                <a:spcPts val="0"/>
              </a:spcAft>
              <a:defRPr/>
            </a:pPr>
            <a:r>
              <a:rPr lang="en-US" sz="3600" b="1" dirty="0">
                <a:solidFill>
                  <a:srgbClr val="FFC000"/>
                </a:solidFill>
                <a:latin typeface="Constantia" pitchFamily="18" charset="0"/>
              </a:rPr>
              <a:t>Overview of data collection</a:t>
            </a:r>
            <a:endParaRPr lang="en-US" sz="3600" b="1" dirty="0">
              <a:solidFill>
                <a:srgbClr val="FFC000"/>
              </a:solidFill>
            </a:endParaRPr>
          </a:p>
        </p:txBody>
      </p:sp>
      <p:sp>
        <p:nvSpPr>
          <p:cNvPr id="101379" name="Rectangle 3"/>
          <p:cNvSpPr>
            <a:spLocks noGrp="1" noChangeArrowheads="1"/>
          </p:cNvSpPr>
          <p:nvPr>
            <p:ph type="body" idx="4294967295"/>
          </p:nvPr>
        </p:nvSpPr>
        <p:spPr>
          <a:xfrm>
            <a:off x="58994" y="1295400"/>
            <a:ext cx="11811000" cy="5711456"/>
          </a:xfrm>
        </p:spPr>
        <p:txBody>
          <a:bodyPr>
            <a:noAutofit/>
          </a:bodyPr>
          <a:lstStyle/>
          <a:p>
            <a:pPr marL="857250" lvl="2" indent="-284163">
              <a:spcBef>
                <a:spcPts val="0"/>
              </a:spcBef>
            </a:pPr>
            <a:r>
              <a:rPr lang="en-US" b="1" dirty="0">
                <a:solidFill>
                  <a:srgbClr val="FFC000"/>
                </a:solidFill>
                <a:latin typeface="Garamond" panose="02020404030301010803" pitchFamily="18" charset="0"/>
              </a:rPr>
              <a:t>Ecological Data Collection:</a:t>
            </a:r>
          </a:p>
          <a:p>
            <a:pPr marL="857250" lvl="2" indent="-284163">
              <a:spcBef>
                <a:spcPts val="0"/>
              </a:spcBef>
            </a:pPr>
            <a:r>
              <a:rPr lang="en-US" dirty="0" err="1">
                <a:latin typeface="Garamond" panose="02020404030301010803" pitchFamily="18" charset="0"/>
              </a:rPr>
              <a:t>Mikania</a:t>
            </a:r>
            <a:r>
              <a:rPr lang="en-US" dirty="0">
                <a:latin typeface="Garamond" panose="02020404030301010803" pitchFamily="18" charset="0"/>
              </a:rPr>
              <a:t> Survey 2,219 flora points</a:t>
            </a:r>
          </a:p>
          <a:p>
            <a:pPr marL="857250" lvl="2" indent="-284163">
              <a:spcBef>
                <a:spcPts val="0"/>
              </a:spcBef>
            </a:pPr>
            <a:r>
              <a:rPr lang="en-US" dirty="0">
                <a:latin typeface="Garamond" panose="02020404030301010803" pitchFamily="18" charset="0"/>
              </a:rPr>
              <a:t>Soil Field Data – 173 </a:t>
            </a:r>
          </a:p>
          <a:p>
            <a:pPr marL="857250" lvl="2" indent="-284163">
              <a:spcBef>
                <a:spcPts val="0"/>
              </a:spcBef>
            </a:pPr>
            <a:r>
              <a:rPr lang="en-US" dirty="0">
                <a:latin typeface="Garamond" panose="02020404030301010803" pitchFamily="18" charset="0"/>
              </a:rPr>
              <a:t>Soil lab Data - 136</a:t>
            </a:r>
          </a:p>
          <a:p>
            <a:pPr marL="857250" lvl="2" indent="-284163">
              <a:spcBef>
                <a:spcPts val="0"/>
              </a:spcBef>
            </a:pPr>
            <a:r>
              <a:rPr lang="en-US" dirty="0" err="1">
                <a:latin typeface="Garamond" panose="02020404030301010803" pitchFamily="18" charset="0"/>
              </a:rPr>
              <a:t>Mikania</a:t>
            </a:r>
            <a:r>
              <a:rPr lang="en-US" dirty="0">
                <a:latin typeface="Garamond" panose="02020404030301010803" pitchFamily="18" charset="0"/>
              </a:rPr>
              <a:t> Control Demonstration  Data – 471</a:t>
            </a:r>
          </a:p>
          <a:p>
            <a:pPr marL="857250" lvl="2" indent="-284163">
              <a:spcBef>
                <a:spcPts val="0"/>
              </a:spcBef>
            </a:pPr>
            <a:r>
              <a:rPr lang="en-US" dirty="0">
                <a:latin typeface="Garamond" panose="02020404030301010803" pitchFamily="18" charset="0"/>
              </a:rPr>
              <a:t>Plant Data-  175</a:t>
            </a:r>
          </a:p>
          <a:p>
            <a:pPr marL="857250" lvl="2" indent="-284163">
              <a:spcBef>
                <a:spcPts val="0"/>
              </a:spcBef>
            </a:pPr>
            <a:r>
              <a:rPr lang="en-US" dirty="0">
                <a:solidFill>
                  <a:schemeClr val="bg1"/>
                </a:solidFill>
                <a:latin typeface="Garamond" panose="02020404030301010803" pitchFamily="18" charset="0"/>
              </a:rPr>
              <a:t>Community Forest Mapping-  21 CF </a:t>
            </a:r>
            <a:endParaRPr lang="en-US" b="1" dirty="0">
              <a:solidFill>
                <a:srgbClr val="FFC000"/>
              </a:solidFill>
              <a:latin typeface="Garamond" panose="02020404030301010803" pitchFamily="18" charset="0"/>
            </a:endParaRPr>
          </a:p>
          <a:p>
            <a:pPr marL="858837" lvl="2" indent="-285750">
              <a:spcBef>
                <a:spcPts val="0"/>
              </a:spcBef>
            </a:pPr>
            <a:r>
              <a:rPr lang="en-US" b="1" dirty="0">
                <a:solidFill>
                  <a:srgbClr val="FFC000"/>
                </a:solidFill>
                <a:latin typeface="Garamond" panose="02020404030301010803" pitchFamily="18" charset="0"/>
              </a:rPr>
              <a:t>Survey Data collection:</a:t>
            </a:r>
          </a:p>
          <a:p>
            <a:pPr marL="857250" lvl="2" indent="-284163">
              <a:spcBef>
                <a:spcPts val="0"/>
              </a:spcBef>
            </a:pPr>
            <a:r>
              <a:rPr lang="en-US" dirty="0">
                <a:latin typeface="Garamond" panose="02020404030301010803" pitchFamily="18" charset="0"/>
              </a:rPr>
              <a:t>Household Resource Use Survey of 1,235  &amp; 1489 households  in 2014 &amp; 2017)</a:t>
            </a:r>
          </a:p>
          <a:p>
            <a:pPr marL="857250" lvl="2" indent="-284163">
              <a:spcBef>
                <a:spcPts val="0"/>
              </a:spcBef>
            </a:pPr>
            <a:r>
              <a:rPr lang="en-US" dirty="0">
                <a:latin typeface="Garamond" panose="02020404030301010803" pitchFamily="18" charset="0"/>
              </a:rPr>
              <a:t>Community Forest Users' Group Survey of 21 User Committees (2014 &amp; 2017</a:t>
            </a:r>
          </a:p>
          <a:p>
            <a:pPr marL="857250" lvl="2" indent="-284163">
              <a:spcBef>
                <a:spcPts val="0"/>
              </a:spcBef>
            </a:pPr>
            <a:r>
              <a:rPr lang="en-US" b="1" dirty="0">
                <a:solidFill>
                  <a:srgbClr val="FFC000"/>
                </a:solidFill>
                <a:latin typeface="Garamond" panose="02020404030301010803" pitchFamily="18" charset="0"/>
              </a:rPr>
              <a:t>Geographical Data Collection:</a:t>
            </a:r>
          </a:p>
          <a:p>
            <a:pPr marL="857250" lvl="2" indent="-284163">
              <a:spcBef>
                <a:spcPts val="0"/>
              </a:spcBef>
            </a:pPr>
            <a:r>
              <a:rPr lang="en-US" dirty="0">
                <a:solidFill>
                  <a:schemeClr val="bg1"/>
                </a:solidFill>
                <a:latin typeface="Garamond" panose="02020404030301010803" pitchFamily="18" charset="0"/>
              </a:rPr>
              <a:t>GPS data collection of Household – 1235 &amp; 1489 in 2014 &amp; 2017 </a:t>
            </a:r>
          </a:p>
          <a:p>
            <a:pPr marL="857250" lvl="2" indent="-284163">
              <a:spcBef>
                <a:spcPts val="0"/>
              </a:spcBef>
            </a:pPr>
            <a:r>
              <a:rPr lang="en-US" dirty="0">
                <a:solidFill>
                  <a:schemeClr val="bg1"/>
                </a:solidFill>
                <a:latin typeface="Garamond" panose="02020404030301010803" pitchFamily="18" charset="0"/>
              </a:rPr>
              <a:t>GPS data collection of Community Forest-21  </a:t>
            </a:r>
          </a:p>
          <a:p>
            <a:pPr marL="857250" lvl="2" indent="-284163">
              <a:spcBef>
                <a:spcPts val="0"/>
              </a:spcBef>
            </a:pPr>
            <a:r>
              <a:rPr lang="en-US" dirty="0">
                <a:latin typeface="Garamond" panose="02020404030301010803" pitchFamily="18" charset="0"/>
              </a:rPr>
              <a:t>GPS data collection of approximately 52 Nonfamily Services; in 2014 and 2017</a:t>
            </a:r>
            <a:r>
              <a:rPr lang="en-US" b="1" dirty="0">
                <a:solidFill>
                  <a:srgbClr val="FFC000"/>
                </a:solidFill>
                <a:latin typeface="Garamond" panose="02020404030301010803" pitchFamily="18" charset="0"/>
              </a:rPr>
              <a:t>  </a:t>
            </a:r>
            <a:endParaRPr lang="en-US" b="1" dirty="0">
              <a:solidFill>
                <a:schemeClr val="bg1"/>
              </a:solidFill>
              <a:latin typeface="Garamond" panose="02020404030301010803" pitchFamily="18" charset="0"/>
            </a:endParaRPr>
          </a:p>
        </p:txBody>
      </p:sp>
    </p:spTree>
    <p:extLst>
      <p:ext uri="{BB962C8B-B14F-4D97-AF65-F5344CB8AC3E}">
        <p14:creationId xmlns:p14="http://schemas.microsoft.com/office/powerpoint/2010/main" val="279446717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a:picLocks noChangeArrowheads="1"/>
          </p:cNvPicPr>
          <p:nvPr/>
        </p:nvPicPr>
        <p:blipFill>
          <a:blip r:embed="rId2">
            <a:extLst>
              <a:ext uri="{28A0092B-C50C-407E-A947-70E740481C1C}">
                <a14:useLocalDpi xmlns:a14="http://schemas.microsoft.com/office/drawing/2010/main" val="0"/>
              </a:ext>
            </a:extLst>
          </a:blip>
          <a:srcRect t="-169" b="-307"/>
          <a:stretch>
            <a:fillRect/>
          </a:stretch>
        </p:blipFill>
        <p:spPr bwMode="auto">
          <a:xfrm>
            <a:off x="6858000" y="2122452"/>
            <a:ext cx="4838700" cy="298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4250" y="990600"/>
            <a:ext cx="5578039" cy="33528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6324600" y="1377700"/>
            <a:ext cx="4038600" cy="570092"/>
          </a:xfrm>
          <a:prstGeom prst="rect">
            <a:avLst/>
          </a:prstGeom>
          <a:noFill/>
        </p:spPr>
        <p:txBody>
          <a:bodyPr wrap="square" rtlCol="0">
            <a:spAutoFit/>
          </a:bodyPr>
          <a:lstStyle/>
          <a:p>
            <a:r>
              <a:rPr lang="en-US" sz="1900" dirty="0">
                <a:solidFill>
                  <a:schemeClr val="bg1"/>
                </a:solidFill>
                <a:latin typeface="Garamond" panose="02020404030301010803" pitchFamily="18" charset="0"/>
              </a:rPr>
              <a:t>Laying out transects for plot installation</a:t>
            </a:r>
          </a:p>
        </p:txBody>
      </p:sp>
      <p:sp>
        <p:nvSpPr>
          <p:cNvPr id="10" name="TextBox 9"/>
          <p:cNvSpPr txBox="1"/>
          <p:nvPr/>
        </p:nvSpPr>
        <p:spPr>
          <a:xfrm>
            <a:off x="296832" y="4813163"/>
            <a:ext cx="5578039" cy="1437317"/>
          </a:xfrm>
          <a:prstGeom prst="rect">
            <a:avLst/>
          </a:prstGeom>
          <a:noFill/>
        </p:spPr>
        <p:txBody>
          <a:bodyPr wrap="square" rtlCol="0">
            <a:spAutoFit/>
          </a:bodyPr>
          <a:lstStyle/>
          <a:p>
            <a:pPr marL="342900" indent="-342900">
              <a:buFont typeface="Arial" panose="020B0604020202020204" pitchFamily="34" charset="0"/>
              <a:buChar char="•"/>
            </a:pPr>
            <a:r>
              <a:rPr lang="en-US" sz="2300" dirty="0">
                <a:solidFill>
                  <a:schemeClr val="bg1"/>
                </a:solidFill>
                <a:latin typeface="Garamond" panose="02020404030301010803" pitchFamily="18" charset="0"/>
              </a:rPr>
              <a:t>Total Plots</a:t>
            </a:r>
            <a:r>
              <a:rPr lang="ne-NP" sz="2300" dirty="0">
                <a:solidFill>
                  <a:schemeClr val="bg1"/>
                </a:solidFill>
                <a:latin typeface="Garamond" panose="02020404030301010803" pitchFamily="18" charset="0"/>
              </a:rPr>
              <a:t>: </a:t>
            </a:r>
            <a:r>
              <a:rPr lang="en-US" sz="2300" dirty="0">
                <a:solidFill>
                  <a:schemeClr val="bg1"/>
                </a:solidFill>
                <a:latin typeface="Garamond" panose="02020404030301010803" pitchFamily="18" charset="0"/>
              </a:rPr>
              <a:t>2219</a:t>
            </a:r>
            <a:endParaRPr lang="ne-NP" sz="2300" dirty="0">
              <a:solidFill>
                <a:schemeClr val="bg1"/>
              </a:solidFill>
              <a:latin typeface="Garamond" panose="02020404030301010803" pitchFamily="18" charset="0"/>
            </a:endParaRPr>
          </a:p>
          <a:p>
            <a:pPr marL="342900" indent="-342900">
              <a:buFont typeface="Arial" panose="020B0604020202020204" pitchFamily="34" charset="0"/>
              <a:buChar char="•"/>
            </a:pPr>
            <a:endParaRPr lang="ne-NP" sz="2300" dirty="0">
              <a:solidFill>
                <a:schemeClr val="bg1"/>
              </a:solidFill>
              <a:latin typeface="Garamond" panose="02020404030301010803" pitchFamily="18" charset="0"/>
            </a:endParaRPr>
          </a:p>
          <a:p>
            <a:pPr marL="342900" indent="-342900">
              <a:buFont typeface="Arial" panose="020B0604020202020204" pitchFamily="34" charset="0"/>
              <a:buChar char="•"/>
            </a:pPr>
            <a:r>
              <a:rPr lang="en-US" sz="2300" dirty="0">
                <a:solidFill>
                  <a:schemeClr val="bg1"/>
                </a:solidFill>
                <a:latin typeface="Garamond" panose="02020404030301010803" pitchFamily="18" charset="0"/>
              </a:rPr>
              <a:t>Year</a:t>
            </a:r>
            <a:r>
              <a:rPr lang="ne-NP" sz="2300" dirty="0">
                <a:solidFill>
                  <a:schemeClr val="bg1"/>
                </a:solidFill>
                <a:latin typeface="Garamond" panose="02020404030301010803" pitchFamily="18" charset="0"/>
              </a:rPr>
              <a:t>: </a:t>
            </a:r>
            <a:r>
              <a:rPr lang="en-US" sz="2300" dirty="0">
                <a:solidFill>
                  <a:schemeClr val="bg1"/>
                </a:solidFill>
                <a:latin typeface="Garamond" panose="02020404030301010803" pitchFamily="18" charset="0"/>
              </a:rPr>
              <a:t>2014</a:t>
            </a:r>
            <a:r>
              <a:rPr lang="ne-NP" sz="2300" dirty="0">
                <a:solidFill>
                  <a:schemeClr val="bg1"/>
                </a:solidFill>
                <a:latin typeface="Garamond" panose="02020404030301010803" pitchFamily="18" charset="0"/>
              </a:rPr>
              <a:t>-</a:t>
            </a:r>
            <a:r>
              <a:rPr lang="en-US" sz="2300" dirty="0">
                <a:solidFill>
                  <a:schemeClr val="bg1"/>
                </a:solidFill>
                <a:latin typeface="Garamond" panose="02020404030301010803" pitchFamily="18" charset="0"/>
              </a:rPr>
              <a:t>2017</a:t>
            </a:r>
            <a:endParaRPr lang="ne-NP" sz="2300" dirty="0">
              <a:solidFill>
                <a:schemeClr val="bg1"/>
              </a:solidFill>
              <a:latin typeface="Garamond" panose="02020404030301010803" pitchFamily="18" charset="0"/>
            </a:endParaRPr>
          </a:p>
          <a:p>
            <a:endParaRPr lang="en-US" sz="2300" dirty="0"/>
          </a:p>
        </p:txBody>
      </p:sp>
      <p:pic>
        <p:nvPicPr>
          <p:cNvPr id="2" name="Picture 6" descr="SOP_FT_EX2.png">
            <a:extLst>
              <a:ext uri="{FF2B5EF4-FFF2-40B4-BE49-F238E27FC236}">
                <a16:creationId xmlns:a16="http://schemas.microsoft.com/office/drawing/2014/main" id="{96F89A2C-B3EB-58F6-9799-9B1AA65ECE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4200" y="5278438"/>
            <a:ext cx="4838700" cy="1076325"/>
          </a:xfrm>
          <a:prstGeom prst="rect">
            <a:avLst/>
          </a:prstGeom>
          <a:solidFill>
            <a:schemeClr val="bg1"/>
          </a:solidFill>
          <a:ln>
            <a:noFill/>
          </a:ln>
        </p:spPr>
      </p:pic>
    </p:spTree>
    <p:extLst>
      <p:ext uri="{BB962C8B-B14F-4D97-AF65-F5344CB8AC3E}">
        <p14:creationId xmlns:p14="http://schemas.microsoft.com/office/powerpoint/2010/main" val="46582665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874191"/>
            <a:ext cx="8610600" cy="6001643"/>
          </a:xfrm>
          <a:prstGeom prst="rect">
            <a:avLst/>
          </a:prstGeom>
        </p:spPr>
        <p:txBody>
          <a:bodyPr wrap="square">
            <a:spAutoFit/>
          </a:bodyPr>
          <a:lstStyle/>
          <a:p>
            <a:pPr marL="573087" lvl="2">
              <a:spcBef>
                <a:spcPts val="0"/>
              </a:spcBef>
            </a:pPr>
            <a:r>
              <a:rPr lang="en-US" sz="2400" dirty="0" err="1">
                <a:solidFill>
                  <a:srgbClr val="FFC000"/>
                </a:solidFill>
                <a:latin typeface="Garamond" panose="02020404030301010803" pitchFamily="18" charset="0"/>
              </a:rPr>
              <a:t>Mikania</a:t>
            </a:r>
            <a:r>
              <a:rPr lang="en-US" sz="2400" dirty="0">
                <a:solidFill>
                  <a:srgbClr val="FFC000"/>
                </a:solidFill>
                <a:latin typeface="Garamond" panose="02020404030301010803" pitchFamily="18" charset="0"/>
              </a:rPr>
              <a:t> Control Intervention in Five Community Forests </a:t>
            </a:r>
          </a:p>
          <a:p>
            <a:pPr marL="573087" lvl="2">
              <a:spcBef>
                <a:spcPts val="0"/>
              </a:spcBef>
            </a:pPr>
            <a:endParaRPr lang="en-US" sz="2400" dirty="0">
              <a:latin typeface="Garamond" panose="02020404030301010803" pitchFamily="18" charset="0"/>
            </a:endParaRPr>
          </a:p>
          <a:p>
            <a:pPr marL="915987" lvl="2" indent="-342900">
              <a:spcBef>
                <a:spcPts val="0"/>
              </a:spcBef>
              <a:buFont typeface="Arial" panose="020B0604020202020204" pitchFamily="34" charset="0"/>
              <a:buChar char="•"/>
            </a:pPr>
            <a:r>
              <a:rPr lang="en-US" sz="2400" b="0" dirty="0">
                <a:solidFill>
                  <a:schemeClr val="bg1"/>
                </a:solidFill>
                <a:latin typeface="Garamond" panose="02020404030301010803" pitchFamily="18" charset="0"/>
              </a:rPr>
              <a:t>Control (Traditional Management): </a:t>
            </a:r>
            <a:r>
              <a:rPr lang="en-US" sz="2400" b="0" dirty="0" err="1">
                <a:solidFill>
                  <a:schemeClr val="bg1"/>
                </a:solidFill>
                <a:latin typeface="Garamond" panose="02020404030301010803" pitchFamily="18" charset="0"/>
              </a:rPr>
              <a:t>Banmara</a:t>
            </a:r>
            <a:r>
              <a:rPr lang="en-US" sz="2400" b="0" dirty="0">
                <a:solidFill>
                  <a:schemeClr val="bg1"/>
                </a:solidFill>
                <a:latin typeface="Garamond" panose="02020404030301010803" pitchFamily="18" charset="0"/>
              </a:rPr>
              <a:t> (</a:t>
            </a:r>
            <a:r>
              <a:rPr lang="en-US" sz="2400" b="0" i="1" dirty="0" err="1">
                <a:solidFill>
                  <a:schemeClr val="bg1"/>
                </a:solidFill>
                <a:latin typeface="Garamond" panose="02020404030301010803" pitchFamily="18" charset="0"/>
              </a:rPr>
              <a:t>Mikania</a:t>
            </a:r>
            <a:r>
              <a:rPr lang="en-US" sz="2400" b="0" i="1" dirty="0">
                <a:solidFill>
                  <a:schemeClr val="bg1"/>
                </a:solidFill>
                <a:latin typeface="Garamond" panose="02020404030301010803" pitchFamily="18" charset="0"/>
              </a:rPr>
              <a:t> </a:t>
            </a:r>
            <a:r>
              <a:rPr lang="en-US" sz="2400" b="0" i="1" dirty="0" err="1">
                <a:solidFill>
                  <a:schemeClr val="bg1"/>
                </a:solidFill>
                <a:latin typeface="Garamond" panose="02020404030301010803" pitchFamily="18" charset="0"/>
              </a:rPr>
              <a:t>micrantha</a:t>
            </a:r>
            <a:r>
              <a:rPr lang="en-US" sz="2400" b="0" dirty="0">
                <a:solidFill>
                  <a:schemeClr val="bg1"/>
                </a:solidFill>
                <a:latin typeface="Garamond" panose="02020404030301010803" pitchFamily="18" charset="0"/>
              </a:rPr>
              <a:t>) is managed using the conventional method that has long been practiced by forest managers and local communities, involving cutting followed by burning of the biomass </a:t>
            </a:r>
          </a:p>
          <a:p>
            <a:pPr marL="573087" lvl="2">
              <a:spcBef>
                <a:spcPts val="0"/>
              </a:spcBef>
            </a:pPr>
            <a:endParaRPr lang="en-US" sz="2400" b="0" dirty="0">
              <a:solidFill>
                <a:schemeClr val="bg1"/>
              </a:solidFill>
              <a:latin typeface="Garamond" panose="02020404030301010803" pitchFamily="18" charset="0"/>
            </a:endParaRPr>
          </a:p>
          <a:p>
            <a:pPr marL="915987" lvl="2" indent="-342900">
              <a:spcBef>
                <a:spcPts val="0"/>
              </a:spcBef>
              <a:buFont typeface="Arial" panose="020B0604020202020204" pitchFamily="34" charset="0"/>
              <a:buChar char="•"/>
            </a:pPr>
            <a:r>
              <a:rPr lang="en-US" sz="2400" b="0" dirty="0">
                <a:solidFill>
                  <a:schemeClr val="bg1"/>
                </a:solidFill>
                <a:latin typeface="Garamond" panose="02020404030301010803" pitchFamily="18" charset="0"/>
              </a:rPr>
              <a:t>Treatment 1 (Cutting without Burning): </a:t>
            </a:r>
            <a:r>
              <a:rPr lang="en-US" sz="2400" b="0" dirty="0" err="1">
                <a:solidFill>
                  <a:schemeClr val="bg1"/>
                </a:solidFill>
                <a:latin typeface="Garamond" panose="02020404030301010803" pitchFamily="18" charset="0"/>
              </a:rPr>
              <a:t>Banmara</a:t>
            </a:r>
            <a:r>
              <a:rPr lang="en-US" sz="2400" b="0" dirty="0">
                <a:solidFill>
                  <a:schemeClr val="bg1"/>
                </a:solidFill>
                <a:latin typeface="Garamond" panose="02020404030301010803" pitchFamily="18" charset="0"/>
              </a:rPr>
              <a:t> is controlled through the traditional cutting method; however, the cut biomass is retained on-site and the plot is not burned.</a:t>
            </a:r>
          </a:p>
          <a:p>
            <a:pPr marL="573087" lvl="2">
              <a:spcBef>
                <a:spcPts val="0"/>
              </a:spcBef>
            </a:pPr>
            <a:endParaRPr lang="en-US" sz="2400" b="0" dirty="0">
              <a:solidFill>
                <a:schemeClr val="bg1"/>
              </a:solidFill>
              <a:latin typeface="Garamond" panose="02020404030301010803" pitchFamily="18" charset="0"/>
            </a:endParaRPr>
          </a:p>
          <a:p>
            <a:pPr marL="915987" lvl="2" indent="-342900">
              <a:spcBef>
                <a:spcPts val="0"/>
              </a:spcBef>
              <a:buFont typeface="Arial" panose="020B0604020202020204" pitchFamily="34" charset="0"/>
              <a:buChar char="•"/>
            </a:pPr>
            <a:r>
              <a:rPr lang="en-US" sz="2400" b="0" dirty="0">
                <a:solidFill>
                  <a:schemeClr val="bg1"/>
                </a:solidFill>
                <a:latin typeface="Garamond" panose="02020404030301010803" pitchFamily="18" charset="0"/>
              </a:rPr>
              <a:t> </a:t>
            </a:r>
            <a:r>
              <a:rPr lang="en-US" sz="2400" b="0" dirty="0" smtClean="0">
                <a:solidFill>
                  <a:schemeClr val="bg1"/>
                </a:solidFill>
                <a:latin typeface="Garamond" panose="02020404030301010803" pitchFamily="18" charset="0"/>
              </a:rPr>
              <a:t>Treatment </a:t>
            </a:r>
            <a:r>
              <a:rPr lang="en-US" sz="2400" b="0" dirty="0">
                <a:solidFill>
                  <a:schemeClr val="bg1"/>
                </a:solidFill>
                <a:latin typeface="Garamond" panose="02020404030301010803" pitchFamily="18" charset="0"/>
              </a:rPr>
              <a:t>2 (Uprooting with Burning): A modified management approach in which </a:t>
            </a:r>
            <a:r>
              <a:rPr lang="en-US" sz="2400" b="0" dirty="0" err="1">
                <a:solidFill>
                  <a:schemeClr val="bg1"/>
                </a:solidFill>
                <a:latin typeface="Garamond" panose="02020404030301010803" pitchFamily="18" charset="0"/>
              </a:rPr>
              <a:t>Banmara</a:t>
            </a:r>
            <a:r>
              <a:rPr lang="en-US" sz="2400" b="0" dirty="0">
                <a:solidFill>
                  <a:schemeClr val="bg1"/>
                </a:solidFill>
                <a:latin typeface="Garamond" panose="02020404030301010803" pitchFamily="18" charset="0"/>
              </a:rPr>
              <a:t> plants are uprooted, including their root systems, and the resulting biomass is burned within the plot.</a:t>
            </a:r>
          </a:p>
          <a:p>
            <a:pPr marL="573087" lvl="2">
              <a:spcBef>
                <a:spcPts val="0"/>
              </a:spcBef>
            </a:pPr>
            <a:endParaRPr lang="en-US" sz="2400" b="0" dirty="0">
              <a:solidFill>
                <a:schemeClr val="bg1"/>
              </a:solidFill>
              <a:latin typeface="Garamond" panose="02020404030301010803" pitchFamily="18" charset="0"/>
            </a:endParaRPr>
          </a:p>
          <a:p>
            <a:pPr marL="915987" lvl="2" indent="-342900">
              <a:spcBef>
                <a:spcPts val="0"/>
              </a:spcBef>
              <a:buFont typeface="Arial" panose="020B0604020202020204" pitchFamily="34" charset="0"/>
              <a:buChar char="•"/>
            </a:pPr>
            <a:r>
              <a:rPr lang="en-US" sz="2400" b="0" dirty="0">
                <a:solidFill>
                  <a:schemeClr val="bg1"/>
                </a:solidFill>
                <a:latin typeface="Garamond" panose="02020404030301010803" pitchFamily="18" charset="0"/>
              </a:rPr>
              <a:t>Treatment 3 (Uprooting without Burning): A modified management approach in which </a:t>
            </a:r>
            <a:r>
              <a:rPr lang="en-US" sz="2400" b="0" dirty="0" err="1">
                <a:solidFill>
                  <a:schemeClr val="bg1"/>
                </a:solidFill>
                <a:latin typeface="Garamond" panose="02020404030301010803" pitchFamily="18" charset="0"/>
              </a:rPr>
              <a:t>Banmara</a:t>
            </a:r>
            <a:r>
              <a:rPr lang="en-US" sz="2400" b="0" dirty="0">
                <a:solidFill>
                  <a:schemeClr val="bg1"/>
                </a:solidFill>
                <a:latin typeface="Garamond" panose="02020404030301010803" pitchFamily="18" charset="0"/>
              </a:rPr>
              <a:t> plants are uprooted, including their root systems, and the biomass is left unburned within the plot .</a:t>
            </a:r>
          </a:p>
        </p:txBody>
      </p:sp>
      <p:pic>
        <p:nvPicPr>
          <p:cNvPr id="4" name="Picture 3" descr="E:\Office works\Rija_2014_15\Rija_office_mar2\CNH_Rija\CNH_Soil\SoilPhotos\IMG_490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24800" y="1143000"/>
            <a:ext cx="3886200" cy="441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083417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Users\pscadmin2\Desktop\Office\Photos\Ghailaghari\Ghailaghari_cam1\IMG_4264.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4645027" y="2517387"/>
            <a:ext cx="3046615" cy="2286000"/>
          </a:xfrm>
          <a:prstGeom prst="rect">
            <a:avLst/>
          </a:prstGeom>
          <a:ln w="190500" cap="sq">
            <a:no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5" name="Picture 5" descr="C:\Users\Indra\Desktop\Calendar\IMG_4942.JPG"/>
          <p:cNvPicPr>
            <a:picLocks noChangeAspect="1" noChangeArrowheads="1"/>
          </p:cNvPicPr>
          <p:nvPr/>
        </p:nvPicPr>
        <p:blipFill>
          <a:blip r:embed="rId3" cstate="print"/>
          <a:srcRect/>
          <a:stretch>
            <a:fillRect/>
          </a:stretch>
        </p:blipFill>
        <p:spPr bwMode="auto">
          <a:xfrm>
            <a:off x="1729483" y="630913"/>
            <a:ext cx="2819400" cy="1947672"/>
          </a:xfrm>
          <a:prstGeom prst="rect">
            <a:avLst/>
          </a:prstGeom>
          <a:ln w="190500" cap="sq">
            <a:no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6" name="Picture 8" descr="C:\Users\Indra\Desktop\Calendar\IMG_4922.JPG"/>
          <p:cNvPicPr>
            <a:picLocks noChangeAspect="1" noChangeArrowheads="1"/>
          </p:cNvPicPr>
          <p:nvPr/>
        </p:nvPicPr>
        <p:blipFill>
          <a:blip r:embed="rId4" cstate="print"/>
          <a:srcRect/>
          <a:stretch>
            <a:fillRect/>
          </a:stretch>
        </p:blipFill>
        <p:spPr bwMode="auto">
          <a:xfrm>
            <a:off x="7706591" y="536187"/>
            <a:ext cx="2874818" cy="1981200"/>
          </a:xfrm>
          <a:prstGeom prst="rect">
            <a:avLst/>
          </a:prstGeom>
          <a:ln w="190500" cap="sq">
            <a:no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11" name="TextBox 10"/>
          <p:cNvSpPr txBox="1"/>
          <p:nvPr/>
        </p:nvSpPr>
        <p:spPr>
          <a:xfrm>
            <a:off x="1600200" y="2520152"/>
            <a:ext cx="2895600" cy="310341"/>
          </a:xfrm>
          <a:prstGeom prst="rect">
            <a:avLst/>
          </a:prstGeom>
          <a:noFill/>
        </p:spPr>
        <p:txBody>
          <a:bodyPr wrap="square" rtlCol="0">
            <a:spAutoFit/>
          </a:bodyPr>
          <a:lstStyle/>
          <a:p>
            <a:pPr algn="ctr"/>
            <a:r>
              <a:rPr lang="en-US" sz="1700" dirty="0">
                <a:solidFill>
                  <a:schemeClr val="bg1"/>
                </a:solidFill>
                <a:latin typeface="Garamond" panose="02020404030301010803" pitchFamily="18" charset="0"/>
              </a:rPr>
              <a:t>Soil sample collection</a:t>
            </a:r>
          </a:p>
        </p:txBody>
      </p:sp>
      <p:pic>
        <p:nvPicPr>
          <p:cNvPr id="13" name="Picture 10" descr="C:\Users\Indra\Desktop\Calendar\IMG_4919.JPG"/>
          <p:cNvPicPr>
            <a:picLocks noChangeAspect="1" noChangeArrowheads="1"/>
          </p:cNvPicPr>
          <p:nvPr/>
        </p:nvPicPr>
        <p:blipFill>
          <a:blip r:embed="rId5" cstate="print"/>
          <a:srcRect/>
          <a:stretch>
            <a:fillRect/>
          </a:stretch>
        </p:blipFill>
        <p:spPr bwMode="auto">
          <a:xfrm>
            <a:off x="7467600" y="4724494"/>
            <a:ext cx="2826327" cy="2057307"/>
          </a:xfrm>
          <a:prstGeom prst="rect">
            <a:avLst/>
          </a:prstGeom>
          <a:ln w="190500" cap="sq">
            <a:no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14" name="Curved Left Arrow 13"/>
          <p:cNvSpPr/>
          <p:nvPr/>
        </p:nvSpPr>
        <p:spPr>
          <a:xfrm rot="8878188">
            <a:off x="2589075" y="2880493"/>
            <a:ext cx="1544125" cy="1948256"/>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Right Arrow 14"/>
          <p:cNvSpPr/>
          <p:nvPr/>
        </p:nvSpPr>
        <p:spPr>
          <a:xfrm>
            <a:off x="4548883" y="1066800"/>
            <a:ext cx="3157708" cy="685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Arrow 15"/>
          <p:cNvSpPr/>
          <p:nvPr/>
        </p:nvSpPr>
        <p:spPr>
          <a:xfrm rot="5400000">
            <a:off x="8341620" y="3004235"/>
            <a:ext cx="1143001" cy="685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Arrow 16"/>
          <p:cNvSpPr/>
          <p:nvPr/>
        </p:nvSpPr>
        <p:spPr>
          <a:xfrm rot="10800000">
            <a:off x="5867400" y="5334000"/>
            <a:ext cx="1447800" cy="685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p:cNvPicPr>
            <a:picLocks noChangeAspect="1" noChangeArrowheads="1"/>
          </p:cNvPicPr>
          <p:nvPr/>
        </p:nvPicPr>
        <p:blipFill>
          <a:blip r:embed="rId6" cstate="print"/>
          <a:srcRect/>
          <a:stretch>
            <a:fillRect/>
          </a:stretch>
        </p:blipFill>
        <p:spPr bwMode="auto">
          <a:xfrm>
            <a:off x="1523999" y="5069150"/>
            <a:ext cx="3810001" cy="1687429"/>
          </a:xfrm>
          <a:prstGeom prst="rect">
            <a:avLst/>
          </a:prstGeom>
          <a:noFill/>
          <a:ln w="9525">
            <a:noFill/>
            <a:miter lim="800000"/>
            <a:headEnd/>
            <a:tailEnd/>
          </a:ln>
          <a:effectLst/>
        </p:spPr>
      </p:pic>
      <p:sp>
        <p:nvSpPr>
          <p:cNvPr id="18" name="TextBox 17"/>
          <p:cNvSpPr txBox="1"/>
          <p:nvPr/>
        </p:nvSpPr>
        <p:spPr>
          <a:xfrm>
            <a:off x="7467600" y="2203848"/>
            <a:ext cx="3352800" cy="572144"/>
          </a:xfrm>
          <a:prstGeom prst="rect">
            <a:avLst/>
          </a:prstGeom>
          <a:noFill/>
        </p:spPr>
        <p:txBody>
          <a:bodyPr wrap="square" rtlCol="0">
            <a:spAutoFit/>
          </a:bodyPr>
          <a:lstStyle/>
          <a:p>
            <a:pPr algn="ctr"/>
            <a:endParaRPr lang="en-US" sz="1700" dirty="0">
              <a:latin typeface="Garamond" panose="02020404030301010803" pitchFamily="18" charset="0"/>
            </a:endParaRPr>
          </a:p>
          <a:p>
            <a:pPr algn="ctr"/>
            <a:r>
              <a:rPr lang="en-US" sz="1700" dirty="0">
                <a:solidFill>
                  <a:schemeClr val="bg1"/>
                </a:solidFill>
                <a:latin typeface="Garamond" panose="02020404030301010803" pitchFamily="18" charset="0"/>
              </a:rPr>
              <a:t>Preparation for sample analysis</a:t>
            </a:r>
          </a:p>
        </p:txBody>
      </p:sp>
      <p:sp>
        <p:nvSpPr>
          <p:cNvPr id="19" name="TextBox 18"/>
          <p:cNvSpPr txBox="1"/>
          <p:nvPr/>
        </p:nvSpPr>
        <p:spPr>
          <a:xfrm>
            <a:off x="7556430" y="4285717"/>
            <a:ext cx="2895600" cy="310341"/>
          </a:xfrm>
          <a:prstGeom prst="rect">
            <a:avLst/>
          </a:prstGeom>
          <a:noFill/>
        </p:spPr>
        <p:txBody>
          <a:bodyPr wrap="square" rtlCol="0">
            <a:spAutoFit/>
          </a:bodyPr>
          <a:lstStyle/>
          <a:p>
            <a:pPr algn="ctr"/>
            <a:r>
              <a:rPr lang="en-US" sz="1700" dirty="0">
                <a:solidFill>
                  <a:schemeClr val="bg1"/>
                </a:solidFill>
                <a:latin typeface="Garamond" panose="02020404030301010803" pitchFamily="18" charset="0"/>
              </a:rPr>
              <a:t>Preparation for soil testing</a:t>
            </a:r>
          </a:p>
        </p:txBody>
      </p:sp>
      <p:sp>
        <p:nvSpPr>
          <p:cNvPr id="20" name="TextBox 19"/>
          <p:cNvSpPr txBox="1"/>
          <p:nvPr/>
        </p:nvSpPr>
        <p:spPr>
          <a:xfrm>
            <a:off x="4608514" y="2270050"/>
            <a:ext cx="2895600" cy="310341"/>
          </a:xfrm>
          <a:prstGeom prst="rect">
            <a:avLst/>
          </a:prstGeom>
          <a:noFill/>
        </p:spPr>
        <p:txBody>
          <a:bodyPr wrap="square" rtlCol="0">
            <a:spAutoFit/>
          </a:bodyPr>
          <a:lstStyle/>
          <a:p>
            <a:pPr algn="ctr"/>
            <a:r>
              <a:rPr lang="en-US" sz="1700" dirty="0" err="1">
                <a:solidFill>
                  <a:schemeClr val="bg1"/>
                </a:solidFill>
                <a:latin typeface="Garamond" panose="02020404030301010803" pitchFamily="18" charset="0"/>
              </a:rPr>
              <a:t>Mikania</a:t>
            </a:r>
            <a:r>
              <a:rPr lang="en-US" sz="1700" dirty="0">
                <a:solidFill>
                  <a:schemeClr val="bg1"/>
                </a:solidFill>
                <a:latin typeface="Garamond" panose="02020404030301010803" pitchFamily="18" charset="0"/>
              </a:rPr>
              <a:t> data collection</a:t>
            </a:r>
          </a:p>
        </p:txBody>
      </p:sp>
      <p:sp>
        <p:nvSpPr>
          <p:cNvPr id="21" name="TextBox 20"/>
          <p:cNvSpPr txBox="1"/>
          <p:nvPr/>
        </p:nvSpPr>
        <p:spPr>
          <a:xfrm>
            <a:off x="1600200" y="4675258"/>
            <a:ext cx="3124200" cy="310341"/>
          </a:xfrm>
          <a:prstGeom prst="rect">
            <a:avLst/>
          </a:prstGeom>
          <a:noFill/>
        </p:spPr>
        <p:txBody>
          <a:bodyPr wrap="square" rtlCol="0">
            <a:spAutoFit/>
          </a:bodyPr>
          <a:lstStyle/>
          <a:p>
            <a:pPr algn="ctr"/>
            <a:r>
              <a:rPr lang="en-US" sz="1700" dirty="0">
                <a:solidFill>
                  <a:schemeClr val="bg1"/>
                </a:solidFill>
                <a:latin typeface="Garamond" panose="02020404030301010803" pitchFamily="18" charset="0"/>
              </a:rPr>
              <a:t>Soil testing</a:t>
            </a:r>
            <a:endParaRPr lang="en-US" sz="1700" dirty="0">
              <a:latin typeface="FONTASY_ HIMALI_ TT" panose="040B0500000000000000" pitchFamily="82" charset="0"/>
            </a:endParaRPr>
          </a:p>
        </p:txBody>
      </p:sp>
    </p:spTree>
    <p:extLst>
      <p:ext uri="{BB962C8B-B14F-4D97-AF65-F5344CB8AC3E}">
        <p14:creationId xmlns:p14="http://schemas.microsoft.com/office/powerpoint/2010/main" val="206691374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Dell\Downloads\CNH_Catchment_Area map.jpeg"/>
          <p:cNvPicPr/>
          <p:nvPr/>
        </p:nvPicPr>
        <p:blipFill>
          <a:blip r:embed="rId2" cstate="print"/>
          <a:srcRect/>
          <a:stretch>
            <a:fillRect/>
          </a:stretch>
        </p:blipFill>
        <p:spPr bwMode="auto">
          <a:xfrm>
            <a:off x="1600200" y="609600"/>
            <a:ext cx="8915400" cy="5943600"/>
          </a:xfrm>
          <a:prstGeom prst="rect">
            <a:avLst/>
          </a:prstGeom>
          <a:noFill/>
          <a:ln w="9525">
            <a:noFill/>
            <a:miter lim="800000"/>
            <a:headEnd/>
            <a:tailEnd/>
          </a:ln>
        </p:spPr>
      </p:pic>
      <p:sp>
        <p:nvSpPr>
          <p:cNvPr id="3" name="Rectangle 2"/>
          <p:cNvSpPr txBox="1">
            <a:spLocks noChangeArrowheads="1"/>
          </p:cNvSpPr>
          <p:nvPr/>
        </p:nvSpPr>
        <p:spPr>
          <a:xfrm>
            <a:off x="1524000" y="-76200"/>
            <a:ext cx="8610600" cy="762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C000"/>
                </a:solidFill>
                <a:latin typeface="+mj-lt"/>
                <a:ea typeface="+mj-ea"/>
                <a:cs typeface="+mj-cs"/>
              </a:defRPr>
            </a:lvl1pPr>
          </a:lstStyle>
          <a:p>
            <a:pPr>
              <a:defRPr/>
            </a:pPr>
            <a:r>
              <a:rPr lang="en-US" sz="3600" dirty="0">
                <a:latin typeface="Constantia" panose="02030602050306030303" pitchFamily="18" charset="0"/>
              </a:rPr>
              <a:t>Household Survey Sample </a:t>
            </a:r>
            <a:endParaRPr lang="en-US" sz="3600" dirty="0">
              <a:solidFill>
                <a:srgbClr val="FFD44B"/>
              </a:solidFill>
              <a:effectLst>
                <a:outerShdw blurRad="38100" dist="38100" dir="2700000" algn="tl">
                  <a:srgbClr val="000000">
                    <a:alpha val="43137"/>
                  </a:srgbClr>
                </a:outerShdw>
              </a:effectLst>
              <a:latin typeface="Constantia" panose="02030602050306030303" pitchFamily="18" charset="0"/>
            </a:endParaRPr>
          </a:p>
        </p:txBody>
      </p:sp>
    </p:spTree>
    <p:extLst>
      <p:ext uri="{BB962C8B-B14F-4D97-AF65-F5344CB8AC3E}">
        <p14:creationId xmlns:p14="http://schemas.microsoft.com/office/powerpoint/2010/main" val="264176113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6C0F733F-639B-8D38-D5B9-006F685E360F}"/>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09483" y="1295400"/>
            <a:ext cx="11887200" cy="5312871"/>
          </a:xfrm>
          <a:prstGeom prst="rect">
            <a:avLst/>
          </a:prstGeom>
          <a:noFill/>
          <a:ln>
            <a:noFill/>
          </a:ln>
        </p:spPr>
      </p:pic>
      <p:sp>
        <p:nvSpPr>
          <p:cNvPr id="8" name="TextBox 7">
            <a:extLst>
              <a:ext uri="{FF2B5EF4-FFF2-40B4-BE49-F238E27FC236}">
                <a16:creationId xmlns:a16="http://schemas.microsoft.com/office/drawing/2014/main" id="{9BBFA489-FDEF-D598-9070-FCD4498ECC21}"/>
              </a:ext>
            </a:extLst>
          </p:cNvPr>
          <p:cNvSpPr txBox="1"/>
          <p:nvPr/>
        </p:nvSpPr>
        <p:spPr>
          <a:xfrm>
            <a:off x="109483" y="739121"/>
            <a:ext cx="10884776" cy="502958"/>
          </a:xfrm>
          <a:prstGeom prst="rect">
            <a:avLst/>
          </a:prstGeom>
          <a:noFill/>
        </p:spPr>
        <p:txBody>
          <a:bodyPr wrap="square">
            <a:spAutoFit/>
          </a:bodyPr>
          <a:lstStyle/>
          <a:p>
            <a:pPr marR="0" algn="l" rtl="0"/>
            <a:r>
              <a:rPr lang="en-US" sz="3200" i="0" u="none" strike="noStrike" kern="100" baseline="0" dirty="0">
                <a:solidFill>
                  <a:srgbClr val="FFC000"/>
                </a:solidFill>
                <a:latin typeface="Garamond" panose="02020404030301010803" pitchFamily="18" charset="0"/>
              </a:rPr>
              <a:t>Global Environmental Dynamics and Trends Over Time</a:t>
            </a:r>
          </a:p>
        </p:txBody>
      </p:sp>
    </p:spTree>
    <p:extLst>
      <p:ext uri="{BB962C8B-B14F-4D97-AF65-F5344CB8AC3E}">
        <p14:creationId xmlns:p14="http://schemas.microsoft.com/office/powerpoint/2010/main" val="423761045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NH_Household.jpg"/>
          <p:cNvPicPr/>
          <p:nvPr/>
        </p:nvPicPr>
        <p:blipFill>
          <a:blip r:embed="rId2" cstate="print"/>
          <a:stretch>
            <a:fillRect/>
          </a:stretch>
        </p:blipFill>
        <p:spPr>
          <a:xfrm>
            <a:off x="1447800" y="1066800"/>
            <a:ext cx="9296400" cy="5462805"/>
          </a:xfrm>
          <a:prstGeom prst="rect">
            <a:avLst/>
          </a:prstGeom>
        </p:spPr>
      </p:pic>
      <p:sp>
        <p:nvSpPr>
          <p:cNvPr id="3" name="Rectangle 2"/>
          <p:cNvSpPr/>
          <p:nvPr/>
        </p:nvSpPr>
        <p:spPr>
          <a:xfrm>
            <a:off x="-76200" y="609600"/>
            <a:ext cx="7422026" cy="689099"/>
          </a:xfrm>
          <a:prstGeom prst="rect">
            <a:avLst/>
          </a:prstGeom>
        </p:spPr>
        <p:txBody>
          <a:bodyPr wrap="square">
            <a:spAutoFit/>
          </a:bodyPr>
          <a:lstStyle/>
          <a:p>
            <a:pPr algn="just">
              <a:lnSpc>
                <a:spcPct val="115000"/>
              </a:lnSpc>
            </a:pPr>
            <a:r>
              <a:rPr lang="en-US" sz="3600" dirty="0">
                <a:solidFill>
                  <a:srgbClr val="FFC000"/>
                </a:solidFill>
                <a:latin typeface="Constantia" panose="02030602050306030303" pitchFamily="18" charset="0"/>
                <a:ea typeface="Times New Roman" panose="02020603050405020304" pitchFamily="18" charset="0"/>
                <a:cs typeface="Times New Roman" panose="02020603050405020304" pitchFamily="18" charset="0"/>
              </a:rPr>
              <a:t>Household Location </a:t>
            </a:r>
            <a:endParaRPr lang="en-US" sz="2400" dirty="0">
              <a:solidFill>
                <a:srgbClr val="FFC000"/>
              </a:solidFill>
              <a:latin typeface="Constantia" panose="0203060205030603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183836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457200"/>
            <a:ext cx="7345826" cy="729430"/>
          </a:xfrm>
          <a:prstGeom prst="rect">
            <a:avLst/>
          </a:prstGeom>
        </p:spPr>
        <p:txBody>
          <a:bodyPr wrap="square">
            <a:spAutoFit/>
          </a:bodyPr>
          <a:lstStyle/>
          <a:p>
            <a:pPr algn="just">
              <a:lnSpc>
                <a:spcPct val="115000"/>
              </a:lnSpc>
            </a:pPr>
            <a:r>
              <a:rPr lang="en-US" sz="3600" dirty="0">
                <a:solidFill>
                  <a:srgbClr val="FFC000"/>
                </a:solidFill>
                <a:latin typeface="Constantia" panose="02030602050306030303" pitchFamily="18" charset="0"/>
                <a:ea typeface="Times New Roman" panose="02020603050405020304" pitchFamily="18" charset="0"/>
                <a:cs typeface="Times New Roman" panose="02020603050405020304" pitchFamily="18" charset="0"/>
              </a:rPr>
              <a:t>Harvest Mapping</a:t>
            </a:r>
            <a:endParaRPr lang="en-US" sz="2400" dirty="0">
              <a:solidFill>
                <a:srgbClr val="FFC000"/>
              </a:solidFill>
              <a:latin typeface="Constantia" panose="02030602050306030303" pitchFamily="18" charset="0"/>
              <a:ea typeface="Times New Roman" panose="02020603050405020304" pitchFamily="18" charset="0"/>
              <a:cs typeface="Times New Roman" panose="02020603050405020304" pitchFamily="18" charset="0"/>
            </a:endParaRPr>
          </a:p>
        </p:txBody>
      </p:sp>
      <p:pic>
        <p:nvPicPr>
          <p:cNvPr id="3" name="Picture 2" descr="Tab_Used.jpg"/>
          <p:cNvPicPr/>
          <p:nvPr/>
        </p:nvPicPr>
        <p:blipFill>
          <a:blip r:embed="rId2" cstate="print"/>
          <a:stretch>
            <a:fillRect/>
          </a:stretch>
        </p:blipFill>
        <p:spPr>
          <a:xfrm>
            <a:off x="6553200" y="1143000"/>
            <a:ext cx="4038600" cy="3276600"/>
          </a:xfrm>
          <a:prstGeom prst="rect">
            <a:avLst/>
          </a:prstGeom>
        </p:spPr>
      </p:pic>
      <p:graphicFrame>
        <p:nvGraphicFramePr>
          <p:cNvPr id="4" name="Table 3"/>
          <p:cNvGraphicFramePr>
            <a:graphicFrameLocks noGrp="1"/>
          </p:cNvGraphicFramePr>
          <p:nvPr/>
        </p:nvGraphicFramePr>
        <p:xfrm>
          <a:off x="2057400" y="5181600"/>
          <a:ext cx="8077200" cy="1242060"/>
        </p:xfrm>
        <a:graphic>
          <a:graphicData uri="http://schemas.openxmlformats.org/drawingml/2006/table">
            <a:tbl>
              <a:tblPr firstRow="1" bandRow="1">
                <a:tableStyleId>{5C22544A-7EE6-4342-B048-85BDC9FD1C3A}</a:tableStyleId>
              </a:tblPr>
              <a:tblGrid>
                <a:gridCol w="4027783">
                  <a:extLst>
                    <a:ext uri="{9D8B030D-6E8A-4147-A177-3AD203B41FA5}">
                      <a16:colId xmlns:a16="http://schemas.microsoft.com/office/drawing/2014/main" val="20000"/>
                    </a:ext>
                  </a:extLst>
                </a:gridCol>
                <a:gridCol w="1780895">
                  <a:extLst>
                    <a:ext uri="{9D8B030D-6E8A-4147-A177-3AD203B41FA5}">
                      <a16:colId xmlns:a16="http://schemas.microsoft.com/office/drawing/2014/main" val="20001"/>
                    </a:ext>
                  </a:extLst>
                </a:gridCol>
                <a:gridCol w="2268522">
                  <a:extLst>
                    <a:ext uri="{9D8B030D-6E8A-4147-A177-3AD203B41FA5}">
                      <a16:colId xmlns:a16="http://schemas.microsoft.com/office/drawing/2014/main" val="20002"/>
                    </a:ext>
                  </a:extLst>
                </a:gridCol>
              </a:tblGrid>
              <a:tr h="414020">
                <a:tc>
                  <a:txBody>
                    <a:bodyPr/>
                    <a:lstStyle/>
                    <a:p>
                      <a:endParaRPr lang="en-US" dirty="0">
                        <a:latin typeface="Constantia" panose="02030602050306030303" pitchFamily="18" charset="0"/>
                      </a:endParaRPr>
                    </a:p>
                  </a:txBody>
                  <a:tcPr/>
                </a:tc>
                <a:tc>
                  <a:txBody>
                    <a:bodyPr/>
                    <a:lstStyle/>
                    <a:p>
                      <a:r>
                        <a:rPr lang="en-US" dirty="0">
                          <a:latin typeface="Constantia" panose="02030602050306030303" pitchFamily="18" charset="0"/>
                        </a:rPr>
                        <a:t>Time 1</a:t>
                      </a:r>
                    </a:p>
                  </a:txBody>
                  <a:tcPr/>
                </a:tc>
                <a:tc>
                  <a:txBody>
                    <a:bodyPr/>
                    <a:lstStyle/>
                    <a:p>
                      <a:r>
                        <a:rPr lang="en-US" dirty="0">
                          <a:latin typeface="Constantia" panose="02030602050306030303" pitchFamily="18" charset="0"/>
                        </a:rPr>
                        <a:t>Time 2</a:t>
                      </a:r>
                    </a:p>
                  </a:txBody>
                  <a:tcPr/>
                </a:tc>
                <a:extLst>
                  <a:ext uri="{0D108BD9-81ED-4DB2-BD59-A6C34878D82A}">
                    <a16:rowId xmlns:a16="http://schemas.microsoft.com/office/drawing/2014/main" val="10000"/>
                  </a:ext>
                </a:extLst>
              </a:tr>
              <a:tr h="414020">
                <a:tc>
                  <a:txBody>
                    <a:bodyPr/>
                    <a:lstStyle/>
                    <a:p>
                      <a:r>
                        <a:rPr lang="en-US" dirty="0">
                          <a:latin typeface="Constantia" panose="02030602050306030303" pitchFamily="18" charset="0"/>
                        </a:rPr>
                        <a:t>Number of Households</a:t>
                      </a:r>
                    </a:p>
                  </a:txBody>
                  <a:tcPr/>
                </a:tc>
                <a:tc>
                  <a:txBody>
                    <a:bodyPr/>
                    <a:lstStyle/>
                    <a:p>
                      <a:r>
                        <a:rPr lang="en-US" dirty="0">
                          <a:latin typeface="Constantia" panose="02030602050306030303" pitchFamily="18" charset="0"/>
                        </a:rPr>
                        <a:t>1231</a:t>
                      </a:r>
                    </a:p>
                  </a:txBody>
                  <a:tcPr/>
                </a:tc>
                <a:tc>
                  <a:txBody>
                    <a:bodyPr/>
                    <a:lstStyle/>
                    <a:p>
                      <a:r>
                        <a:rPr lang="en-US" dirty="0">
                          <a:latin typeface="Constantia" panose="02030602050306030303" pitchFamily="18" charset="0"/>
                        </a:rPr>
                        <a:t>1489</a:t>
                      </a:r>
                    </a:p>
                  </a:txBody>
                  <a:tcPr/>
                </a:tc>
                <a:extLst>
                  <a:ext uri="{0D108BD9-81ED-4DB2-BD59-A6C34878D82A}">
                    <a16:rowId xmlns:a16="http://schemas.microsoft.com/office/drawing/2014/main" val="10001"/>
                  </a:ext>
                </a:extLst>
              </a:tr>
              <a:tr h="414020">
                <a:tc>
                  <a:txBody>
                    <a:bodyPr/>
                    <a:lstStyle/>
                    <a:p>
                      <a:r>
                        <a:rPr lang="en-US" dirty="0">
                          <a:latin typeface="Constantia" panose="02030602050306030303" pitchFamily="18" charset="0"/>
                        </a:rPr>
                        <a:t>Number</a:t>
                      </a:r>
                      <a:r>
                        <a:rPr lang="en-US" baseline="0" dirty="0">
                          <a:latin typeface="Constantia" panose="02030602050306030303" pitchFamily="18" charset="0"/>
                        </a:rPr>
                        <a:t> of Harvest Maps </a:t>
                      </a:r>
                      <a:endParaRPr lang="en-US" dirty="0">
                        <a:latin typeface="Constantia" panose="02030602050306030303" pitchFamily="18" charset="0"/>
                      </a:endParaRPr>
                    </a:p>
                  </a:txBody>
                  <a:tcPr/>
                </a:tc>
                <a:tc>
                  <a:txBody>
                    <a:bodyPr/>
                    <a:lstStyle/>
                    <a:p>
                      <a:r>
                        <a:rPr lang="en-US" dirty="0">
                          <a:latin typeface="Constantia" panose="02030602050306030303" pitchFamily="18" charset="0"/>
                        </a:rPr>
                        <a:t>21</a:t>
                      </a:r>
                    </a:p>
                  </a:txBody>
                  <a:tcPr/>
                </a:tc>
                <a:tc>
                  <a:txBody>
                    <a:bodyPr/>
                    <a:lstStyle/>
                    <a:p>
                      <a:r>
                        <a:rPr lang="en-US" dirty="0">
                          <a:latin typeface="Constantia" panose="02030602050306030303" pitchFamily="18" charset="0"/>
                        </a:rPr>
                        <a:t>21</a:t>
                      </a:r>
                    </a:p>
                  </a:txBody>
                  <a:tcPr/>
                </a:tc>
                <a:extLst>
                  <a:ext uri="{0D108BD9-81ED-4DB2-BD59-A6C34878D82A}">
                    <a16:rowId xmlns:a16="http://schemas.microsoft.com/office/drawing/2014/main" val="10002"/>
                  </a:ext>
                </a:extLst>
              </a:tr>
            </a:tbl>
          </a:graphicData>
        </a:graphic>
      </p:graphicFrame>
      <p:pic>
        <p:nvPicPr>
          <p:cNvPr id="5" name="Picture 4" descr="G:\DCIM\126___11\IMG_8442.JPG"/>
          <p:cNvPicPr/>
          <p:nvPr/>
        </p:nvPicPr>
        <p:blipFill>
          <a:blip r:embed="rId3" cstate="print"/>
          <a:srcRect/>
          <a:stretch>
            <a:fillRect/>
          </a:stretch>
        </p:blipFill>
        <p:spPr bwMode="auto">
          <a:xfrm>
            <a:off x="1828800" y="1143000"/>
            <a:ext cx="4419600" cy="3352800"/>
          </a:xfrm>
          <a:prstGeom prst="rect">
            <a:avLst/>
          </a:prstGeom>
          <a:noFill/>
          <a:ln w="9525">
            <a:noFill/>
            <a:miter lim="800000"/>
            <a:headEnd/>
            <a:tailEnd/>
          </a:ln>
        </p:spPr>
      </p:pic>
    </p:spTree>
    <p:extLst>
      <p:ext uri="{BB962C8B-B14F-4D97-AF65-F5344CB8AC3E}">
        <p14:creationId xmlns:p14="http://schemas.microsoft.com/office/powerpoint/2010/main" val="420032469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a:extLst>
              <a:ext uri="{FF2B5EF4-FFF2-40B4-BE49-F238E27FC236}">
                <a16:creationId xmlns:a16="http://schemas.microsoft.com/office/drawing/2014/main" id="{308A2015-11AA-DEBF-C3F5-E94FD81C259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85394" y="1524000"/>
            <a:ext cx="5054205" cy="37338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4">
            <a:extLst>
              <a:ext uri="{FF2B5EF4-FFF2-40B4-BE49-F238E27FC236}">
                <a16:creationId xmlns:a16="http://schemas.microsoft.com/office/drawing/2014/main" id="{2E787F7D-ADC7-4714-6EA4-8EF6E9CA3D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524000"/>
            <a:ext cx="5214810" cy="38804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1367647"/>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descr="IMG_0001.jpg"/>
          <p:cNvPicPr>
            <a:picLocks noChangeAspect="1"/>
          </p:cNvPicPr>
          <p:nvPr/>
        </p:nvPicPr>
        <p:blipFill rotWithShape="1">
          <a:blip r:embed="rId2" cstate="print">
            <a:extLst>
              <a:ext uri="{28A0092B-C50C-407E-A947-70E740481C1C}">
                <a14:useLocalDpi xmlns:a14="http://schemas.microsoft.com/office/drawing/2010/main" val="0"/>
              </a:ext>
            </a:extLst>
          </a:blip>
          <a:srcRect t="37180"/>
          <a:stretch/>
        </p:blipFill>
        <p:spPr bwMode="auto">
          <a:xfrm>
            <a:off x="1143000" y="1752601"/>
            <a:ext cx="9001897"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9"/>
          <p:cNvSpPr txBox="1">
            <a:spLocks noChangeArrowheads="1"/>
          </p:cNvSpPr>
          <p:nvPr/>
        </p:nvSpPr>
        <p:spPr bwMode="auto">
          <a:xfrm>
            <a:off x="381000" y="762000"/>
            <a:ext cx="12192000" cy="8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0BD0D9"/>
              </a:buClr>
              <a:buSzPct val="95000"/>
              <a:buFont typeface="Wingdings 2" pitchFamily="18" charset="2"/>
              <a:buChar char=""/>
              <a:defRPr sz="2600">
                <a:solidFill>
                  <a:schemeClr val="tx1"/>
                </a:solidFill>
                <a:latin typeface="Constantia" pitchFamily="18" charset="0"/>
              </a:defRPr>
            </a:lvl1pPr>
            <a:lvl2pPr marL="742950" indent="-285750" eaLnBrk="0" hangingPunct="0">
              <a:spcBef>
                <a:spcPct val="20000"/>
              </a:spcBef>
              <a:buClr>
                <a:schemeClr val="accent1"/>
              </a:buClr>
              <a:buSzPct val="85000"/>
              <a:buFont typeface="Wingdings 2" pitchFamily="18" charset="2"/>
              <a:buChar char=""/>
              <a:defRPr sz="2400">
                <a:solidFill>
                  <a:schemeClr val="tx1"/>
                </a:solidFill>
                <a:latin typeface="Constantia" pitchFamily="18" charset="0"/>
              </a:defRPr>
            </a:lvl2pPr>
            <a:lvl3pPr marL="1143000" indent="-228600" eaLnBrk="0" hangingPunct="0">
              <a:spcBef>
                <a:spcPct val="20000"/>
              </a:spcBef>
              <a:buClr>
                <a:schemeClr val="accent2"/>
              </a:buClr>
              <a:buSzPct val="70000"/>
              <a:buFont typeface="Wingdings 2" pitchFamily="18" charset="2"/>
              <a:buChar char=""/>
              <a:defRPr sz="2100">
                <a:solidFill>
                  <a:schemeClr val="tx1"/>
                </a:solidFill>
                <a:latin typeface="Constantia" pitchFamily="18" charset="0"/>
              </a:defRPr>
            </a:lvl3pPr>
            <a:lvl4pPr marL="1600200" indent="-228600" eaLnBrk="0" hangingPunct="0">
              <a:spcBef>
                <a:spcPct val="20000"/>
              </a:spcBef>
              <a:buClr>
                <a:srgbClr val="0BD0D9"/>
              </a:buClr>
              <a:buSzPct val="65000"/>
              <a:buFont typeface="Wingdings 2" pitchFamily="18" charset="2"/>
              <a:buChar char=""/>
              <a:defRPr sz="2000">
                <a:solidFill>
                  <a:schemeClr val="tx1"/>
                </a:solidFill>
                <a:latin typeface="Constantia" pitchFamily="18" charset="0"/>
              </a:defRPr>
            </a:lvl4pPr>
            <a:lvl5pPr marL="2057400" indent="-228600" eaLnBrk="0" hangingPunct="0">
              <a:spcBef>
                <a:spcPct val="20000"/>
              </a:spcBef>
              <a:buClr>
                <a:srgbClr val="10CF9B"/>
              </a:buClr>
              <a:buSzPct val="65000"/>
              <a:buFont typeface="Wingdings 2" pitchFamily="18" charset="2"/>
              <a:buChar char=""/>
              <a:defRPr sz="2000">
                <a:solidFill>
                  <a:schemeClr val="tx1"/>
                </a:solidFill>
                <a:latin typeface="Constantia" pitchFamily="18" charset="0"/>
              </a:defRPr>
            </a:lvl5pPr>
            <a:lvl6pPr marL="25146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6pPr>
            <a:lvl7pPr marL="29718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7pPr>
            <a:lvl8pPr marL="34290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8pPr>
            <a:lvl9pPr marL="38862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9pPr>
          </a:lstStyle>
          <a:p>
            <a:pPr eaLnBrk="1" hangingPunct="1">
              <a:spcBef>
                <a:spcPct val="0"/>
              </a:spcBef>
              <a:buClrTx/>
              <a:buSzTx/>
              <a:buFontTx/>
              <a:buNone/>
            </a:pPr>
            <a:r>
              <a:rPr lang="en-US" altLang="en-US" sz="3200" dirty="0" err="1">
                <a:solidFill>
                  <a:srgbClr val="FFC000"/>
                </a:solidFill>
                <a:latin typeface="Garamond" panose="02020404030301010803" pitchFamily="18" charset="0"/>
              </a:rPr>
              <a:t>Kaski</a:t>
            </a:r>
            <a:r>
              <a:rPr lang="en-US" altLang="en-US" sz="3200" dirty="0">
                <a:solidFill>
                  <a:srgbClr val="FFC000"/>
                </a:solidFill>
                <a:latin typeface="Garamond" panose="02020404030301010803" pitchFamily="18" charset="0"/>
              </a:rPr>
              <a:t> Area Air Pollution Study (KAPS), Nepal:</a:t>
            </a:r>
            <a:r>
              <a:rPr lang="en-US" altLang="en-US" sz="3200" dirty="0">
                <a:solidFill>
                  <a:srgbClr val="FFC000"/>
                </a:solidFill>
                <a:latin typeface="Garamond" panose="02020404030301010803" pitchFamily="18" charset="0"/>
                <a:cs typeface="Arial" charset="0"/>
              </a:rPr>
              <a:t> Investigation of Indoor Solid Fuel and Kerosene Use as Tuberculosis Risk Factor.</a:t>
            </a:r>
            <a:endParaRPr lang="en-US" altLang="en-US" sz="3200" dirty="0">
              <a:solidFill>
                <a:srgbClr val="FFC000"/>
              </a:solidFill>
              <a:latin typeface="Garamond" panose="02020404030301010803" pitchFamily="18" charset="0"/>
            </a:endParaRPr>
          </a:p>
        </p:txBody>
      </p:sp>
    </p:spTree>
    <p:extLst>
      <p:ext uri="{BB962C8B-B14F-4D97-AF65-F5344CB8AC3E}">
        <p14:creationId xmlns:p14="http://schemas.microsoft.com/office/powerpoint/2010/main" val="280506243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Content Placeholder 2"/>
          <p:cNvSpPr txBox="1">
            <a:spLocks/>
          </p:cNvSpPr>
          <p:nvPr/>
        </p:nvSpPr>
        <p:spPr>
          <a:xfrm>
            <a:off x="-6485" y="1803333"/>
            <a:ext cx="12192000" cy="4338063"/>
          </a:xfrm>
          <a:prstGeom prst="rect">
            <a:avLst/>
          </a:prstGeom>
        </p:spPr>
        <p:txBody>
          <a:bodyPr/>
          <a:lstStyle/>
          <a:p>
            <a:pPr eaLnBrk="1" hangingPunct="1">
              <a:defRPr/>
            </a:pPr>
            <a:endParaRPr lang="en-US" sz="2400" b="0" dirty="0">
              <a:solidFill>
                <a:schemeClr val="bg1"/>
              </a:solidFill>
              <a:latin typeface="Garamond" panose="02020404030301010803" pitchFamily="18" charset="0"/>
            </a:endParaRPr>
          </a:p>
          <a:p>
            <a:pPr>
              <a:spcBef>
                <a:spcPts val="600"/>
              </a:spcBef>
              <a:spcAft>
                <a:spcPts val="600"/>
              </a:spcAft>
              <a:defRPr/>
            </a:pPr>
            <a:r>
              <a:rPr lang="en-US" sz="2400" b="0" dirty="0">
                <a:solidFill>
                  <a:schemeClr val="bg1"/>
                </a:solidFill>
                <a:latin typeface="Garamond" panose="02020404030301010803" pitchFamily="18" charset="0"/>
              </a:rPr>
              <a:t>This study, led by Principal Investigator (PI) Michael Bates</a:t>
            </a:r>
          </a:p>
          <a:p>
            <a:pPr marL="457200" indent="-457200">
              <a:spcBef>
                <a:spcPts val="600"/>
              </a:spcBef>
              <a:spcAft>
                <a:spcPts val="600"/>
              </a:spcAft>
              <a:buFont typeface="Arial" pitchFamily="34" charset="0"/>
              <a:buChar char="•"/>
              <a:defRPr/>
            </a:pPr>
            <a:r>
              <a:rPr lang="en-US" sz="2400" b="0" dirty="0">
                <a:solidFill>
                  <a:schemeClr val="bg1"/>
                </a:solidFill>
                <a:latin typeface="Garamond" panose="02020404030301010803" pitchFamily="18" charset="0"/>
              </a:rPr>
              <a:t>To determine whether biomass fuel used for cooking or heating indoor is a risk factor for </a:t>
            </a:r>
            <a:r>
              <a:rPr lang="en-US" sz="2400" b="0" i="1" dirty="0">
                <a:solidFill>
                  <a:schemeClr val="bg1"/>
                </a:solidFill>
                <a:latin typeface="Garamond" panose="02020404030301010803" pitchFamily="18" charset="0"/>
              </a:rPr>
              <a:t>M. tuberculosis </a:t>
            </a:r>
            <a:r>
              <a:rPr lang="en-US" sz="2400" b="0" dirty="0">
                <a:solidFill>
                  <a:schemeClr val="bg1"/>
                </a:solidFill>
                <a:latin typeface="Garamond" panose="02020404030301010803" pitchFamily="18" charset="0"/>
              </a:rPr>
              <a:t>infection or Tuberculosis disease</a:t>
            </a:r>
          </a:p>
          <a:p>
            <a:pPr marL="457200" indent="-457200">
              <a:spcBef>
                <a:spcPts val="600"/>
              </a:spcBef>
              <a:spcAft>
                <a:spcPts val="600"/>
              </a:spcAft>
              <a:buFont typeface="Arial" pitchFamily="34" charset="0"/>
              <a:buChar char="•"/>
              <a:defRPr/>
            </a:pPr>
            <a:endParaRPr lang="en-US" sz="2400" b="0" dirty="0">
              <a:solidFill>
                <a:schemeClr val="bg1"/>
              </a:solidFill>
              <a:latin typeface="Garamond" panose="02020404030301010803" pitchFamily="18" charset="0"/>
            </a:endParaRPr>
          </a:p>
          <a:p>
            <a:pPr marL="457200" indent="-457200">
              <a:spcBef>
                <a:spcPts val="600"/>
              </a:spcBef>
              <a:spcAft>
                <a:spcPts val="600"/>
              </a:spcAft>
              <a:buFont typeface="Arial" pitchFamily="34" charset="0"/>
              <a:buChar char="•"/>
              <a:defRPr/>
            </a:pPr>
            <a:r>
              <a:rPr lang="en-US" sz="2400" b="0" dirty="0">
                <a:solidFill>
                  <a:schemeClr val="bg1"/>
                </a:solidFill>
                <a:latin typeface="Garamond" panose="02020404030301010803" pitchFamily="18" charset="0"/>
              </a:rPr>
              <a:t>To determine whether kerosene used as a cooking fuel indoors is a risk factor for </a:t>
            </a:r>
            <a:r>
              <a:rPr lang="en-US" sz="2400" b="0" i="1" dirty="0">
                <a:solidFill>
                  <a:schemeClr val="bg1"/>
                </a:solidFill>
                <a:latin typeface="Garamond" panose="02020404030301010803" pitchFamily="18" charset="0"/>
              </a:rPr>
              <a:t>M. tuberculosis </a:t>
            </a:r>
            <a:r>
              <a:rPr lang="en-US" sz="2400" b="0" dirty="0">
                <a:solidFill>
                  <a:schemeClr val="bg1"/>
                </a:solidFill>
                <a:latin typeface="Garamond" panose="02020404030301010803" pitchFamily="18" charset="0"/>
              </a:rPr>
              <a:t>infection or Tuberculosis disease </a:t>
            </a:r>
          </a:p>
          <a:p>
            <a:pPr marL="457200" indent="-457200">
              <a:spcBef>
                <a:spcPts val="600"/>
              </a:spcBef>
              <a:spcAft>
                <a:spcPts val="600"/>
              </a:spcAft>
              <a:buFont typeface="Arial" pitchFamily="34" charset="0"/>
              <a:buChar char="•"/>
              <a:defRPr/>
            </a:pPr>
            <a:endParaRPr lang="en-US" sz="2400" b="0" dirty="0">
              <a:solidFill>
                <a:schemeClr val="bg1"/>
              </a:solidFill>
              <a:latin typeface="Garamond" panose="02020404030301010803" pitchFamily="18" charset="0"/>
            </a:endParaRPr>
          </a:p>
          <a:p>
            <a:pPr marL="457200" indent="-457200">
              <a:spcBef>
                <a:spcPts val="600"/>
              </a:spcBef>
              <a:spcAft>
                <a:spcPts val="600"/>
              </a:spcAft>
              <a:buFont typeface="Arial" pitchFamily="34" charset="0"/>
              <a:buChar char="•"/>
              <a:defRPr/>
            </a:pPr>
            <a:r>
              <a:rPr lang="en-US" sz="2400" b="0" dirty="0">
                <a:solidFill>
                  <a:schemeClr val="bg1"/>
                </a:solidFill>
                <a:latin typeface="Garamond" panose="02020404030301010803" pitchFamily="18" charset="0"/>
              </a:rPr>
              <a:t>To determine whether kerosene used as a lighting fuel indoors is a risk factor for </a:t>
            </a:r>
            <a:r>
              <a:rPr lang="en-US" sz="2400" b="0" i="1" dirty="0">
                <a:solidFill>
                  <a:schemeClr val="bg1"/>
                </a:solidFill>
                <a:latin typeface="Garamond" panose="02020404030301010803" pitchFamily="18" charset="0"/>
              </a:rPr>
              <a:t>M. tuberculosis </a:t>
            </a:r>
            <a:r>
              <a:rPr lang="en-US" sz="2400" b="0" dirty="0">
                <a:solidFill>
                  <a:schemeClr val="bg1"/>
                </a:solidFill>
                <a:latin typeface="Garamond" panose="02020404030301010803" pitchFamily="18" charset="0"/>
              </a:rPr>
              <a:t>infection or Tuberculosis disease</a:t>
            </a:r>
          </a:p>
        </p:txBody>
      </p:sp>
      <p:sp>
        <p:nvSpPr>
          <p:cNvPr id="6" name="TextBox 9"/>
          <p:cNvSpPr txBox="1">
            <a:spLocks noChangeArrowheads="1"/>
          </p:cNvSpPr>
          <p:nvPr/>
        </p:nvSpPr>
        <p:spPr bwMode="auto">
          <a:xfrm>
            <a:off x="35668" y="1657389"/>
            <a:ext cx="2387600" cy="880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0BD0D9"/>
              </a:buClr>
              <a:buSzPct val="95000"/>
              <a:buFont typeface="Wingdings 2" pitchFamily="18" charset="2"/>
              <a:buChar char=""/>
              <a:defRPr sz="2600">
                <a:solidFill>
                  <a:schemeClr val="tx1"/>
                </a:solidFill>
                <a:latin typeface="Constantia" pitchFamily="18" charset="0"/>
              </a:defRPr>
            </a:lvl1pPr>
            <a:lvl2pPr marL="742950" indent="-285750" eaLnBrk="0" hangingPunct="0">
              <a:spcBef>
                <a:spcPct val="20000"/>
              </a:spcBef>
              <a:buClr>
                <a:schemeClr val="accent1"/>
              </a:buClr>
              <a:buSzPct val="85000"/>
              <a:buFont typeface="Wingdings 2" pitchFamily="18" charset="2"/>
              <a:buChar char=""/>
              <a:defRPr sz="2400">
                <a:solidFill>
                  <a:schemeClr val="tx1"/>
                </a:solidFill>
                <a:latin typeface="Constantia" pitchFamily="18" charset="0"/>
              </a:defRPr>
            </a:lvl2pPr>
            <a:lvl3pPr marL="1143000" indent="-228600" eaLnBrk="0" hangingPunct="0">
              <a:spcBef>
                <a:spcPct val="20000"/>
              </a:spcBef>
              <a:buClr>
                <a:schemeClr val="accent2"/>
              </a:buClr>
              <a:buSzPct val="70000"/>
              <a:buFont typeface="Wingdings 2" pitchFamily="18" charset="2"/>
              <a:buChar char=""/>
              <a:defRPr sz="2100">
                <a:solidFill>
                  <a:schemeClr val="tx1"/>
                </a:solidFill>
                <a:latin typeface="Constantia" pitchFamily="18" charset="0"/>
              </a:defRPr>
            </a:lvl3pPr>
            <a:lvl4pPr marL="1600200" indent="-228600" eaLnBrk="0" hangingPunct="0">
              <a:spcBef>
                <a:spcPct val="20000"/>
              </a:spcBef>
              <a:buClr>
                <a:srgbClr val="0BD0D9"/>
              </a:buClr>
              <a:buSzPct val="65000"/>
              <a:buFont typeface="Wingdings 2" pitchFamily="18" charset="2"/>
              <a:buChar char=""/>
              <a:defRPr sz="2000">
                <a:solidFill>
                  <a:schemeClr val="tx1"/>
                </a:solidFill>
                <a:latin typeface="Constantia" pitchFamily="18" charset="0"/>
              </a:defRPr>
            </a:lvl4pPr>
            <a:lvl5pPr marL="2057400" indent="-228600" eaLnBrk="0" hangingPunct="0">
              <a:spcBef>
                <a:spcPct val="20000"/>
              </a:spcBef>
              <a:buClr>
                <a:srgbClr val="10CF9B"/>
              </a:buClr>
              <a:buSzPct val="65000"/>
              <a:buFont typeface="Wingdings 2" pitchFamily="18" charset="2"/>
              <a:buChar char=""/>
              <a:defRPr sz="2000">
                <a:solidFill>
                  <a:schemeClr val="tx1"/>
                </a:solidFill>
                <a:latin typeface="Constantia" pitchFamily="18" charset="0"/>
              </a:defRPr>
            </a:lvl5pPr>
            <a:lvl6pPr marL="25146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6pPr>
            <a:lvl7pPr marL="29718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7pPr>
            <a:lvl8pPr marL="34290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8pPr>
            <a:lvl9pPr marL="38862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9pPr>
          </a:lstStyle>
          <a:p>
            <a:pPr eaLnBrk="1" hangingPunct="1">
              <a:spcBef>
                <a:spcPct val="0"/>
              </a:spcBef>
              <a:buClrTx/>
              <a:buSzTx/>
              <a:buNone/>
            </a:pPr>
            <a:r>
              <a:rPr lang="en-US" sz="3200" dirty="0">
                <a:solidFill>
                  <a:srgbClr val="FFC000"/>
                </a:solidFill>
                <a:latin typeface="Garamond" panose="02020404030301010803" pitchFamily="18" charset="0"/>
              </a:rPr>
              <a:t>Objectives</a:t>
            </a:r>
          </a:p>
          <a:p>
            <a:pPr algn="ctr" eaLnBrk="1" hangingPunct="1">
              <a:spcBef>
                <a:spcPct val="0"/>
              </a:spcBef>
              <a:buClrTx/>
              <a:buSzTx/>
              <a:buFontTx/>
              <a:buNone/>
            </a:pPr>
            <a:endParaRPr lang="en-US" altLang="en-US" sz="3200" dirty="0">
              <a:solidFill>
                <a:srgbClr val="FFC000"/>
              </a:solidFill>
              <a:latin typeface="Georgia" pitchFamily="18" charset="0"/>
            </a:endParaRPr>
          </a:p>
        </p:txBody>
      </p:sp>
      <p:sp>
        <p:nvSpPr>
          <p:cNvPr id="7" name="Content Placeholder 2"/>
          <p:cNvSpPr txBox="1">
            <a:spLocks/>
          </p:cNvSpPr>
          <p:nvPr/>
        </p:nvSpPr>
        <p:spPr bwMode="auto">
          <a:xfrm>
            <a:off x="107005" y="6248400"/>
            <a:ext cx="8275637" cy="892175"/>
          </a:xfrm>
          <a:prstGeom prst="rect">
            <a:avLst/>
          </a:prstGeom>
          <a:noFill/>
          <a:ln w="9525">
            <a:noFill/>
            <a:miter lim="800000"/>
            <a:headEnd/>
            <a:tailEnd/>
          </a:ln>
        </p:spPr>
        <p:txBody>
          <a:bodyPr/>
          <a:lstStyle/>
          <a:p>
            <a:pPr>
              <a:lnSpc>
                <a:spcPct val="120000"/>
              </a:lnSpc>
              <a:spcBef>
                <a:spcPts val="600"/>
              </a:spcBef>
              <a:spcAft>
                <a:spcPts val="600"/>
              </a:spcAft>
            </a:pPr>
            <a:r>
              <a:rPr lang="en-US" sz="1200" dirty="0">
                <a:solidFill>
                  <a:srgbClr val="00B050"/>
                </a:solidFill>
                <a:latin typeface="Garamond" panose="02020404030301010803" pitchFamily="18" charset="0"/>
              </a:rPr>
              <a:t>Funding: National Institute  of Health (NIH) USA</a:t>
            </a:r>
          </a:p>
        </p:txBody>
      </p:sp>
      <p:sp>
        <p:nvSpPr>
          <p:cNvPr id="4" name="TextBox 9">
            <a:extLst>
              <a:ext uri="{FF2B5EF4-FFF2-40B4-BE49-F238E27FC236}">
                <a16:creationId xmlns:a16="http://schemas.microsoft.com/office/drawing/2014/main" id="{89A699AC-DE1C-A6F1-1FA4-791FB612F647}"/>
              </a:ext>
            </a:extLst>
          </p:cNvPr>
          <p:cNvSpPr txBox="1">
            <a:spLocks noChangeArrowheads="1"/>
          </p:cNvSpPr>
          <p:nvPr/>
        </p:nvSpPr>
        <p:spPr bwMode="auto">
          <a:xfrm>
            <a:off x="35668" y="685800"/>
            <a:ext cx="12192000" cy="8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0BD0D9"/>
              </a:buClr>
              <a:buSzPct val="95000"/>
              <a:buFont typeface="Wingdings 2" pitchFamily="18" charset="2"/>
              <a:buChar char=""/>
              <a:defRPr sz="2600">
                <a:solidFill>
                  <a:schemeClr val="tx1"/>
                </a:solidFill>
                <a:latin typeface="Constantia" pitchFamily="18" charset="0"/>
              </a:defRPr>
            </a:lvl1pPr>
            <a:lvl2pPr marL="742950" indent="-285750" eaLnBrk="0" hangingPunct="0">
              <a:spcBef>
                <a:spcPct val="20000"/>
              </a:spcBef>
              <a:buClr>
                <a:schemeClr val="accent1"/>
              </a:buClr>
              <a:buSzPct val="85000"/>
              <a:buFont typeface="Wingdings 2" pitchFamily="18" charset="2"/>
              <a:buChar char=""/>
              <a:defRPr sz="2400">
                <a:solidFill>
                  <a:schemeClr val="tx1"/>
                </a:solidFill>
                <a:latin typeface="Constantia" pitchFamily="18" charset="0"/>
              </a:defRPr>
            </a:lvl2pPr>
            <a:lvl3pPr marL="1143000" indent="-228600" eaLnBrk="0" hangingPunct="0">
              <a:spcBef>
                <a:spcPct val="20000"/>
              </a:spcBef>
              <a:buClr>
                <a:schemeClr val="accent2"/>
              </a:buClr>
              <a:buSzPct val="70000"/>
              <a:buFont typeface="Wingdings 2" pitchFamily="18" charset="2"/>
              <a:buChar char=""/>
              <a:defRPr sz="2100">
                <a:solidFill>
                  <a:schemeClr val="tx1"/>
                </a:solidFill>
                <a:latin typeface="Constantia" pitchFamily="18" charset="0"/>
              </a:defRPr>
            </a:lvl3pPr>
            <a:lvl4pPr marL="1600200" indent="-228600" eaLnBrk="0" hangingPunct="0">
              <a:spcBef>
                <a:spcPct val="20000"/>
              </a:spcBef>
              <a:buClr>
                <a:srgbClr val="0BD0D9"/>
              </a:buClr>
              <a:buSzPct val="65000"/>
              <a:buFont typeface="Wingdings 2" pitchFamily="18" charset="2"/>
              <a:buChar char=""/>
              <a:defRPr sz="2000">
                <a:solidFill>
                  <a:schemeClr val="tx1"/>
                </a:solidFill>
                <a:latin typeface="Constantia" pitchFamily="18" charset="0"/>
              </a:defRPr>
            </a:lvl4pPr>
            <a:lvl5pPr marL="2057400" indent="-228600" eaLnBrk="0" hangingPunct="0">
              <a:spcBef>
                <a:spcPct val="20000"/>
              </a:spcBef>
              <a:buClr>
                <a:srgbClr val="10CF9B"/>
              </a:buClr>
              <a:buSzPct val="65000"/>
              <a:buFont typeface="Wingdings 2" pitchFamily="18" charset="2"/>
              <a:buChar char=""/>
              <a:defRPr sz="2000">
                <a:solidFill>
                  <a:schemeClr val="tx1"/>
                </a:solidFill>
                <a:latin typeface="Constantia" pitchFamily="18" charset="0"/>
              </a:defRPr>
            </a:lvl5pPr>
            <a:lvl6pPr marL="25146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6pPr>
            <a:lvl7pPr marL="29718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7pPr>
            <a:lvl8pPr marL="34290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8pPr>
            <a:lvl9pPr marL="38862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9pPr>
          </a:lstStyle>
          <a:p>
            <a:pPr eaLnBrk="1" hangingPunct="1">
              <a:spcBef>
                <a:spcPct val="0"/>
              </a:spcBef>
              <a:buClrTx/>
              <a:buSzTx/>
              <a:buFontTx/>
              <a:buNone/>
            </a:pPr>
            <a:r>
              <a:rPr lang="en-US" altLang="en-US" sz="3200" dirty="0" err="1">
                <a:solidFill>
                  <a:srgbClr val="FFC000"/>
                </a:solidFill>
                <a:latin typeface="Garamond" panose="02020404030301010803" pitchFamily="18" charset="0"/>
              </a:rPr>
              <a:t>Kaski</a:t>
            </a:r>
            <a:r>
              <a:rPr lang="en-US" altLang="en-US" sz="3200" dirty="0">
                <a:solidFill>
                  <a:srgbClr val="FFC000"/>
                </a:solidFill>
                <a:latin typeface="Garamond" panose="02020404030301010803" pitchFamily="18" charset="0"/>
              </a:rPr>
              <a:t> Area Air Pollution Study (KAPS), Nepal:</a:t>
            </a:r>
            <a:r>
              <a:rPr lang="en-US" altLang="en-US" sz="3200" dirty="0">
                <a:solidFill>
                  <a:srgbClr val="FFC000"/>
                </a:solidFill>
                <a:latin typeface="Garamond" panose="02020404030301010803" pitchFamily="18" charset="0"/>
                <a:cs typeface="Arial" charset="0"/>
              </a:rPr>
              <a:t> Investigation of Indoor Solid Fuel and Kerosene Use as Tuberculosis Risk Factor.</a:t>
            </a:r>
            <a:endParaRPr lang="en-US" altLang="en-US" sz="3200" dirty="0">
              <a:solidFill>
                <a:srgbClr val="FFC000"/>
              </a:solidFill>
              <a:latin typeface="Garamond" panose="02020404030301010803" pitchFamily="18" charset="0"/>
            </a:endParaRPr>
          </a:p>
        </p:txBody>
      </p:sp>
    </p:spTree>
    <p:extLst>
      <p:ext uri="{BB962C8B-B14F-4D97-AF65-F5344CB8AC3E}">
        <p14:creationId xmlns:p14="http://schemas.microsoft.com/office/powerpoint/2010/main" val="253975148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Content Placeholder 2"/>
          <p:cNvSpPr txBox="1">
            <a:spLocks/>
          </p:cNvSpPr>
          <p:nvPr/>
        </p:nvSpPr>
        <p:spPr>
          <a:xfrm>
            <a:off x="50800" y="1600200"/>
            <a:ext cx="12192000" cy="3234858"/>
          </a:xfrm>
          <a:prstGeom prst="rect">
            <a:avLst/>
          </a:prstGeom>
        </p:spPr>
        <p:txBody>
          <a:bodyPr/>
          <a:lstStyle/>
          <a:p>
            <a:pPr eaLnBrk="1" hangingPunct="1">
              <a:defRPr/>
            </a:pPr>
            <a:endParaRPr lang="en-US" sz="1600" dirty="0">
              <a:solidFill>
                <a:schemeClr val="bg1"/>
              </a:solidFill>
              <a:latin typeface="Garamond" panose="02020404030301010803" pitchFamily="18" charset="0"/>
            </a:endParaRPr>
          </a:p>
        </p:txBody>
      </p:sp>
      <p:sp>
        <p:nvSpPr>
          <p:cNvPr id="7" name="Content Placeholder 2"/>
          <p:cNvSpPr txBox="1">
            <a:spLocks/>
          </p:cNvSpPr>
          <p:nvPr/>
        </p:nvSpPr>
        <p:spPr bwMode="auto">
          <a:xfrm>
            <a:off x="152400" y="6449935"/>
            <a:ext cx="8275637" cy="892175"/>
          </a:xfrm>
          <a:prstGeom prst="rect">
            <a:avLst/>
          </a:prstGeom>
          <a:noFill/>
          <a:ln w="9525">
            <a:noFill/>
            <a:miter lim="800000"/>
            <a:headEnd/>
            <a:tailEnd/>
          </a:ln>
        </p:spPr>
        <p:txBody>
          <a:bodyPr/>
          <a:lstStyle/>
          <a:p>
            <a:pPr>
              <a:lnSpc>
                <a:spcPct val="120000"/>
              </a:lnSpc>
              <a:spcBef>
                <a:spcPts val="600"/>
              </a:spcBef>
              <a:spcAft>
                <a:spcPts val="600"/>
              </a:spcAft>
            </a:pPr>
            <a:r>
              <a:rPr lang="en-US" sz="1200" dirty="0">
                <a:solidFill>
                  <a:srgbClr val="00B050"/>
                </a:solidFill>
                <a:latin typeface="Garamond" panose="02020404030301010803" pitchFamily="18" charset="0"/>
              </a:rPr>
              <a:t>Funding: National Institute  of Health (NIH) USA</a:t>
            </a:r>
          </a:p>
        </p:txBody>
      </p:sp>
      <p:sp>
        <p:nvSpPr>
          <p:cNvPr id="2" name="Rectangle 1"/>
          <p:cNvSpPr/>
          <p:nvPr/>
        </p:nvSpPr>
        <p:spPr>
          <a:xfrm>
            <a:off x="58906" y="1569742"/>
            <a:ext cx="12133094" cy="6230552"/>
          </a:xfrm>
          <a:prstGeom prst="rect">
            <a:avLst/>
          </a:prstGeom>
        </p:spPr>
        <p:txBody>
          <a:bodyPr wrap="square">
            <a:spAutoFit/>
          </a:bodyPr>
          <a:lstStyle/>
          <a:p>
            <a:pPr marL="0" marR="0"/>
            <a:r>
              <a:rPr lang="en-US" sz="2400" dirty="0">
                <a:solidFill>
                  <a:srgbClr val="FFC000"/>
                </a:solidFill>
                <a:latin typeface="Garamond" panose="02020404030301010803" pitchFamily="18" charset="0"/>
                <a:ea typeface="Times New Roman" panose="02020603050405020304" pitchFamily="18" charset="0"/>
              </a:rPr>
              <a:t>Study Area and Sample:</a:t>
            </a:r>
            <a:endParaRPr lang="en-US" sz="2400" dirty="0">
              <a:solidFill>
                <a:schemeClr val="bg1"/>
              </a:solidFill>
              <a:latin typeface="Garamond" panose="02020404030301010803" pitchFamily="18" charset="0"/>
              <a:ea typeface="Times New Roman" panose="02020603050405020304" pitchFamily="18" charset="0"/>
            </a:endParaRPr>
          </a:p>
          <a:p>
            <a:pPr marL="0" marR="0"/>
            <a:r>
              <a:rPr lang="en-US" sz="2400" b="0" dirty="0">
                <a:solidFill>
                  <a:schemeClr val="bg1"/>
                </a:solidFill>
                <a:latin typeface="Garamond" panose="02020404030301010803" pitchFamily="18" charset="0"/>
                <a:ea typeface="Times New Roman" panose="02020603050405020304" pitchFamily="18" charset="0"/>
              </a:rPr>
              <a:t>This is a case-control cohort study. Case comes from TB positive cases from government health facilities – primarily Regional TB Center, Pokhara and surrounding health post from     </a:t>
            </a:r>
          </a:p>
          <a:p>
            <a:pPr marL="0" marR="0"/>
            <a:r>
              <a:rPr lang="en-US" sz="2400" b="0" dirty="0" err="1">
                <a:solidFill>
                  <a:schemeClr val="bg1"/>
                </a:solidFill>
                <a:latin typeface="Garamond" panose="02020404030301010803" pitchFamily="18" charset="0"/>
                <a:ea typeface="Times New Roman" panose="02020603050405020304" pitchFamily="18" charset="0"/>
              </a:rPr>
              <a:t>Kaski</a:t>
            </a:r>
            <a:r>
              <a:rPr lang="en-US" sz="2400" b="0" dirty="0">
                <a:solidFill>
                  <a:schemeClr val="bg1"/>
                </a:solidFill>
                <a:latin typeface="Garamond" panose="02020404030301010803" pitchFamily="18" charset="0"/>
                <a:ea typeface="Times New Roman" panose="02020603050405020304" pitchFamily="18" charset="0"/>
              </a:rPr>
              <a:t>, Parbat, </a:t>
            </a:r>
            <a:r>
              <a:rPr lang="en-US" sz="2400" b="0" dirty="0" err="1">
                <a:solidFill>
                  <a:schemeClr val="bg1"/>
                </a:solidFill>
                <a:latin typeface="Garamond" panose="02020404030301010803" pitchFamily="18" charset="0"/>
                <a:ea typeface="Times New Roman" panose="02020603050405020304" pitchFamily="18" charset="0"/>
              </a:rPr>
              <a:t>Syanja</a:t>
            </a:r>
            <a:r>
              <a:rPr lang="en-US" sz="2400" b="0" dirty="0">
                <a:solidFill>
                  <a:schemeClr val="bg1"/>
                </a:solidFill>
                <a:latin typeface="Garamond" panose="02020404030301010803" pitchFamily="18" charset="0"/>
                <a:ea typeface="Times New Roman" panose="02020603050405020304" pitchFamily="18" charset="0"/>
              </a:rPr>
              <a:t> and </a:t>
            </a:r>
            <a:r>
              <a:rPr lang="en-US" sz="2400" b="0" dirty="0" err="1">
                <a:solidFill>
                  <a:schemeClr val="bg1"/>
                </a:solidFill>
                <a:latin typeface="Garamond" panose="02020404030301010803" pitchFamily="18" charset="0"/>
                <a:ea typeface="Times New Roman" panose="02020603050405020304" pitchFamily="18" charset="0"/>
              </a:rPr>
              <a:t>Baglung</a:t>
            </a:r>
            <a:r>
              <a:rPr lang="en-US" sz="2400" b="0" dirty="0">
                <a:solidFill>
                  <a:schemeClr val="bg1"/>
                </a:solidFill>
                <a:latin typeface="Garamond" panose="02020404030301010803" pitchFamily="18" charset="0"/>
                <a:ea typeface="Times New Roman" panose="02020603050405020304" pitchFamily="18" charset="0"/>
              </a:rPr>
              <a:t>  </a:t>
            </a:r>
          </a:p>
          <a:p>
            <a:pPr marL="0" marR="0" algn="l" rtl="0" eaLnBrk="1" fontAlgn="ctr" latinLnBrk="0" hangingPunct="1">
              <a:lnSpc>
                <a:spcPct val="107000"/>
              </a:lnSpc>
              <a:spcBef>
                <a:spcPts val="0"/>
              </a:spcBef>
              <a:spcAft>
                <a:spcPts val="0"/>
              </a:spcAft>
            </a:pPr>
            <a:endParaRPr lang="en-US" sz="2400" b="0" i="0" u="none" strike="noStrike" kern="1200" dirty="0">
              <a:solidFill>
                <a:srgbClr val="FFFFFF"/>
              </a:solidFill>
              <a:effectLst/>
              <a:latin typeface="Garamond" panose="02020404030301010803" pitchFamily="18" charset="0"/>
              <a:ea typeface="Times New Roman" panose="02020603050405020304" pitchFamily="18" charset="0"/>
              <a:cs typeface="Mangal" panose="02040503050203030202" pitchFamily="18" charset="0"/>
            </a:endParaRPr>
          </a:p>
          <a:p>
            <a:pPr marL="0" marR="0"/>
            <a:r>
              <a:rPr lang="en-US" sz="2400" b="0" dirty="0">
                <a:solidFill>
                  <a:schemeClr val="bg1"/>
                </a:solidFill>
                <a:latin typeface="Garamond" panose="02020404030301010803" pitchFamily="18" charset="0"/>
                <a:ea typeface="Times New Roman" panose="02020603050405020304" pitchFamily="18" charset="0"/>
              </a:rPr>
              <a:t>In this study, data was collected through interviews, assessment of blood sugar levels, tuberculosis infection testing, measurement of indoor dust and smoke exposure, and monitoring of individuals exposed to indoor air pollution. These are the primary methods of data collection used in the study</a:t>
            </a:r>
          </a:p>
          <a:p>
            <a:pPr marL="0" marR="0"/>
            <a:endParaRPr lang="en-US" sz="2400" b="0" dirty="0">
              <a:solidFill>
                <a:srgbClr val="FFC000"/>
              </a:solidFill>
              <a:latin typeface="Garamond" panose="02020404030301010803" pitchFamily="18" charset="0"/>
              <a:ea typeface="Calibri" panose="020F0502020204030204" pitchFamily="34" charset="0"/>
              <a:cs typeface="Mangal" panose="02040503050203030202" pitchFamily="18" charset="0"/>
            </a:endParaRPr>
          </a:p>
          <a:p>
            <a:pPr marL="0" marR="0" algn="l" rtl="0" eaLnBrk="1" fontAlgn="ctr" latinLnBrk="0" hangingPunct="1">
              <a:lnSpc>
                <a:spcPct val="107000"/>
              </a:lnSpc>
              <a:spcBef>
                <a:spcPts val="0"/>
              </a:spcBef>
              <a:spcAft>
                <a:spcPts val="0"/>
              </a:spcAft>
            </a:pPr>
            <a:r>
              <a:rPr lang="en-US" sz="2400" b="0" i="0" u="none" strike="noStrike" kern="1200" dirty="0">
                <a:solidFill>
                  <a:srgbClr val="FFFFFF"/>
                </a:solidFill>
                <a:effectLst/>
                <a:latin typeface="Garamond" panose="02020404030301010803" pitchFamily="18" charset="0"/>
                <a:ea typeface="Times New Roman" panose="02020603050405020304" pitchFamily="18" charset="0"/>
                <a:cs typeface="Mangal" panose="02040503050203030202" pitchFamily="18" charset="0"/>
              </a:rPr>
              <a:t>Interviews with tuberculosis (TB) patients -   421</a:t>
            </a:r>
            <a:endParaRPr lang="en-US" sz="2400" b="0" i="0" u="none" strike="noStrike" dirty="0">
              <a:effectLst/>
              <a:latin typeface="Garamond" panose="02020404030301010803" pitchFamily="18" charset="0"/>
            </a:endParaRPr>
          </a:p>
          <a:p>
            <a:pPr marL="0" marR="0" algn="l" rtl="0" eaLnBrk="1" fontAlgn="ctr" latinLnBrk="0" hangingPunct="1">
              <a:lnSpc>
                <a:spcPct val="107000"/>
              </a:lnSpc>
              <a:spcBef>
                <a:spcPts val="0"/>
              </a:spcBef>
              <a:spcAft>
                <a:spcPts val="0"/>
              </a:spcAft>
            </a:pPr>
            <a:r>
              <a:rPr lang="en-US" sz="2400" b="0" i="0" u="none" strike="noStrike" kern="1200" dirty="0">
                <a:solidFill>
                  <a:srgbClr val="FFFFFF"/>
                </a:solidFill>
                <a:effectLst/>
                <a:latin typeface="Garamond" panose="02020404030301010803" pitchFamily="18" charset="0"/>
                <a:ea typeface="Times New Roman" panose="02020603050405020304" pitchFamily="18" charset="0"/>
                <a:cs typeface="Mangal" panose="02040503050203030202" pitchFamily="18" charset="0"/>
              </a:rPr>
              <a:t>Interviews with healthy individuals-  809 </a:t>
            </a:r>
            <a:endParaRPr lang="en-US" sz="2400" b="0" i="0" u="none" strike="noStrike" dirty="0">
              <a:effectLst/>
              <a:latin typeface="Garamond" panose="02020404030301010803" pitchFamily="18" charset="0"/>
            </a:endParaRPr>
          </a:p>
          <a:p>
            <a:pPr marL="0" marR="0" algn="l" rtl="0" eaLnBrk="1" fontAlgn="ctr" latinLnBrk="0" hangingPunct="1">
              <a:lnSpc>
                <a:spcPct val="107000"/>
              </a:lnSpc>
              <a:spcBef>
                <a:spcPts val="0"/>
              </a:spcBef>
              <a:spcAft>
                <a:spcPts val="0"/>
              </a:spcAft>
            </a:pPr>
            <a:r>
              <a:rPr lang="en-US" sz="2400" b="0" i="0" u="none" strike="noStrike" kern="1200" dirty="0">
                <a:solidFill>
                  <a:srgbClr val="FFFFFF"/>
                </a:solidFill>
                <a:effectLst/>
                <a:latin typeface="Garamond" panose="02020404030301010803" pitchFamily="18" charset="0"/>
                <a:ea typeface="Times New Roman" panose="02020603050405020304" pitchFamily="18" charset="0"/>
                <a:cs typeface="Mangal" panose="02040503050203030202" pitchFamily="18" charset="0"/>
              </a:rPr>
              <a:t>Blood sugar testing -  1230</a:t>
            </a:r>
            <a:endParaRPr lang="en-US" sz="2400" b="0" i="0" u="none" strike="noStrike" dirty="0">
              <a:effectLst/>
              <a:latin typeface="Garamond" panose="02020404030301010803" pitchFamily="18" charset="0"/>
            </a:endParaRPr>
          </a:p>
          <a:p>
            <a:pPr marL="0" marR="0" algn="l" rtl="0" eaLnBrk="1" fontAlgn="ctr" latinLnBrk="0" hangingPunct="1">
              <a:lnSpc>
                <a:spcPct val="107000"/>
              </a:lnSpc>
              <a:spcBef>
                <a:spcPts val="0"/>
              </a:spcBef>
              <a:spcAft>
                <a:spcPts val="0"/>
              </a:spcAft>
            </a:pPr>
            <a:r>
              <a:rPr lang="en-US" sz="2400" b="0" i="0" u="none" strike="noStrike" kern="1200" dirty="0">
                <a:solidFill>
                  <a:srgbClr val="FFFFFF"/>
                </a:solidFill>
                <a:effectLst/>
                <a:latin typeface="Garamond" panose="02020404030301010803" pitchFamily="18" charset="0"/>
                <a:ea typeface="Times New Roman" panose="02020603050405020304" pitchFamily="18" charset="0"/>
                <a:cs typeface="Mangal" panose="02040503050203030202" pitchFamily="18" charset="0"/>
              </a:rPr>
              <a:t>Tuberculosis infection testing -  809</a:t>
            </a:r>
            <a:endParaRPr lang="en-US" sz="2400" b="0" i="0" u="none" strike="noStrike" dirty="0">
              <a:effectLst/>
              <a:latin typeface="Garamond" panose="02020404030301010803" pitchFamily="18" charset="0"/>
            </a:endParaRPr>
          </a:p>
          <a:p>
            <a:pPr marL="0" marR="0" algn="l" rtl="0" eaLnBrk="1" fontAlgn="ctr" latinLnBrk="0" hangingPunct="1">
              <a:lnSpc>
                <a:spcPct val="107000"/>
              </a:lnSpc>
              <a:spcBef>
                <a:spcPts val="0"/>
              </a:spcBef>
              <a:spcAft>
                <a:spcPts val="0"/>
              </a:spcAft>
            </a:pPr>
            <a:r>
              <a:rPr lang="en-US" sz="2400" b="0" i="0" u="none" strike="noStrike" kern="1200" dirty="0">
                <a:solidFill>
                  <a:srgbClr val="FFFFFF"/>
                </a:solidFill>
                <a:effectLst/>
                <a:latin typeface="Garamond" panose="02020404030301010803" pitchFamily="18" charset="0"/>
                <a:ea typeface="Times New Roman" panose="02020603050405020304" pitchFamily="18" charset="0"/>
                <a:cs typeface="Mangal" panose="02040503050203030202" pitchFamily="18" charset="0"/>
              </a:rPr>
              <a:t>Indoor air pollution measurement - 1230</a:t>
            </a:r>
            <a:endParaRPr lang="en-US" sz="2400" b="0" i="0" u="none" strike="noStrike" dirty="0">
              <a:effectLst/>
              <a:latin typeface="Garamond" panose="02020404030301010803" pitchFamily="18" charset="0"/>
            </a:endParaRPr>
          </a:p>
          <a:p>
            <a:pPr marL="0" marR="0"/>
            <a:endParaRPr lang="en-US" sz="2400" dirty="0" smtClean="0">
              <a:solidFill>
                <a:srgbClr val="FFC000"/>
              </a:solidFill>
              <a:latin typeface="Garamond" panose="02020404030301010803" pitchFamily="18" charset="0"/>
              <a:ea typeface="Calibri" panose="020F0502020204030204" pitchFamily="34" charset="0"/>
              <a:cs typeface="Mangal" panose="02040503050203030202" pitchFamily="18" charset="0"/>
            </a:endParaRPr>
          </a:p>
          <a:p>
            <a:pPr marL="0" marR="0"/>
            <a:endParaRPr lang="en-US" sz="2400" dirty="0">
              <a:solidFill>
                <a:srgbClr val="FFC000"/>
              </a:solidFill>
              <a:latin typeface="Garamond" panose="02020404030301010803" pitchFamily="18" charset="0"/>
              <a:ea typeface="Calibri" panose="020F0502020204030204" pitchFamily="34" charset="0"/>
              <a:cs typeface="Mangal" panose="02040503050203030202" pitchFamily="18" charset="0"/>
            </a:endParaRPr>
          </a:p>
          <a:p>
            <a:pPr marL="0" marR="0"/>
            <a:endParaRPr lang="en-US" sz="2400" dirty="0">
              <a:solidFill>
                <a:srgbClr val="FFC000"/>
              </a:solidFill>
              <a:latin typeface="Garamond" panose="02020404030301010803" pitchFamily="18" charset="0"/>
              <a:ea typeface="Calibri" panose="020F0502020204030204" pitchFamily="34" charset="0"/>
              <a:cs typeface="Mangal" panose="02040503050203030202" pitchFamily="18" charset="0"/>
            </a:endParaRPr>
          </a:p>
        </p:txBody>
      </p:sp>
      <p:sp>
        <p:nvSpPr>
          <p:cNvPr id="4" name="TextBox 9">
            <a:extLst>
              <a:ext uri="{FF2B5EF4-FFF2-40B4-BE49-F238E27FC236}">
                <a16:creationId xmlns:a16="http://schemas.microsoft.com/office/drawing/2014/main" id="{71CBD00D-8A9A-200B-6524-7BE07F509FBF}"/>
              </a:ext>
            </a:extLst>
          </p:cNvPr>
          <p:cNvSpPr txBox="1">
            <a:spLocks noChangeArrowheads="1"/>
          </p:cNvSpPr>
          <p:nvPr/>
        </p:nvSpPr>
        <p:spPr bwMode="auto">
          <a:xfrm>
            <a:off x="35668" y="685800"/>
            <a:ext cx="12192000" cy="8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0BD0D9"/>
              </a:buClr>
              <a:buSzPct val="95000"/>
              <a:buFont typeface="Wingdings 2" pitchFamily="18" charset="2"/>
              <a:buChar char=""/>
              <a:defRPr sz="2600">
                <a:solidFill>
                  <a:schemeClr val="tx1"/>
                </a:solidFill>
                <a:latin typeface="Constantia" pitchFamily="18" charset="0"/>
              </a:defRPr>
            </a:lvl1pPr>
            <a:lvl2pPr marL="742950" indent="-285750" eaLnBrk="0" hangingPunct="0">
              <a:spcBef>
                <a:spcPct val="20000"/>
              </a:spcBef>
              <a:buClr>
                <a:schemeClr val="accent1"/>
              </a:buClr>
              <a:buSzPct val="85000"/>
              <a:buFont typeface="Wingdings 2" pitchFamily="18" charset="2"/>
              <a:buChar char=""/>
              <a:defRPr sz="2400">
                <a:solidFill>
                  <a:schemeClr val="tx1"/>
                </a:solidFill>
                <a:latin typeface="Constantia" pitchFamily="18" charset="0"/>
              </a:defRPr>
            </a:lvl2pPr>
            <a:lvl3pPr marL="1143000" indent="-228600" eaLnBrk="0" hangingPunct="0">
              <a:spcBef>
                <a:spcPct val="20000"/>
              </a:spcBef>
              <a:buClr>
                <a:schemeClr val="accent2"/>
              </a:buClr>
              <a:buSzPct val="70000"/>
              <a:buFont typeface="Wingdings 2" pitchFamily="18" charset="2"/>
              <a:buChar char=""/>
              <a:defRPr sz="2100">
                <a:solidFill>
                  <a:schemeClr val="tx1"/>
                </a:solidFill>
                <a:latin typeface="Constantia" pitchFamily="18" charset="0"/>
              </a:defRPr>
            </a:lvl3pPr>
            <a:lvl4pPr marL="1600200" indent="-228600" eaLnBrk="0" hangingPunct="0">
              <a:spcBef>
                <a:spcPct val="20000"/>
              </a:spcBef>
              <a:buClr>
                <a:srgbClr val="0BD0D9"/>
              </a:buClr>
              <a:buSzPct val="65000"/>
              <a:buFont typeface="Wingdings 2" pitchFamily="18" charset="2"/>
              <a:buChar char=""/>
              <a:defRPr sz="2000">
                <a:solidFill>
                  <a:schemeClr val="tx1"/>
                </a:solidFill>
                <a:latin typeface="Constantia" pitchFamily="18" charset="0"/>
              </a:defRPr>
            </a:lvl4pPr>
            <a:lvl5pPr marL="2057400" indent="-228600" eaLnBrk="0" hangingPunct="0">
              <a:spcBef>
                <a:spcPct val="20000"/>
              </a:spcBef>
              <a:buClr>
                <a:srgbClr val="10CF9B"/>
              </a:buClr>
              <a:buSzPct val="65000"/>
              <a:buFont typeface="Wingdings 2" pitchFamily="18" charset="2"/>
              <a:buChar char=""/>
              <a:defRPr sz="2000">
                <a:solidFill>
                  <a:schemeClr val="tx1"/>
                </a:solidFill>
                <a:latin typeface="Constantia" pitchFamily="18" charset="0"/>
              </a:defRPr>
            </a:lvl5pPr>
            <a:lvl6pPr marL="25146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6pPr>
            <a:lvl7pPr marL="29718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7pPr>
            <a:lvl8pPr marL="34290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8pPr>
            <a:lvl9pPr marL="38862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9pPr>
          </a:lstStyle>
          <a:p>
            <a:pPr eaLnBrk="1" hangingPunct="1">
              <a:spcBef>
                <a:spcPct val="0"/>
              </a:spcBef>
              <a:buClrTx/>
              <a:buSzTx/>
              <a:buFontTx/>
              <a:buNone/>
            </a:pPr>
            <a:r>
              <a:rPr lang="en-US" altLang="en-US" sz="3200" dirty="0" err="1">
                <a:solidFill>
                  <a:srgbClr val="FFC000"/>
                </a:solidFill>
                <a:latin typeface="Garamond" panose="02020404030301010803" pitchFamily="18" charset="0"/>
              </a:rPr>
              <a:t>Kaski</a:t>
            </a:r>
            <a:r>
              <a:rPr lang="en-US" altLang="en-US" sz="3200" dirty="0">
                <a:solidFill>
                  <a:srgbClr val="FFC000"/>
                </a:solidFill>
                <a:latin typeface="Garamond" panose="02020404030301010803" pitchFamily="18" charset="0"/>
              </a:rPr>
              <a:t> Area Air Pollution Study (KAPS), Nepal:</a:t>
            </a:r>
            <a:r>
              <a:rPr lang="en-US" altLang="en-US" sz="3200" dirty="0">
                <a:solidFill>
                  <a:srgbClr val="FFC000"/>
                </a:solidFill>
                <a:latin typeface="Garamond" panose="02020404030301010803" pitchFamily="18" charset="0"/>
                <a:cs typeface="Arial" charset="0"/>
              </a:rPr>
              <a:t> Investigation of Indoor Solid Fuel and Kerosene Use as Tuberculosis Risk Factor.</a:t>
            </a:r>
            <a:endParaRPr lang="en-US" altLang="en-US" sz="3200" dirty="0">
              <a:solidFill>
                <a:srgbClr val="FFC000"/>
              </a:solidFill>
              <a:latin typeface="Garamond" panose="02020404030301010803" pitchFamily="18" charset="0"/>
            </a:endParaRPr>
          </a:p>
        </p:txBody>
      </p:sp>
    </p:spTree>
    <p:extLst>
      <p:ext uri="{BB962C8B-B14F-4D97-AF65-F5344CB8AC3E}">
        <p14:creationId xmlns:p14="http://schemas.microsoft.com/office/powerpoint/2010/main" val="240378285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Content Placeholder 2"/>
          <p:cNvSpPr txBox="1">
            <a:spLocks/>
          </p:cNvSpPr>
          <p:nvPr/>
        </p:nvSpPr>
        <p:spPr>
          <a:xfrm>
            <a:off x="50800" y="1600200"/>
            <a:ext cx="12192000" cy="3234858"/>
          </a:xfrm>
          <a:prstGeom prst="rect">
            <a:avLst/>
          </a:prstGeom>
        </p:spPr>
        <p:txBody>
          <a:bodyPr/>
          <a:lstStyle/>
          <a:p>
            <a:pPr eaLnBrk="1" hangingPunct="1">
              <a:defRPr/>
            </a:pPr>
            <a:endParaRPr lang="en-US" sz="1600" dirty="0">
              <a:solidFill>
                <a:schemeClr val="bg1"/>
              </a:solidFill>
              <a:latin typeface="Garamond" panose="02020404030301010803" pitchFamily="18" charset="0"/>
            </a:endParaRPr>
          </a:p>
        </p:txBody>
      </p:sp>
      <p:sp>
        <p:nvSpPr>
          <p:cNvPr id="2" name="Rectangle 1"/>
          <p:cNvSpPr/>
          <p:nvPr/>
        </p:nvSpPr>
        <p:spPr>
          <a:xfrm>
            <a:off x="35668" y="2057400"/>
            <a:ext cx="12192000" cy="4154984"/>
          </a:xfrm>
          <a:prstGeom prst="rect">
            <a:avLst/>
          </a:prstGeom>
        </p:spPr>
        <p:txBody>
          <a:bodyPr wrap="square">
            <a:spAutoFit/>
          </a:bodyPr>
          <a:lstStyle/>
          <a:p>
            <a:pPr marL="0" marR="0">
              <a:lnSpc>
                <a:spcPct val="100000"/>
              </a:lnSpc>
              <a:spcBef>
                <a:spcPts val="0"/>
              </a:spcBef>
              <a:spcAft>
                <a:spcPts val="0"/>
              </a:spcAft>
            </a:pPr>
            <a:r>
              <a:rPr lang="en-US" sz="2200" b="0" dirty="0">
                <a:solidFill>
                  <a:schemeClr val="bg1"/>
                </a:solidFill>
                <a:latin typeface="Garamond" panose="02020404030301010803" pitchFamily="18" charset="0"/>
                <a:ea typeface="Calibri" panose="020F0502020204030204" pitchFamily="34" charset="0"/>
                <a:cs typeface="Mangal" panose="02040503050203030202" pitchFamily="18" charset="0"/>
              </a:rPr>
              <a:t>This component involves evaluating the levels of air pollution and the ventilation conditions in the kitchen and living room. As part of the ventilation test, a small amount of carbon dioxide (CO₂) gas will be released into the kitchen and living room. A carbon dioxide measuring device will then be used to determine how quickly the concentration of the gas decreases, which helps assess the effectiveness of ventilation in these rooms.</a:t>
            </a:r>
          </a:p>
          <a:p>
            <a:pPr marL="0" marR="0">
              <a:lnSpc>
                <a:spcPct val="100000"/>
              </a:lnSpc>
              <a:spcBef>
                <a:spcPts val="0"/>
              </a:spcBef>
              <a:spcAft>
                <a:spcPts val="0"/>
              </a:spcAft>
            </a:pPr>
            <a:endParaRPr lang="en-US" sz="2200" b="0" dirty="0">
              <a:solidFill>
                <a:schemeClr val="bg1"/>
              </a:solidFill>
              <a:latin typeface="Garamond" panose="02020404030301010803" pitchFamily="18" charset="0"/>
              <a:ea typeface="Calibri" panose="020F0502020204030204" pitchFamily="34" charset="0"/>
              <a:cs typeface="Mangal" panose="02040503050203030202" pitchFamily="18" charset="0"/>
            </a:endParaRPr>
          </a:p>
          <a:p>
            <a:pPr marL="0" marR="0">
              <a:lnSpc>
                <a:spcPct val="100000"/>
              </a:lnSpc>
              <a:spcBef>
                <a:spcPts val="0"/>
              </a:spcBef>
              <a:spcAft>
                <a:spcPts val="0"/>
              </a:spcAft>
            </a:pPr>
            <a:r>
              <a:rPr lang="en-US" sz="2200" b="0" dirty="0">
                <a:solidFill>
                  <a:schemeClr val="bg1"/>
                </a:solidFill>
                <a:latin typeface="Garamond" panose="02020404030301010803" pitchFamily="18" charset="0"/>
                <a:ea typeface="Calibri" panose="020F0502020204030204" pitchFamily="34" charset="0"/>
                <a:cs typeface="Mangal" panose="02040503050203030202" pitchFamily="18" charset="0"/>
              </a:rPr>
              <a:t>Information  collected on household structure, number of family members, types of fuel used for cooking and heating during winter, main and secondary stoves used in the household, fuels used during power outages, the condition and type of the kitchen, use of incense sticks and mosquito-repellent coils, as well as information related to smoking and alcohol consumption.</a:t>
            </a:r>
          </a:p>
          <a:p>
            <a:pPr marL="0" marR="0">
              <a:lnSpc>
                <a:spcPct val="100000"/>
              </a:lnSpc>
              <a:spcBef>
                <a:spcPts val="0"/>
              </a:spcBef>
              <a:spcAft>
                <a:spcPts val="0"/>
              </a:spcAft>
            </a:pPr>
            <a:endParaRPr lang="en-US" sz="2200" b="0" dirty="0">
              <a:solidFill>
                <a:schemeClr val="bg1"/>
              </a:solidFill>
              <a:latin typeface="Garamond" panose="02020404030301010803" pitchFamily="18" charset="0"/>
              <a:ea typeface="Calibri" panose="020F0502020204030204" pitchFamily="34" charset="0"/>
              <a:cs typeface="Mangal" panose="02040503050203030202" pitchFamily="18" charset="0"/>
            </a:endParaRPr>
          </a:p>
          <a:p>
            <a:pPr marL="0" marR="0">
              <a:lnSpc>
                <a:spcPct val="100000"/>
              </a:lnSpc>
              <a:spcBef>
                <a:spcPts val="0"/>
              </a:spcBef>
              <a:spcAft>
                <a:spcPts val="0"/>
              </a:spcAft>
            </a:pPr>
            <a:r>
              <a:rPr lang="en-US" sz="2200" b="0" dirty="0">
                <a:solidFill>
                  <a:schemeClr val="bg1"/>
                </a:solidFill>
                <a:latin typeface="Garamond" panose="02020404030301010803" pitchFamily="18" charset="0"/>
                <a:ea typeface="Calibri" panose="020F0502020204030204" pitchFamily="34" charset="0"/>
                <a:cs typeface="Mangal" panose="02040503050203030202" pitchFamily="18" charset="0"/>
              </a:rPr>
              <a:t>For the testing of blood sugar and tuberculosis infection, blood samples was  collected and sent to the Pokhara laboratory for analysis. Blood samples was collected in the village for this purpose.</a:t>
            </a:r>
          </a:p>
        </p:txBody>
      </p:sp>
      <p:sp>
        <p:nvSpPr>
          <p:cNvPr id="4" name="TextBox 9">
            <a:extLst>
              <a:ext uri="{FF2B5EF4-FFF2-40B4-BE49-F238E27FC236}">
                <a16:creationId xmlns:a16="http://schemas.microsoft.com/office/drawing/2014/main" id="{7771792B-BB74-4C67-8374-7B598B8B2BFA}"/>
              </a:ext>
            </a:extLst>
          </p:cNvPr>
          <p:cNvSpPr txBox="1">
            <a:spLocks noChangeArrowheads="1"/>
          </p:cNvSpPr>
          <p:nvPr/>
        </p:nvSpPr>
        <p:spPr bwMode="auto">
          <a:xfrm>
            <a:off x="35668" y="685800"/>
            <a:ext cx="12192000" cy="8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0BD0D9"/>
              </a:buClr>
              <a:buSzPct val="95000"/>
              <a:buFont typeface="Wingdings 2" pitchFamily="18" charset="2"/>
              <a:buChar char=""/>
              <a:defRPr sz="2600">
                <a:solidFill>
                  <a:schemeClr val="tx1"/>
                </a:solidFill>
                <a:latin typeface="Constantia" pitchFamily="18" charset="0"/>
              </a:defRPr>
            </a:lvl1pPr>
            <a:lvl2pPr marL="742950" indent="-285750" eaLnBrk="0" hangingPunct="0">
              <a:spcBef>
                <a:spcPct val="20000"/>
              </a:spcBef>
              <a:buClr>
                <a:schemeClr val="accent1"/>
              </a:buClr>
              <a:buSzPct val="85000"/>
              <a:buFont typeface="Wingdings 2" pitchFamily="18" charset="2"/>
              <a:buChar char=""/>
              <a:defRPr sz="2400">
                <a:solidFill>
                  <a:schemeClr val="tx1"/>
                </a:solidFill>
                <a:latin typeface="Constantia" pitchFamily="18" charset="0"/>
              </a:defRPr>
            </a:lvl2pPr>
            <a:lvl3pPr marL="1143000" indent="-228600" eaLnBrk="0" hangingPunct="0">
              <a:spcBef>
                <a:spcPct val="20000"/>
              </a:spcBef>
              <a:buClr>
                <a:schemeClr val="accent2"/>
              </a:buClr>
              <a:buSzPct val="70000"/>
              <a:buFont typeface="Wingdings 2" pitchFamily="18" charset="2"/>
              <a:buChar char=""/>
              <a:defRPr sz="2100">
                <a:solidFill>
                  <a:schemeClr val="tx1"/>
                </a:solidFill>
                <a:latin typeface="Constantia" pitchFamily="18" charset="0"/>
              </a:defRPr>
            </a:lvl3pPr>
            <a:lvl4pPr marL="1600200" indent="-228600" eaLnBrk="0" hangingPunct="0">
              <a:spcBef>
                <a:spcPct val="20000"/>
              </a:spcBef>
              <a:buClr>
                <a:srgbClr val="0BD0D9"/>
              </a:buClr>
              <a:buSzPct val="65000"/>
              <a:buFont typeface="Wingdings 2" pitchFamily="18" charset="2"/>
              <a:buChar char=""/>
              <a:defRPr sz="2000">
                <a:solidFill>
                  <a:schemeClr val="tx1"/>
                </a:solidFill>
                <a:latin typeface="Constantia" pitchFamily="18" charset="0"/>
              </a:defRPr>
            </a:lvl4pPr>
            <a:lvl5pPr marL="2057400" indent="-228600" eaLnBrk="0" hangingPunct="0">
              <a:spcBef>
                <a:spcPct val="20000"/>
              </a:spcBef>
              <a:buClr>
                <a:srgbClr val="10CF9B"/>
              </a:buClr>
              <a:buSzPct val="65000"/>
              <a:buFont typeface="Wingdings 2" pitchFamily="18" charset="2"/>
              <a:buChar char=""/>
              <a:defRPr sz="2000">
                <a:solidFill>
                  <a:schemeClr val="tx1"/>
                </a:solidFill>
                <a:latin typeface="Constantia" pitchFamily="18" charset="0"/>
              </a:defRPr>
            </a:lvl5pPr>
            <a:lvl6pPr marL="25146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6pPr>
            <a:lvl7pPr marL="29718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7pPr>
            <a:lvl8pPr marL="34290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8pPr>
            <a:lvl9pPr marL="38862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9pPr>
          </a:lstStyle>
          <a:p>
            <a:pPr eaLnBrk="1" hangingPunct="1">
              <a:spcBef>
                <a:spcPct val="0"/>
              </a:spcBef>
              <a:buClrTx/>
              <a:buSzTx/>
              <a:buFontTx/>
              <a:buNone/>
            </a:pPr>
            <a:r>
              <a:rPr lang="en-US" altLang="en-US" sz="3200" dirty="0" err="1">
                <a:solidFill>
                  <a:srgbClr val="FFC000"/>
                </a:solidFill>
                <a:latin typeface="Garamond" panose="02020404030301010803" pitchFamily="18" charset="0"/>
              </a:rPr>
              <a:t>Kaski</a:t>
            </a:r>
            <a:r>
              <a:rPr lang="en-US" altLang="en-US" sz="3200" dirty="0">
                <a:solidFill>
                  <a:srgbClr val="FFC000"/>
                </a:solidFill>
                <a:latin typeface="Garamond" panose="02020404030301010803" pitchFamily="18" charset="0"/>
              </a:rPr>
              <a:t> Area Air Pollution Study (KAPS), Nepal:</a:t>
            </a:r>
            <a:r>
              <a:rPr lang="en-US" altLang="en-US" sz="3200" dirty="0">
                <a:solidFill>
                  <a:srgbClr val="FFC000"/>
                </a:solidFill>
                <a:latin typeface="Garamond" panose="02020404030301010803" pitchFamily="18" charset="0"/>
                <a:cs typeface="Arial" charset="0"/>
              </a:rPr>
              <a:t> Investigation of Indoor Solid Fuel and Kerosene Use as Tuberculosis Risk Factor.</a:t>
            </a:r>
            <a:endParaRPr lang="en-US" altLang="en-US" sz="3200" dirty="0">
              <a:solidFill>
                <a:srgbClr val="FFC000"/>
              </a:solidFill>
              <a:latin typeface="Garamond" panose="02020404030301010803" pitchFamily="18" charset="0"/>
            </a:endParaRPr>
          </a:p>
        </p:txBody>
      </p:sp>
      <p:sp>
        <p:nvSpPr>
          <p:cNvPr id="6" name="TextBox 5">
            <a:extLst>
              <a:ext uri="{FF2B5EF4-FFF2-40B4-BE49-F238E27FC236}">
                <a16:creationId xmlns:a16="http://schemas.microsoft.com/office/drawing/2014/main" id="{AEE4901B-DD07-D4F8-E369-611D674F4FD5}"/>
              </a:ext>
            </a:extLst>
          </p:cNvPr>
          <p:cNvSpPr txBox="1"/>
          <p:nvPr/>
        </p:nvSpPr>
        <p:spPr>
          <a:xfrm>
            <a:off x="50801" y="1600200"/>
            <a:ext cx="10464800" cy="397096"/>
          </a:xfrm>
          <a:prstGeom prst="rect">
            <a:avLst/>
          </a:prstGeom>
          <a:noFill/>
        </p:spPr>
        <p:txBody>
          <a:bodyPr wrap="square">
            <a:spAutoFit/>
          </a:bodyPr>
          <a:lstStyle/>
          <a:p>
            <a:r>
              <a:rPr lang="en-US" sz="2400" dirty="0">
                <a:solidFill>
                  <a:schemeClr val="bg1"/>
                </a:solidFill>
                <a:latin typeface="Garamond" panose="02020404030301010803" pitchFamily="18" charset="0"/>
                <a:ea typeface="Calibri" panose="020F0502020204030204" pitchFamily="34" charset="0"/>
                <a:cs typeface="Mangal" panose="02040503050203030202" pitchFamily="18" charset="0"/>
              </a:rPr>
              <a:t>Assessment of Air Pollution and Ventilation in the Kitchen and Living Room</a:t>
            </a:r>
            <a:endParaRPr lang="en-US" sz="2400" dirty="0">
              <a:solidFill>
                <a:schemeClr val="bg1"/>
              </a:solidFill>
            </a:endParaRPr>
          </a:p>
        </p:txBody>
      </p:sp>
    </p:spTree>
    <p:extLst>
      <p:ext uri="{BB962C8B-B14F-4D97-AF65-F5344CB8AC3E}">
        <p14:creationId xmlns:p14="http://schemas.microsoft.com/office/powerpoint/2010/main" val="85247639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ext Placeholder 1"/>
          <p:cNvSpPr>
            <a:spLocks noGrp="1"/>
          </p:cNvSpPr>
          <p:nvPr>
            <p:ph type="body" idx="1"/>
          </p:nvPr>
        </p:nvSpPr>
        <p:spPr>
          <a:xfrm>
            <a:off x="1981200" y="2127250"/>
            <a:ext cx="4040188" cy="658812"/>
          </a:xfrm>
        </p:spPr>
        <p:txBody>
          <a:bodyPr/>
          <a:lstStyle/>
          <a:p>
            <a:r>
              <a:rPr lang="en-US" altLang="en-US" dirty="0">
                <a:latin typeface="Garamond" panose="02020404030301010803" pitchFamily="18" charset="0"/>
              </a:rPr>
              <a:t>Pricking finger  tip (n=660)</a:t>
            </a:r>
          </a:p>
        </p:txBody>
      </p:sp>
      <p:pic>
        <p:nvPicPr>
          <p:cNvPr id="13" name="Content Placeholder 12" descr="IMG_0656.jpg"/>
          <p:cNvPicPr>
            <a:picLocks noGrp="1" noChangeAspect="1"/>
          </p:cNvPicPr>
          <p:nvPr>
            <p:ph sz="quarter" idx="4"/>
          </p:nvPr>
        </p:nvPicPr>
        <p:blipFill>
          <a:blip r:embed="rId2">
            <a:extLst>
              <a:ext uri="{28A0092B-C50C-407E-A947-70E740481C1C}">
                <a14:useLocalDpi xmlns:a14="http://schemas.microsoft.com/office/drawing/2010/main" val="0"/>
              </a:ext>
            </a:extLst>
          </a:blip>
          <a:srcRect/>
          <a:stretch>
            <a:fillRect/>
          </a:stretch>
        </p:blipFill>
        <p:spPr>
          <a:xfrm>
            <a:off x="6173788" y="2914650"/>
            <a:ext cx="4038600" cy="3028950"/>
          </a:xfrm>
        </p:spPr>
      </p:pic>
      <p:sp>
        <p:nvSpPr>
          <p:cNvPr id="63492" name="Title 4"/>
          <p:cNvSpPr>
            <a:spLocks noGrp="1"/>
          </p:cNvSpPr>
          <p:nvPr>
            <p:ph type="title"/>
          </p:nvPr>
        </p:nvSpPr>
        <p:spPr>
          <a:xfrm>
            <a:off x="1981200" y="1371601"/>
            <a:ext cx="8229600" cy="911225"/>
          </a:xfrm>
        </p:spPr>
        <p:txBody>
          <a:bodyPr/>
          <a:lstStyle/>
          <a:p>
            <a:r>
              <a:rPr lang="en-US" altLang="en-US" sz="3600" b="1" dirty="0">
                <a:latin typeface="Garamond" panose="02020404030301010803" pitchFamily="18" charset="0"/>
              </a:rPr>
              <a:t>HbA1C Test</a:t>
            </a:r>
          </a:p>
        </p:txBody>
      </p:sp>
      <p:sp>
        <p:nvSpPr>
          <p:cNvPr id="63493" name="Text Placeholder 5"/>
          <p:cNvSpPr>
            <a:spLocks noGrp="1"/>
          </p:cNvSpPr>
          <p:nvPr>
            <p:ph type="body" idx="3"/>
          </p:nvPr>
        </p:nvSpPr>
        <p:spPr>
          <a:xfrm>
            <a:off x="6169026" y="2132012"/>
            <a:ext cx="4041775" cy="654050"/>
          </a:xfrm>
        </p:spPr>
        <p:txBody>
          <a:bodyPr/>
          <a:lstStyle/>
          <a:p>
            <a:r>
              <a:rPr lang="en-US" altLang="en-US" dirty="0">
                <a:latin typeface="Garamond" panose="02020404030301010803" pitchFamily="18" charset="0"/>
              </a:rPr>
              <a:t>Provide  on the spot result </a:t>
            </a:r>
          </a:p>
        </p:txBody>
      </p:sp>
      <p:pic>
        <p:nvPicPr>
          <p:cNvPr id="12" name="Content Placeholder 11" descr="IMG_0648.jpg"/>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1981200" y="2914650"/>
            <a:ext cx="4038600" cy="3028950"/>
          </a:xfrm>
        </p:spPr>
      </p:pic>
      <p:sp>
        <p:nvSpPr>
          <p:cNvPr id="15" name="TextBox 9"/>
          <p:cNvSpPr txBox="1">
            <a:spLocks noChangeArrowheads="1"/>
          </p:cNvSpPr>
          <p:nvPr/>
        </p:nvSpPr>
        <p:spPr bwMode="auto">
          <a:xfrm>
            <a:off x="76200" y="868365"/>
            <a:ext cx="12877800" cy="554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0BD0D9"/>
              </a:buClr>
              <a:buSzPct val="95000"/>
              <a:buFont typeface="Wingdings 2" pitchFamily="18" charset="2"/>
              <a:buChar char=""/>
              <a:defRPr sz="2600">
                <a:solidFill>
                  <a:schemeClr val="tx1"/>
                </a:solidFill>
                <a:latin typeface="Constantia" pitchFamily="18" charset="0"/>
              </a:defRPr>
            </a:lvl1pPr>
            <a:lvl2pPr marL="742950" indent="-285750" eaLnBrk="0" hangingPunct="0">
              <a:spcBef>
                <a:spcPct val="20000"/>
              </a:spcBef>
              <a:buClr>
                <a:schemeClr val="accent1"/>
              </a:buClr>
              <a:buSzPct val="85000"/>
              <a:buFont typeface="Wingdings 2" pitchFamily="18" charset="2"/>
              <a:buChar char=""/>
              <a:defRPr sz="2400">
                <a:solidFill>
                  <a:schemeClr val="tx1"/>
                </a:solidFill>
                <a:latin typeface="Constantia" pitchFamily="18" charset="0"/>
              </a:defRPr>
            </a:lvl2pPr>
            <a:lvl3pPr marL="1143000" indent="-228600" eaLnBrk="0" hangingPunct="0">
              <a:spcBef>
                <a:spcPct val="20000"/>
              </a:spcBef>
              <a:buClr>
                <a:schemeClr val="accent2"/>
              </a:buClr>
              <a:buSzPct val="70000"/>
              <a:buFont typeface="Wingdings 2" pitchFamily="18" charset="2"/>
              <a:buChar char=""/>
              <a:defRPr sz="2100">
                <a:solidFill>
                  <a:schemeClr val="tx1"/>
                </a:solidFill>
                <a:latin typeface="Constantia" pitchFamily="18" charset="0"/>
              </a:defRPr>
            </a:lvl3pPr>
            <a:lvl4pPr marL="1600200" indent="-228600" eaLnBrk="0" hangingPunct="0">
              <a:spcBef>
                <a:spcPct val="20000"/>
              </a:spcBef>
              <a:buClr>
                <a:srgbClr val="0BD0D9"/>
              </a:buClr>
              <a:buSzPct val="65000"/>
              <a:buFont typeface="Wingdings 2" pitchFamily="18" charset="2"/>
              <a:buChar char=""/>
              <a:defRPr sz="2000">
                <a:solidFill>
                  <a:schemeClr val="tx1"/>
                </a:solidFill>
                <a:latin typeface="Constantia" pitchFamily="18" charset="0"/>
              </a:defRPr>
            </a:lvl4pPr>
            <a:lvl5pPr marL="2057400" indent="-228600" eaLnBrk="0" hangingPunct="0">
              <a:spcBef>
                <a:spcPct val="20000"/>
              </a:spcBef>
              <a:buClr>
                <a:srgbClr val="10CF9B"/>
              </a:buClr>
              <a:buSzPct val="65000"/>
              <a:buFont typeface="Wingdings 2" pitchFamily="18" charset="2"/>
              <a:buChar char=""/>
              <a:defRPr sz="2000">
                <a:solidFill>
                  <a:schemeClr val="tx1"/>
                </a:solidFill>
                <a:latin typeface="Constantia" pitchFamily="18" charset="0"/>
              </a:defRPr>
            </a:lvl5pPr>
            <a:lvl6pPr marL="25146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6pPr>
            <a:lvl7pPr marL="29718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7pPr>
            <a:lvl8pPr marL="34290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8pPr>
            <a:lvl9pPr marL="38862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9pPr>
          </a:lstStyle>
          <a:p>
            <a:pPr eaLnBrk="1" hangingPunct="1">
              <a:spcBef>
                <a:spcPct val="0"/>
              </a:spcBef>
              <a:buClrTx/>
              <a:buSzTx/>
              <a:buFontTx/>
              <a:buNone/>
            </a:pPr>
            <a:r>
              <a:rPr lang="en-US" altLang="en-US" sz="3600" dirty="0" err="1">
                <a:solidFill>
                  <a:srgbClr val="FFC000"/>
                </a:solidFill>
                <a:latin typeface="Garamond" panose="02020404030301010803" pitchFamily="18" charset="0"/>
              </a:rPr>
              <a:t>Kaski</a:t>
            </a:r>
            <a:r>
              <a:rPr lang="en-US" altLang="en-US" sz="3600" dirty="0">
                <a:solidFill>
                  <a:srgbClr val="FFC000"/>
                </a:solidFill>
                <a:latin typeface="Garamond" panose="02020404030301010803" pitchFamily="18" charset="0"/>
              </a:rPr>
              <a:t> Area Air Pollution Study (KAPS), Nepal</a:t>
            </a:r>
          </a:p>
        </p:txBody>
      </p:sp>
    </p:spTree>
    <p:extLst>
      <p:ext uri="{BB962C8B-B14F-4D97-AF65-F5344CB8AC3E}">
        <p14:creationId xmlns:p14="http://schemas.microsoft.com/office/powerpoint/2010/main" val="1259669028"/>
      </p:ext>
    </p:extLst>
  </p:cSld>
  <p:clrMapOvr>
    <a:masterClrMapping/>
  </p:clrMapOvr>
  <mc:AlternateContent xmlns:mc="http://schemas.openxmlformats.org/markup-compatibility/2006" xmlns:p14="http://schemas.microsoft.com/office/powerpoint/2010/main">
    <mc:Choice Requires="p14">
      <p:transition spd="slow" p14:dur="2000" advTm="5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 Placeholder 1"/>
          <p:cNvSpPr>
            <a:spLocks noGrp="1"/>
          </p:cNvSpPr>
          <p:nvPr>
            <p:ph type="body" idx="1"/>
          </p:nvPr>
        </p:nvSpPr>
        <p:spPr>
          <a:xfrm>
            <a:off x="1752600" y="2057401"/>
            <a:ext cx="4038600" cy="866775"/>
          </a:xfrm>
        </p:spPr>
        <p:txBody>
          <a:bodyPr/>
          <a:lstStyle/>
          <a:p>
            <a:r>
              <a:rPr lang="en-US" altLang="en-US" dirty="0">
                <a:latin typeface="Garamond" panose="02020404030301010803" pitchFamily="18" charset="0"/>
              </a:rPr>
              <a:t>Blood sample  collection</a:t>
            </a:r>
          </a:p>
        </p:txBody>
      </p:sp>
      <p:pic>
        <p:nvPicPr>
          <p:cNvPr id="10" name="Content Placeholder 9" descr="IMG_0195.JPG"/>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1981200" y="2976563"/>
            <a:ext cx="4038600" cy="3028950"/>
          </a:xfrm>
        </p:spPr>
      </p:pic>
      <p:pic>
        <p:nvPicPr>
          <p:cNvPr id="11" name="Content Placeholder 10" descr="IMG_0530.jpg"/>
          <p:cNvPicPr>
            <a:picLocks noGrp="1" noChangeAspect="1"/>
          </p:cNvPicPr>
          <p:nvPr>
            <p:ph sz="quarter" idx="4"/>
          </p:nvPr>
        </p:nvPicPr>
        <p:blipFill>
          <a:blip r:embed="rId3">
            <a:extLst>
              <a:ext uri="{28A0092B-C50C-407E-A947-70E740481C1C}">
                <a14:useLocalDpi xmlns:a14="http://schemas.microsoft.com/office/drawing/2010/main" val="0"/>
              </a:ext>
            </a:extLst>
          </a:blip>
          <a:srcRect/>
          <a:stretch>
            <a:fillRect/>
          </a:stretch>
        </p:blipFill>
        <p:spPr>
          <a:xfrm>
            <a:off x="6173788" y="2976563"/>
            <a:ext cx="4038600" cy="3028950"/>
          </a:xfrm>
        </p:spPr>
      </p:pic>
      <p:sp>
        <p:nvSpPr>
          <p:cNvPr id="64517" name="Title 4"/>
          <p:cNvSpPr>
            <a:spLocks noGrp="1"/>
          </p:cNvSpPr>
          <p:nvPr>
            <p:ph type="title"/>
          </p:nvPr>
        </p:nvSpPr>
        <p:spPr>
          <a:xfrm>
            <a:off x="1752600" y="1371600"/>
            <a:ext cx="8229600" cy="1143000"/>
          </a:xfrm>
        </p:spPr>
        <p:txBody>
          <a:bodyPr/>
          <a:lstStyle/>
          <a:p>
            <a:r>
              <a:rPr lang="en-US" altLang="en-US" sz="3600" b="1" dirty="0" err="1">
                <a:latin typeface="Garamond" panose="02020404030301010803" pitchFamily="18" charset="0"/>
              </a:rPr>
              <a:t>QuantiFERON</a:t>
            </a:r>
            <a:r>
              <a:rPr lang="en-US" altLang="en-US" sz="3600" b="1" dirty="0">
                <a:latin typeface="Garamond" panose="02020404030301010803" pitchFamily="18" charset="0"/>
              </a:rPr>
              <a:t> Test</a:t>
            </a:r>
          </a:p>
        </p:txBody>
      </p:sp>
      <p:sp>
        <p:nvSpPr>
          <p:cNvPr id="64518" name="Text Placeholder 5"/>
          <p:cNvSpPr>
            <a:spLocks noGrp="1"/>
          </p:cNvSpPr>
          <p:nvPr>
            <p:ph type="body" idx="3"/>
          </p:nvPr>
        </p:nvSpPr>
        <p:spPr>
          <a:xfrm>
            <a:off x="5867400" y="2162175"/>
            <a:ext cx="4648200" cy="762000"/>
          </a:xfrm>
        </p:spPr>
        <p:txBody>
          <a:bodyPr/>
          <a:lstStyle/>
          <a:p>
            <a:r>
              <a:rPr lang="en-US" altLang="en-US" dirty="0">
                <a:latin typeface="Garamond" panose="02020404030301010803" pitchFamily="18" charset="0"/>
              </a:rPr>
              <a:t>Samples delivery to the Lab</a:t>
            </a:r>
          </a:p>
        </p:txBody>
      </p:sp>
      <p:sp>
        <p:nvSpPr>
          <p:cNvPr id="12" name="TextBox 9"/>
          <p:cNvSpPr txBox="1">
            <a:spLocks noChangeArrowheads="1"/>
          </p:cNvSpPr>
          <p:nvPr/>
        </p:nvSpPr>
        <p:spPr bwMode="auto">
          <a:xfrm>
            <a:off x="0" y="911204"/>
            <a:ext cx="12268200" cy="554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0BD0D9"/>
              </a:buClr>
              <a:buSzPct val="95000"/>
              <a:buFont typeface="Wingdings 2" pitchFamily="18" charset="2"/>
              <a:buChar char=""/>
              <a:defRPr sz="2600">
                <a:solidFill>
                  <a:schemeClr val="tx1"/>
                </a:solidFill>
                <a:latin typeface="Constantia" pitchFamily="18" charset="0"/>
              </a:defRPr>
            </a:lvl1pPr>
            <a:lvl2pPr marL="742950" indent="-285750" eaLnBrk="0" hangingPunct="0">
              <a:spcBef>
                <a:spcPct val="20000"/>
              </a:spcBef>
              <a:buClr>
                <a:schemeClr val="accent1"/>
              </a:buClr>
              <a:buSzPct val="85000"/>
              <a:buFont typeface="Wingdings 2" pitchFamily="18" charset="2"/>
              <a:buChar char=""/>
              <a:defRPr sz="2400">
                <a:solidFill>
                  <a:schemeClr val="tx1"/>
                </a:solidFill>
                <a:latin typeface="Constantia" pitchFamily="18" charset="0"/>
              </a:defRPr>
            </a:lvl2pPr>
            <a:lvl3pPr marL="1143000" indent="-228600" eaLnBrk="0" hangingPunct="0">
              <a:spcBef>
                <a:spcPct val="20000"/>
              </a:spcBef>
              <a:buClr>
                <a:schemeClr val="accent2"/>
              </a:buClr>
              <a:buSzPct val="70000"/>
              <a:buFont typeface="Wingdings 2" pitchFamily="18" charset="2"/>
              <a:buChar char=""/>
              <a:defRPr sz="2100">
                <a:solidFill>
                  <a:schemeClr val="tx1"/>
                </a:solidFill>
                <a:latin typeface="Constantia" pitchFamily="18" charset="0"/>
              </a:defRPr>
            </a:lvl3pPr>
            <a:lvl4pPr marL="1600200" indent="-228600" eaLnBrk="0" hangingPunct="0">
              <a:spcBef>
                <a:spcPct val="20000"/>
              </a:spcBef>
              <a:buClr>
                <a:srgbClr val="0BD0D9"/>
              </a:buClr>
              <a:buSzPct val="65000"/>
              <a:buFont typeface="Wingdings 2" pitchFamily="18" charset="2"/>
              <a:buChar char=""/>
              <a:defRPr sz="2000">
                <a:solidFill>
                  <a:schemeClr val="tx1"/>
                </a:solidFill>
                <a:latin typeface="Constantia" pitchFamily="18" charset="0"/>
              </a:defRPr>
            </a:lvl4pPr>
            <a:lvl5pPr marL="2057400" indent="-228600" eaLnBrk="0" hangingPunct="0">
              <a:spcBef>
                <a:spcPct val="20000"/>
              </a:spcBef>
              <a:buClr>
                <a:srgbClr val="10CF9B"/>
              </a:buClr>
              <a:buSzPct val="65000"/>
              <a:buFont typeface="Wingdings 2" pitchFamily="18" charset="2"/>
              <a:buChar char=""/>
              <a:defRPr sz="2000">
                <a:solidFill>
                  <a:schemeClr val="tx1"/>
                </a:solidFill>
                <a:latin typeface="Constantia" pitchFamily="18" charset="0"/>
              </a:defRPr>
            </a:lvl5pPr>
            <a:lvl6pPr marL="25146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6pPr>
            <a:lvl7pPr marL="29718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7pPr>
            <a:lvl8pPr marL="34290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8pPr>
            <a:lvl9pPr marL="38862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9pPr>
          </a:lstStyle>
          <a:p>
            <a:pPr eaLnBrk="1" hangingPunct="1">
              <a:spcBef>
                <a:spcPct val="0"/>
              </a:spcBef>
              <a:buClrTx/>
              <a:buSzTx/>
              <a:buFontTx/>
              <a:buNone/>
            </a:pPr>
            <a:r>
              <a:rPr lang="en-US" altLang="en-US" sz="3600" dirty="0" err="1">
                <a:solidFill>
                  <a:srgbClr val="FFC000"/>
                </a:solidFill>
                <a:latin typeface="Garamond" panose="02020404030301010803" pitchFamily="18" charset="0"/>
              </a:rPr>
              <a:t>Kaski</a:t>
            </a:r>
            <a:r>
              <a:rPr lang="en-US" altLang="en-US" sz="3600" dirty="0">
                <a:solidFill>
                  <a:srgbClr val="FFC000"/>
                </a:solidFill>
                <a:latin typeface="Garamond" panose="02020404030301010803" pitchFamily="18" charset="0"/>
              </a:rPr>
              <a:t> Area Air Pollution Study (KAPS), Nepal</a:t>
            </a:r>
          </a:p>
        </p:txBody>
      </p:sp>
    </p:spTree>
    <p:extLst>
      <p:ext uri="{BB962C8B-B14F-4D97-AF65-F5344CB8AC3E}">
        <p14:creationId xmlns:p14="http://schemas.microsoft.com/office/powerpoint/2010/main" val="2009718841"/>
      </p:ext>
    </p:extLst>
  </p:cSld>
  <p:clrMapOvr>
    <a:masterClrMapping/>
  </p:clrMapOvr>
  <mc:AlternateContent xmlns:mc="http://schemas.openxmlformats.org/markup-compatibility/2006" xmlns:p14="http://schemas.microsoft.com/office/powerpoint/2010/main">
    <mc:Choice Requires="p14">
      <p:transition spd="slow" p14:dur="2000" advTm="5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Placeholder 1"/>
          <p:cNvSpPr>
            <a:spLocks noGrp="1"/>
          </p:cNvSpPr>
          <p:nvPr>
            <p:ph type="body" idx="1"/>
          </p:nvPr>
        </p:nvSpPr>
        <p:spPr>
          <a:xfrm>
            <a:off x="1903412" y="2693988"/>
            <a:ext cx="4040188" cy="658813"/>
          </a:xfrm>
        </p:spPr>
        <p:txBody>
          <a:bodyPr/>
          <a:lstStyle/>
          <a:p>
            <a:r>
              <a:rPr lang="en-US" altLang="en-US" dirty="0">
                <a:latin typeface="Garamond" panose="02020404030301010803" pitchFamily="18" charset="0"/>
              </a:rPr>
              <a:t>CO2 Release (n=660 HHs)</a:t>
            </a:r>
          </a:p>
        </p:txBody>
      </p:sp>
      <p:sp>
        <p:nvSpPr>
          <p:cNvPr id="65540" name="Title 4"/>
          <p:cNvSpPr>
            <a:spLocks noGrp="1"/>
          </p:cNvSpPr>
          <p:nvPr>
            <p:ph type="title"/>
          </p:nvPr>
        </p:nvSpPr>
        <p:spPr>
          <a:xfrm>
            <a:off x="1752600" y="1676400"/>
            <a:ext cx="8534400" cy="914400"/>
          </a:xfrm>
        </p:spPr>
        <p:txBody>
          <a:bodyPr/>
          <a:lstStyle/>
          <a:p>
            <a:r>
              <a:rPr lang="en-US" altLang="en-US" sz="3200" b="1" dirty="0">
                <a:latin typeface="Garamond" panose="02020404030301010803" pitchFamily="18" charset="0"/>
              </a:rPr>
              <a:t>Ventilation Measurement of Kitchen</a:t>
            </a:r>
          </a:p>
        </p:txBody>
      </p:sp>
      <p:sp>
        <p:nvSpPr>
          <p:cNvPr id="65541" name="Text Placeholder 5"/>
          <p:cNvSpPr>
            <a:spLocks noGrp="1"/>
          </p:cNvSpPr>
          <p:nvPr>
            <p:ph type="body" idx="3"/>
          </p:nvPr>
        </p:nvSpPr>
        <p:spPr>
          <a:xfrm>
            <a:off x="6169026" y="2743200"/>
            <a:ext cx="4041775" cy="654050"/>
          </a:xfrm>
        </p:spPr>
        <p:txBody>
          <a:bodyPr/>
          <a:lstStyle/>
          <a:p>
            <a:r>
              <a:rPr lang="en-US" altLang="en-US" dirty="0">
                <a:latin typeface="Garamond" panose="02020404030301010803" pitchFamily="18" charset="0"/>
              </a:rPr>
              <a:t>Measure AER using Squid</a:t>
            </a:r>
          </a:p>
        </p:txBody>
      </p:sp>
      <p:pic>
        <p:nvPicPr>
          <p:cNvPr id="11" name="Content Placeholder 10" descr="IMG_0602.jpg"/>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1903412" y="3371850"/>
            <a:ext cx="4038600" cy="3028950"/>
          </a:xfrm>
        </p:spPr>
      </p:pic>
      <p:sp>
        <p:nvSpPr>
          <p:cNvPr id="12" name="TextBox 9"/>
          <p:cNvSpPr txBox="1">
            <a:spLocks noChangeArrowheads="1"/>
          </p:cNvSpPr>
          <p:nvPr/>
        </p:nvSpPr>
        <p:spPr bwMode="auto">
          <a:xfrm>
            <a:off x="228600" y="863600"/>
            <a:ext cx="12496800" cy="554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0BD0D9"/>
              </a:buClr>
              <a:buSzPct val="95000"/>
              <a:buFont typeface="Wingdings 2" pitchFamily="18" charset="2"/>
              <a:buChar char=""/>
              <a:defRPr sz="2600">
                <a:solidFill>
                  <a:schemeClr val="tx1"/>
                </a:solidFill>
                <a:latin typeface="Constantia" pitchFamily="18" charset="0"/>
              </a:defRPr>
            </a:lvl1pPr>
            <a:lvl2pPr marL="742950" indent="-285750" eaLnBrk="0" hangingPunct="0">
              <a:spcBef>
                <a:spcPct val="20000"/>
              </a:spcBef>
              <a:buClr>
                <a:schemeClr val="accent1"/>
              </a:buClr>
              <a:buSzPct val="85000"/>
              <a:buFont typeface="Wingdings 2" pitchFamily="18" charset="2"/>
              <a:buChar char=""/>
              <a:defRPr sz="2400">
                <a:solidFill>
                  <a:schemeClr val="tx1"/>
                </a:solidFill>
                <a:latin typeface="Constantia" pitchFamily="18" charset="0"/>
              </a:defRPr>
            </a:lvl2pPr>
            <a:lvl3pPr marL="1143000" indent="-228600" eaLnBrk="0" hangingPunct="0">
              <a:spcBef>
                <a:spcPct val="20000"/>
              </a:spcBef>
              <a:buClr>
                <a:schemeClr val="accent2"/>
              </a:buClr>
              <a:buSzPct val="70000"/>
              <a:buFont typeface="Wingdings 2" pitchFamily="18" charset="2"/>
              <a:buChar char=""/>
              <a:defRPr sz="2100">
                <a:solidFill>
                  <a:schemeClr val="tx1"/>
                </a:solidFill>
                <a:latin typeface="Constantia" pitchFamily="18" charset="0"/>
              </a:defRPr>
            </a:lvl3pPr>
            <a:lvl4pPr marL="1600200" indent="-228600" eaLnBrk="0" hangingPunct="0">
              <a:spcBef>
                <a:spcPct val="20000"/>
              </a:spcBef>
              <a:buClr>
                <a:srgbClr val="0BD0D9"/>
              </a:buClr>
              <a:buSzPct val="65000"/>
              <a:buFont typeface="Wingdings 2" pitchFamily="18" charset="2"/>
              <a:buChar char=""/>
              <a:defRPr sz="2000">
                <a:solidFill>
                  <a:schemeClr val="tx1"/>
                </a:solidFill>
                <a:latin typeface="Constantia" pitchFamily="18" charset="0"/>
              </a:defRPr>
            </a:lvl4pPr>
            <a:lvl5pPr marL="2057400" indent="-228600" eaLnBrk="0" hangingPunct="0">
              <a:spcBef>
                <a:spcPct val="20000"/>
              </a:spcBef>
              <a:buClr>
                <a:srgbClr val="10CF9B"/>
              </a:buClr>
              <a:buSzPct val="65000"/>
              <a:buFont typeface="Wingdings 2" pitchFamily="18" charset="2"/>
              <a:buChar char=""/>
              <a:defRPr sz="2000">
                <a:solidFill>
                  <a:schemeClr val="tx1"/>
                </a:solidFill>
                <a:latin typeface="Constantia" pitchFamily="18" charset="0"/>
              </a:defRPr>
            </a:lvl5pPr>
            <a:lvl6pPr marL="25146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6pPr>
            <a:lvl7pPr marL="29718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7pPr>
            <a:lvl8pPr marL="34290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8pPr>
            <a:lvl9pPr marL="38862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9pPr>
          </a:lstStyle>
          <a:p>
            <a:pPr eaLnBrk="1" hangingPunct="1">
              <a:spcBef>
                <a:spcPct val="0"/>
              </a:spcBef>
              <a:buClrTx/>
              <a:buSzTx/>
              <a:buFontTx/>
              <a:buNone/>
            </a:pPr>
            <a:r>
              <a:rPr lang="en-US" altLang="en-US" sz="3600" dirty="0" err="1">
                <a:solidFill>
                  <a:srgbClr val="FFC000"/>
                </a:solidFill>
                <a:latin typeface="Garamond" panose="02020404030301010803" pitchFamily="18" charset="0"/>
              </a:rPr>
              <a:t>Kaski</a:t>
            </a:r>
            <a:r>
              <a:rPr lang="en-US" altLang="en-US" sz="3600" dirty="0">
                <a:solidFill>
                  <a:srgbClr val="FFC000"/>
                </a:solidFill>
                <a:latin typeface="Garamond" panose="02020404030301010803" pitchFamily="18" charset="0"/>
              </a:rPr>
              <a:t> Area Air Pollution Study (KAPS), Nepal</a:t>
            </a:r>
          </a:p>
        </p:txBody>
      </p:sp>
      <p:pic>
        <p:nvPicPr>
          <p:cNvPr id="13" name="Picture 12" descr="IMG_9437.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3403600"/>
            <a:ext cx="4495800" cy="299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8988721"/>
      </p:ext>
    </p:extLst>
  </p:cSld>
  <p:clrMapOvr>
    <a:masterClrMapping/>
  </p:clrMapOvr>
  <mc:AlternateContent xmlns:mc="http://schemas.openxmlformats.org/markup-compatibility/2006" xmlns:p14="http://schemas.microsoft.com/office/powerpoint/2010/main">
    <mc:Choice Requires="p14">
      <p:transition spd="slow" p14:dur="2000" advTm="5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89F56E5-B698-3BDD-2748-E8882E8FF4B8}"/>
              </a:ext>
            </a:extLst>
          </p:cNvPr>
          <p:cNvSpPr>
            <a:spLocks noGrp="1"/>
          </p:cNvSpPr>
          <p:nvPr>
            <p:ph idx="1"/>
          </p:nvPr>
        </p:nvSpPr>
        <p:spPr>
          <a:xfrm>
            <a:off x="228600" y="1640543"/>
            <a:ext cx="11887200" cy="1331258"/>
          </a:xfrm>
        </p:spPr>
        <p:txBody>
          <a:bodyPr/>
          <a:lstStyle/>
          <a:p>
            <a:pPr algn="just"/>
            <a:r>
              <a:rPr lang="en-US" sz="2800" b="1" dirty="0">
                <a:latin typeface="Garamond" panose="02020404030301010803" pitchFamily="18" charset="0"/>
              </a:rPr>
              <a:t>Global Environmental dynamics have shifted from mostly local resource degradation and pollution to planetary-scale environmental change</a:t>
            </a:r>
          </a:p>
        </p:txBody>
      </p:sp>
      <p:sp>
        <p:nvSpPr>
          <p:cNvPr id="4" name="Content Placeholder 1">
            <a:extLst>
              <a:ext uri="{FF2B5EF4-FFF2-40B4-BE49-F238E27FC236}">
                <a16:creationId xmlns:a16="http://schemas.microsoft.com/office/drawing/2014/main" id="{33BF2241-9469-20F5-A2C1-9AE8C00A3D1A}"/>
              </a:ext>
            </a:extLst>
          </p:cNvPr>
          <p:cNvSpPr txBox="1">
            <a:spLocks/>
          </p:cNvSpPr>
          <p:nvPr/>
        </p:nvSpPr>
        <p:spPr bwMode="auto">
          <a:xfrm>
            <a:off x="228600" y="3505200"/>
            <a:ext cx="11734800" cy="1792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Arial" panose="020B0604020202020204" pitchFamily="34" charset="0"/>
              <a:buChar char="•"/>
              <a:defRPr sz="3200" kern="1200">
                <a:solidFill>
                  <a:srgbClr val="F2F2F2"/>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rgbClr val="F2F2F2"/>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rgbClr val="F2F2F2"/>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rgbClr val="F2F2F2"/>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rgbClr val="F2F2F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lnSpc>
                <a:spcPct val="100000"/>
              </a:lnSpc>
            </a:pPr>
            <a:r>
              <a:rPr lang="en-US" sz="2800" dirty="0">
                <a:latin typeface="Garamond" panose="02020404030301010803" pitchFamily="18" charset="0"/>
              </a:rPr>
              <a:t>Over time, environmental issues have become more complex, interconnected, and political, involving not only ecology but also development, inequality, governance, technology, and global cooperation.</a:t>
            </a:r>
          </a:p>
        </p:txBody>
      </p:sp>
      <p:sp>
        <p:nvSpPr>
          <p:cNvPr id="5" name="Title 1">
            <a:extLst>
              <a:ext uri="{FF2B5EF4-FFF2-40B4-BE49-F238E27FC236}">
                <a16:creationId xmlns:a16="http://schemas.microsoft.com/office/drawing/2014/main" id="{579E7144-BFB3-4803-BF5C-EB3AA2D864A6}"/>
              </a:ext>
            </a:extLst>
          </p:cNvPr>
          <p:cNvSpPr txBox="1">
            <a:spLocks/>
          </p:cNvSpPr>
          <p:nvPr/>
        </p:nvSpPr>
        <p:spPr>
          <a:xfrm>
            <a:off x="76200" y="838200"/>
            <a:ext cx="5791200" cy="685800"/>
          </a:xfrm>
          <a:prstGeom prst="rect">
            <a:avLst/>
          </a:prstGeom>
        </p:spPr>
        <p:txBody>
          <a:bodyPr>
            <a:noAutofit/>
          </a:bodyPr>
          <a:lstStyle>
            <a:lvl1pPr algn="ctr" rtl="0" fontAlgn="base">
              <a:spcBef>
                <a:spcPct val="0"/>
              </a:spcBef>
              <a:spcAft>
                <a:spcPct val="0"/>
              </a:spcAft>
              <a:defRPr sz="4400" kern="1200">
                <a:solidFill>
                  <a:srgbClr val="F2F2F2"/>
                </a:solidFill>
                <a:latin typeface="+mj-lt"/>
                <a:ea typeface="+mj-ea"/>
                <a:cs typeface="+mj-cs"/>
              </a:defRPr>
            </a:lvl1pPr>
            <a:lvl2pPr algn="ctr" rtl="0" fontAlgn="base">
              <a:spcBef>
                <a:spcPct val="0"/>
              </a:spcBef>
              <a:spcAft>
                <a:spcPct val="0"/>
              </a:spcAft>
              <a:defRPr sz="4400">
                <a:solidFill>
                  <a:srgbClr val="F2F2F2"/>
                </a:solidFill>
                <a:latin typeface="Calibri" panose="020F0502020204030204" pitchFamily="34" charset="0"/>
              </a:defRPr>
            </a:lvl2pPr>
            <a:lvl3pPr algn="ctr" rtl="0" fontAlgn="base">
              <a:spcBef>
                <a:spcPct val="0"/>
              </a:spcBef>
              <a:spcAft>
                <a:spcPct val="0"/>
              </a:spcAft>
              <a:defRPr sz="4400">
                <a:solidFill>
                  <a:srgbClr val="F2F2F2"/>
                </a:solidFill>
                <a:latin typeface="Calibri" panose="020F0502020204030204" pitchFamily="34" charset="0"/>
              </a:defRPr>
            </a:lvl3pPr>
            <a:lvl4pPr algn="ctr" rtl="0" fontAlgn="base">
              <a:spcBef>
                <a:spcPct val="0"/>
              </a:spcBef>
              <a:spcAft>
                <a:spcPct val="0"/>
              </a:spcAft>
              <a:defRPr sz="4400">
                <a:solidFill>
                  <a:srgbClr val="F2F2F2"/>
                </a:solidFill>
                <a:latin typeface="Calibri" panose="020F0502020204030204" pitchFamily="34" charset="0"/>
              </a:defRPr>
            </a:lvl4pPr>
            <a:lvl5pPr algn="ctr" rtl="0" fontAlgn="base">
              <a:spcBef>
                <a:spcPct val="0"/>
              </a:spcBef>
              <a:spcAft>
                <a:spcPct val="0"/>
              </a:spcAft>
              <a:defRPr sz="4400">
                <a:solidFill>
                  <a:srgbClr val="F2F2F2"/>
                </a:solidFill>
                <a:latin typeface="Calibri" panose="020F0502020204030204" pitchFamily="34" charset="0"/>
              </a:defRPr>
            </a:lvl5pPr>
            <a:lvl6pPr marL="457200" algn="ctr" rtl="0" fontAlgn="base">
              <a:spcBef>
                <a:spcPct val="0"/>
              </a:spcBef>
              <a:spcAft>
                <a:spcPct val="0"/>
              </a:spcAft>
              <a:defRPr sz="4400">
                <a:solidFill>
                  <a:srgbClr val="F2F2F2"/>
                </a:solidFill>
                <a:latin typeface="Calibri" panose="020F0502020204030204" pitchFamily="34" charset="0"/>
              </a:defRPr>
            </a:lvl6pPr>
            <a:lvl7pPr marL="914400" algn="ctr" rtl="0" fontAlgn="base">
              <a:spcBef>
                <a:spcPct val="0"/>
              </a:spcBef>
              <a:spcAft>
                <a:spcPct val="0"/>
              </a:spcAft>
              <a:defRPr sz="4400">
                <a:solidFill>
                  <a:srgbClr val="F2F2F2"/>
                </a:solidFill>
                <a:latin typeface="Calibri" panose="020F0502020204030204" pitchFamily="34" charset="0"/>
              </a:defRPr>
            </a:lvl7pPr>
            <a:lvl8pPr marL="1371600" algn="ctr" rtl="0" fontAlgn="base">
              <a:spcBef>
                <a:spcPct val="0"/>
              </a:spcBef>
              <a:spcAft>
                <a:spcPct val="0"/>
              </a:spcAft>
              <a:defRPr sz="4400">
                <a:solidFill>
                  <a:srgbClr val="F2F2F2"/>
                </a:solidFill>
                <a:latin typeface="Calibri" panose="020F0502020204030204" pitchFamily="34" charset="0"/>
              </a:defRPr>
            </a:lvl8pPr>
            <a:lvl9pPr marL="1828800" algn="ctr" rtl="0" fontAlgn="base">
              <a:spcBef>
                <a:spcPct val="0"/>
              </a:spcBef>
              <a:spcAft>
                <a:spcPct val="0"/>
              </a:spcAft>
              <a:defRPr sz="4400">
                <a:solidFill>
                  <a:srgbClr val="F2F2F2"/>
                </a:solidFill>
                <a:latin typeface="Calibri" panose="020F0502020204030204" pitchFamily="34" charset="0"/>
              </a:defRPr>
            </a:lvl9pPr>
          </a:lstStyle>
          <a:p>
            <a:pPr algn="l">
              <a:lnSpc>
                <a:spcPct val="100000"/>
              </a:lnSpc>
            </a:pPr>
            <a:r>
              <a:rPr lang="en-US" sz="3200" b="1" dirty="0">
                <a:solidFill>
                  <a:srgbClr val="FFC000"/>
                </a:solidFill>
                <a:latin typeface="Garamond" panose="02020404030301010803" pitchFamily="18" charset="0"/>
              </a:rPr>
              <a:t>Global Environmental dynamics </a:t>
            </a:r>
            <a:endParaRPr lang="en-US" sz="3200" dirty="0">
              <a:solidFill>
                <a:srgbClr val="FFC000"/>
              </a:solidFill>
              <a:latin typeface="Garamond" panose="02020404030301010803" pitchFamily="18" charset="0"/>
            </a:endParaRPr>
          </a:p>
        </p:txBody>
      </p:sp>
    </p:spTree>
    <p:extLst>
      <p:ext uri="{BB962C8B-B14F-4D97-AF65-F5344CB8AC3E}">
        <p14:creationId xmlns:p14="http://schemas.microsoft.com/office/powerpoint/2010/main" val="113242068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Placeholder 1"/>
          <p:cNvSpPr>
            <a:spLocks noGrp="1"/>
          </p:cNvSpPr>
          <p:nvPr>
            <p:ph type="body" idx="1"/>
          </p:nvPr>
        </p:nvSpPr>
        <p:spPr>
          <a:xfrm>
            <a:off x="1981200" y="2667001"/>
            <a:ext cx="4040188" cy="658813"/>
          </a:xfrm>
        </p:spPr>
        <p:txBody>
          <a:bodyPr/>
          <a:lstStyle/>
          <a:p>
            <a:r>
              <a:rPr lang="en-US" altLang="en-US" dirty="0">
                <a:latin typeface="Garamond" panose="02020404030301010803" pitchFamily="18" charset="0"/>
              </a:rPr>
              <a:t>UCB-PATS  device</a:t>
            </a:r>
          </a:p>
        </p:txBody>
      </p:sp>
      <p:pic>
        <p:nvPicPr>
          <p:cNvPr id="10" name="Content Placeholder 9" descr="IMG_0621.jpg"/>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1981200" y="3709988"/>
            <a:ext cx="4038600" cy="3028950"/>
          </a:xfrm>
        </p:spPr>
      </p:pic>
      <p:pic>
        <p:nvPicPr>
          <p:cNvPr id="14340" name="Content Placeholder 6" descr="IMG_0160.JPG"/>
          <p:cNvPicPr>
            <a:picLocks noGrp="1" noChangeAspect="1"/>
          </p:cNvPicPr>
          <p:nvPr>
            <p:ph sz="quarter" idx="4"/>
          </p:nvPr>
        </p:nvPicPr>
        <p:blipFill>
          <a:blip r:embed="rId3">
            <a:extLst>
              <a:ext uri="{28A0092B-C50C-407E-A947-70E740481C1C}">
                <a14:useLocalDpi xmlns:a14="http://schemas.microsoft.com/office/drawing/2010/main" val="0"/>
              </a:ext>
            </a:extLst>
          </a:blip>
          <a:srcRect/>
          <a:stretch>
            <a:fillRect/>
          </a:stretch>
        </p:blipFill>
        <p:spPr>
          <a:xfrm>
            <a:off x="6173788" y="3709988"/>
            <a:ext cx="4038600" cy="3028950"/>
          </a:xfrm>
        </p:spPr>
      </p:pic>
      <p:sp>
        <p:nvSpPr>
          <p:cNvPr id="66565" name="Title 4"/>
          <p:cNvSpPr>
            <a:spLocks noGrp="1"/>
          </p:cNvSpPr>
          <p:nvPr>
            <p:ph type="title"/>
          </p:nvPr>
        </p:nvSpPr>
        <p:spPr>
          <a:xfrm>
            <a:off x="1981200" y="1600200"/>
            <a:ext cx="8229600" cy="1143000"/>
          </a:xfrm>
        </p:spPr>
        <p:txBody>
          <a:bodyPr/>
          <a:lstStyle/>
          <a:p>
            <a:r>
              <a:rPr lang="en-US" altLang="en-US" sz="3600" b="1" dirty="0">
                <a:latin typeface="Garamond" panose="02020404030301010803" pitchFamily="18" charset="0"/>
              </a:rPr>
              <a:t>UCB-PATS Monitors in Kitchen</a:t>
            </a:r>
          </a:p>
        </p:txBody>
      </p:sp>
      <p:sp>
        <p:nvSpPr>
          <p:cNvPr id="66566" name="Text Placeholder 5"/>
          <p:cNvSpPr>
            <a:spLocks noGrp="1"/>
          </p:cNvSpPr>
          <p:nvPr>
            <p:ph type="body" idx="3"/>
          </p:nvPr>
        </p:nvSpPr>
        <p:spPr>
          <a:xfrm>
            <a:off x="6169026" y="2671763"/>
            <a:ext cx="4041775" cy="654050"/>
          </a:xfrm>
        </p:spPr>
        <p:txBody>
          <a:bodyPr/>
          <a:lstStyle/>
          <a:p>
            <a:r>
              <a:rPr lang="en-US" altLang="en-US" dirty="0">
                <a:latin typeface="Garamond" panose="02020404030301010803" pitchFamily="18" charset="0"/>
              </a:rPr>
              <a:t>PM monitoring for 48 </a:t>
            </a:r>
            <a:r>
              <a:rPr lang="en-US" altLang="en-US" dirty="0" err="1">
                <a:latin typeface="Garamond" panose="02020404030301010803" pitchFamily="18" charset="0"/>
              </a:rPr>
              <a:t>hrs</a:t>
            </a:r>
            <a:endParaRPr lang="en-US" altLang="en-US" dirty="0">
              <a:latin typeface="Garamond" panose="02020404030301010803" pitchFamily="18" charset="0"/>
            </a:endParaRPr>
          </a:p>
        </p:txBody>
      </p:sp>
      <p:sp>
        <p:nvSpPr>
          <p:cNvPr id="12" name="TextBox 9"/>
          <p:cNvSpPr txBox="1">
            <a:spLocks noChangeArrowheads="1"/>
          </p:cNvSpPr>
          <p:nvPr/>
        </p:nvSpPr>
        <p:spPr bwMode="auto">
          <a:xfrm>
            <a:off x="152400" y="827416"/>
            <a:ext cx="11811000" cy="554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0BD0D9"/>
              </a:buClr>
              <a:buSzPct val="95000"/>
              <a:buFont typeface="Wingdings 2" pitchFamily="18" charset="2"/>
              <a:buChar char=""/>
              <a:defRPr sz="2600">
                <a:solidFill>
                  <a:schemeClr val="tx1"/>
                </a:solidFill>
                <a:latin typeface="Constantia" pitchFamily="18" charset="0"/>
              </a:defRPr>
            </a:lvl1pPr>
            <a:lvl2pPr marL="742950" indent="-285750" eaLnBrk="0" hangingPunct="0">
              <a:spcBef>
                <a:spcPct val="20000"/>
              </a:spcBef>
              <a:buClr>
                <a:schemeClr val="accent1"/>
              </a:buClr>
              <a:buSzPct val="85000"/>
              <a:buFont typeface="Wingdings 2" pitchFamily="18" charset="2"/>
              <a:buChar char=""/>
              <a:defRPr sz="2400">
                <a:solidFill>
                  <a:schemeClr val="tx1"/>
                </a:solidFill>
                <a:latin typeface="Constantia" pitchFamily="18" charset="0"/>
              </a:defRPr>
            </a:lvl2pPr>
            <a:lvl3pPr marL="1143000" indent="-228600" eaLnBrk="0" hangingPunct="0">
              <a:spcBef>
                <a:spcPct val="20000"/>
              </a:spcBef>
              <a:buClr>
                <a:schemeClr val="accent2"/>
              </a:buClr>
              <a:buSzPct val="70000"/>
              <a:buFont typeface="Wingdings 2" pitchFamily="18" charset="2"/>
              <a:buChar char=""/>
              <a:defRPr sz="2100">
                <a:solidFill>
                  <a:schemeClr val="tx1"/>
                </a:solidFill>
                <a:latin typeface="Constantia" pitchFamily="18" charset="0"/>
              </a:defRPr>
            </a:lvl3pPr>
            <a:lvl4pPr marL="1600200" indent="-228600" eaLnBrk="0" hangingPunct="0">
              <a:spcBef>
                <a:spcPct val="20000"/>
              </a:spcBef>
              <a:buClr>
                <a:srgbClr val="0BD0D9"/>
              </a:buClr>
              <a:buSzPct val="65000"/>
              <a:buFont typeface="Wingdings 2" pitchFamily="18" charset="2"/>
              <a:buChar char=""/>
              <a:defRPr sz="2000">
                <a:solidFill>
                  <a:schemeClr val="tx1"/>
                </a:solidFill>
                <a:latin typeface="Constantia" pitchFamily="18" charset="0"/>
              </a:defRPr>
            </a:lvl4pPr>
            <a:lvl5pPr marL="2057400" indent="-228600" eaLnBrk="0" hangingPunct="0">
              <a:spcBef>
                <a:spcPct val="20000"/>
              </a:spcBef>
              <a:buClr>
                <a:srgbClr val="10CF9B"/>
              </a:buClr>
              <a:buSzPct val="65000"/>
              <a:buFont typeface="Wingdings 2" pitchFamily="18" charset="2"/>
              <a:buChar char=""/>
              <a:defRPr sz="2000">
                <a:solidFill>
                  <a:schemeClr val="tx1"/>
                </a:solidFill>
                <a:latin typeface="Constantia" pitchFamily="18" charset="0"/>
              </a:defRPr>
            </a:lvl5pPr>
            <a:lvl6pPr marL="25146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6pPr>
            <a:lvl7pPr marL="29718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7pPr>
            <a:lvl8pPr marL="34290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8pPr>
            <a:lvl9pPr marL="38862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9pPr>
          </a:lstStyle>
          <a:p>
            <a:pPr eaLnBrk="1" hangingPunct="1">
              <a:spcBef>
                <a:spcPct val="0"/>
              </a:spcBef>
              <a:buClrTx/>
              <a:buSzTx/>
              <a:buFontTx/>
              <a:buNone/>
            </a:pPr>
            <a:r>
              <a:rPr lang="en-US" altLang="en-US" sz="3600" dirty="0" err="1">
                <a:solidFill>
                  <a:srgbClr val="FFC000"/>
                </a:solidFill>
                <a:latin typeface="Garamond" panose="02020404030301010803" pitchFamily="18" charset="0"/>
              </a:rPr>
              <a:t>Kaski</a:t>
            </a:r>
            <a:r>
              <a:rPr lang="en-US" altLang="en-US" sz="3600" dirty="0">
                <a:solidFill>
                  <a:srgbClr val="FFC000"/>
                </a:solidFill>
                <a:latin typeface="Garamond" panose="02020404030301010803" pitchFamily="18" charset="0"/>
              </a:rPr>
              <a:t> Area Air Pollution Study (KAPS), Nepal</a:t>
            </a:r>
          </a:p>
        </p:txBody>
      </p:sp>
    </p:spTree>
    <p:extLst>
      <p:ext uri="{BB962C8B-B14F-4D97-AF65-F5344CB8AC3E}">
        <p14:creationId xmlns:p14="http://schemas.microsoft.com/office/powerpoint/2010/main" val="2441157010"/>
      </p:ext>
    </p:extLst>
  </p:cSld>
  <p:clrMapOvr>
    <a:masterClrMapping/>
  </p:clrMapOvr>
  <mc:AlternateContent xmlns:mc="http://schemas.openxmlformats.org/markup-compatibility/2006" xmlns:p14="http://schemas.microsoft.com/office/powerpoint/2010/main">
    <mc:Choice Requires="p14">
      <p:transition spd="slow" p14:dur="2000" advTm="5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3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ext Placeholder 1"/>
          <p:cNvSpPr>
            <a:spLocks noGrp="1"/>
          </p:cNvSpPr>
          <p:nvPr>
            <p:ph type="body" idx="1"/>
          </p:nvPr>
        </p:nvSpPr>
        <p:spPr>
          <a:xfrm>
            <a:off x="1941512" y="2522537"/>
            <a:ext cx="4040188" cy="658813"/>
          </a:xfrm>
        </p:spPr>
        <p:txBody>
          <a:bodyPr/>
          <a:lstStyle/>
          <a:p>
            <a:pPr algn="ctr"/>
            <a:r>
              <a:rPr lang="en-US" altLang="en-US" dirty="0" err="1">
                <a:latin typeface="Garamond" panose="02020404030301010803" pitchFamily="18" charset="0"/>
              </a:rPr>
              <a:t>Toxi</a:t>
            </a:r>
            <a:r>
              <a:rPr lang="en-US" altLang="en-US" dirty="0">
                <a:latin typeface="Garamond" panose="02020404030301010803" pitchFamily="18" charset="0"/>
              </a:rPr>
              <a:t> RAE Device</a:t>
            </a:r>
          </a:p>
        </p:txBody>
      </p:sp>
      <p:pic>
        <p:nvPicPr>
          <p:cNvPr id="12" name="Content Placeholder 11" descr="IMG_0624.jpg"/>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1905653" y="3181350"/>
            <a:ext cx="4038600" cy="3028950"/>
          </a:xfrm>
        </p:spPr>
      </p:pic>
      <p:sp>
        <p:nvSpPr>
          <p:cNvPr id="67588" name="Title 4"/>
          <p:cNvSpPr>
            <a:spLocks noGrp="1"/>
          </p:cNvSpPr>
          <p:nvPr>
            <p:ph type="title"/>
          </p:nvPr>
        </p:nvSpPr>
        <p:spPr>
          <a:xfrm>
            <a:off x="114300" y="1509777"/>
            <a:ext cx="5524500" cy="776223"/>
          </a:xfrm>
        </p:spPr>
        <p:txBody>
          <a:bodyPr/>
          <a:lstStyle/>
          <a:p>
            <a:r>
              <a:rPr lang="en-US" altLang="en-US" sz="3200" b="1" dirty="0">
                <a:solidFill>
                  <a:srgbClr val="FFC000"/>
                </a:solidFill>
                <a:latin typeface="Garamond" panose="02020404030301010803" pitchFamily="18" charset="0"/>
              </a:rPr>
              <a:t>CO Measurement of Kitchen </a:t>
            </a:r>
          </a:p>
        </p:txBody>
      </p:sp>
      <p:sp>
        <p:nvSpPr>
          <p:cNvPr id="67589" name="Text Placeholder 5"/>
          <p:cNvSpPr>
            <a:spLocks noGrp="1"/>
          </p:cNvSpPr>
          <p:nvPr>
            <p:ph type="body" idx="3"/>
          </p:nvPr>
        </p:nvSpPr>
        <p:spPr>
          <a:xfrm>
            <a:off x="6208712" y="2519502"/>
            <a:ext cx="4270375" cy="654050"/>
          </a:xfrm>
        </p:spPr>
        <p:txBody>
          <a:bodyPr/>
          <a:lstStyle/>
          <a:p>
            <a:pPr algn="ctr"/>
            <a:r>
              <a:rPr lang="en-US" altLang="en-US" dirty="0">
                <a:latin typeface="Garamond" panose="02020404030301010803" pitchFamily="18" charset="0"/>
              </a:rPr>
              <a:t>CO measurement for 48 </a:t>
            </a:r>
            <a:r>
              <a:rPr lang="en-US" altLang="en-US" dirty="0" err="1">
                <a:latin typeface="Garamond" panose="02020404030301010803" pitchFamily="18" charset="0"/>
              </a:rPr>
              <a:t>hrs</a:t>
            </a:r>
            <a:endParaRPr lang="en-US" altLang="en-US" dirty="0">
              <a:latin typeface="Garamond" panose="02020404030301010803" pitchFamily="18" charset="0"/>
            </a:endParaRPr>
          </a:p>
        </p:txBody>
      </p:sp>
      <p:pic>
        <p:nvPicPr>
          <p:cNvPr id="11" name="Content Placeholder 10" descr="IMG_0396.JPG"/>
          <p:cNvPicPr>
            <a:picLocks noGrp="1" noChangeAspect="1"/>
          </p:cNvPicPr>
          <p:nvPr>
            <p:ph sz="quarter" idx="4"/>
          </p:nvPr>
        </p:nvPicPr>
        <p:blipFill>
          <a:blip r:embed="rId3">
            <a:extLst>
              <a:ext uri="{28A0092B-C50C-407E-A947-70E740481C1C}">
                <a14:useLocalDpi xmlns:a14="http://schemas.microsoft.com/office/drawing/2010/main" val="0"/>
              </a:ext>
            </a:extLst>
          </a:blip>
          <a:srcRect/>
          <a:stretch>
            <a:fillRect/>
          </a:stretch>
        </p:blipFill>
        <p:spPr>
          <a:xfrm>
            <a:off x="6324599" y="3181350"/>
            <a:ext cx="4038600" cy="3028950"/>
          </a:xfrm>
        </p:spPr>
      </p:pic>
      <p:sp>
        <p:nvSpPr>
          <p:cNvPr id="10" name="TextBox 9"/>
          <p:cNvSpPr txBox="1">
            <a:spLocks noChangeArrowheads="1"/>
          </p:cNvSpPr>
          <p:nvPr/>
        </p:nvSpPr>
        <p:spPr bwMode="auto">
          <a:xfrm>
            <a:off x="0" y="807622"/>
            <a:ext cx="11963400" cy="554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0BD0D9"/>
              </a:buClr>
              <a:buSzPct val="95000"/>
              <a:buFont typeface="Wingdings 2" pitchFamily="18" charset="2"/>
              <a:buChar char=""/>
              <a:defRPr sz="2600">
                <a:solidFill>
                  <a:schemeClr val="tx1"/>
                </a:solidFill>
                <a:latin typeface="Constantia" pitchFamily="18" charset="0"/>
              </a:defRPr>
            </a:lvl1pPr>
            <a:lvl2pPr marL="742950" indent="-285750" eaLnBrk="0" hangingPunct="0">
              <a:spcBef>
                <a:spcPct val="20000"/>
              </a:spcBef>
              <a:buClr>
                <a:schemeClr val="accent1"/>
              </a:buClr>
              <a:buSzPct val="85000"/>
              <a:buFont typeface="Wingdings 2" pitchFamily="18" charset="2"/>
              <a:buChar char=""/>
              <a:defRPr sz="2400">
                <a:solidFill>
                  <a:schemeClr val="tx1"/>
                </a:solidFill>
                <a:latin typeface="Constantia" pitchFamily="18" charset="0"/>
              </a:defRPr>
            </a:lvl2pPr>
            <a:lvl3pPr marL="1143000" indent="-228600" eaLnBrk="0" hangingPunct="0">
              <a:spcBef>
                <a:spcPct val="20000"/>
              </a:spcBef>
              <a:buClr>
                <a:schemeClr val="accent2"/>
              </a:buClr>
              <a:buSzPct val="70000"/>
              <a:buFont typeface="Wingdings 2" pitchFamily="18" charset="2"/>
              <a:buChar char=""/>
              <a:defRPr sz="2100">
                <a:solidFill>
                  <a:schemeClr val="tx1"/>
                </a:solidFill>
                <a:latin typeface="Constantia" pitchFamily="18" charset="0"/>
              </a:defRPr>
            </a:lvl3pPr>
            <a:lvl4pPr marL="1600200" indent="-228600" eaLnBrk="0" hangingPunct="0">
              <a:spcBef>
                <a:spcPct val="20000"/>
              </a:spcBef>
              <a:buClr>
                <a:srgbClr val="0BD0D9"/>
              </a:buClr>
              <a:buSzPct val="65000"/>
              <a:buFont typeface="Wingdings 2" pitchFamily="18" charset="2"/>
              <a:buChar char=""/>
              <a:defRPr sz="2000">
                <a:solidFill>
                  <a:schemeClr val="tx1"/>
                </a:solidFill>
                <a:latin typeface="Constantia" pitchFamily="18" charset="0"/>
              </a:defRPr>
            </a:lvl4pPr>
            <a:lvl5pPr marL="2057400" indent="-228600" eaLnBrk="0" hangingPunct="0">
              <a:spcBef>
                <a:spcPct val="20000"/>
              </a:spcBef>
              <a:buClr>
                <a:srgbClr val="10CF9B"/>
              </a:buClr>
              <a:buSzPct val="65000"/>
              <a:buFont typeface="Wingdings 2" pitchFamily="18" charset="2"/>
              <a:buChar char=""/>
              <a:defRPr sz="2000">
                <a:solidFill>
                  <a:schemeClr val="tx1"/>
                </a:solidFill>
                <a:latin typeface="Constantia" pitchFamily="18" charset="0"/>
              </a:defRPr>
            </a:lvl5pPr>
            <a:lvl6pPr marL="25146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6pPr>
            <a:lvl7pPr marL="29718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7pPr>
            <a:lvl8pPr marL="34290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8pPr>
            <a:lvl9pPr marL="38862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9pPr>
          </a:lstStyle>
          <a:p>
            <a:pPr eaLnBrk="1" hangingPunct="1">
              <a:spcBef>
                <a:spcPct val="0"/>
              </a:spcBef>
              <a:buClrTx/>
              <a:buSzTx/>
              <a:buFontTx/>
              <a:buNone/>
            </a:pPr>
            <a:r>
              <a:rPr lang="en-US" altLang="en-US" sz="3600" dirty="0" err="1">
                <a:solidFill>
                  <a:srgbClr val="FFC000"/>
                </a:solidFill>
                <a:latin typeface="Garamond" panose="02020404030301010803" pitchFamily="18" charset="0"/>
              </a:rPr>
              <a:t>Kaski</a:t>
            </a:r>
            <a:r>
              <a:rPr lang="en-US" altLang="en-US" sz="3600" dirty="0">
                <a:solidFill>
                  <a:srgbClr val="FFC000"/>
                </a:solidFill>
                <a:latin typeface="Garamond" panose="02020404030301010803" pitchFamily="18" charset="0"/>
              </a:rPr>
              <a:t> Area Air Pollution Study (KAPS), Nepal</a:t>
            </a:r>
          </a:p>
        </p:txBody>
      </p:sp>
    </p:spTree>
    <p:extLst>
      <p:ext uri="{BB962C8B-B14F-4D97-AF65-F5344CB8AC3E}">
        <p14:creationId xmlns:p14="http://schemas.microsoft.com/office/powerpoint/2010/main" val="872575614"/>
      </p:ext>
    </p:extLst>
  </p:cSld>
  <p:clrMapOvr>
    <a:masterClrMapping/>
  </p:clrMapOvr>
  <mc:AlternateContent xmlns:mc="http://schemas.openxmlformats.org/markup-compatibility/2006" xmlns:p14="http://schemas.microsoft.com/office/powerpoint/2010/main">
    <mc:Choice Requires="p14">
      <p:transition spd="slow" p14:dur="2000" advTm="5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Placeholder 1"/>
          <p:cNvSpPr>
            <a:spLocks noGrp="1"/>
          </p:cNvSpPr>
          <p:nvPr>
            <p:ph type="body" idx="1"/>
          </p:nvPr>
        </p:nvSpPr>
        <p:spPr>
          <a:xfrm>
            <a:off x="1981200" y="2209800"/>
            <a:ext cx="3581400" cy="762000"/>
          </a:xfrm>
        </p:spPr>
        <p:txBody>
          <a:bodyPr/>
          <a:lstStyle/>
          <a:p>
            <a:r>
              <a:rPr lang="en-US" altLang="en-US" dirty="0">
                <a:latin typeface="Garamond" panose="02020404030301010803" pitchFamily="18" charset="0"/>
              </a:rPr>
              <a:t>SUMs </a:t>
            </a:r>
          </a:p>
        </p:txBody>
      </p:sp>
      <p:pic>
        <p:nvPicPr>
          <p:cNvPr id="10" name="Content Placeholder 9" descr="IMG_0626.jpg"/>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1752600" y="3124200"/>
            <a:ext cx="3581400" cy="3429000"/>
          </a:xfrm>
        </p:spPr>
      </p:pic>
      <p:sp>
        <p:nvSpPr>
          <p:cNvPr id="68613" name="Title 4"/>
          <p:cNvSpPr>
            <a:spLocks noGrp="1"/>
          </p:cNvSpPr>
          <p:nvPr>
            <p:ph type="title"/>
          </p:nvPr>
        </p:nvSpPr>
        <p:spPr>
          <a:xfrm>
            <a:off x="1981200" y="1298576"/>
            <a:ext cx="8229600" cy="911225"/>
          </a:xfrm>
        </p:spPr>
        <p:txBody>
          <a:bodyPr/>
          <a:lstStyle/>
          <a:p>
            <a:r>
              <a:rPr lang="en-US" altLang="en-US" sz="3600" b="1" dirty="0">
                <a:latin typeface="Garamond" panose="02020404030301010803" pitchFamily="18" charset="0"/>
              </a:rPr>
              <a:t>Stove Use Monitoring (SUMs)</a:t>
            </a:r>
          </a:p>
        </p:txBody>
      </p:sp>
      <p:sp>
        <p:nvSpPr>
          <p:cNvPr id="68614" name="Text Placeholder 5"/>
          <p:cNvSpPr>
            <a:spLocks noGrp="1"/>
          </p:cNvSpPr>
          <p:nvPr>
            <p:ph type="body" idx="3"/>
          </p:nvPr>
        </p:nvSpPr>
        <p:spPr>
          <a:xfrm>
            <a:off x="5562600" y="2438400"/>
            <a:ext cx="5029200" cy="762000"/>
          </a:xfrm>
        </p:spPr>
        <p:txBody>
          <a:bodyPr/>
          <a:lstStyle/>
          <a:p>
            <a:r>
              <a:rPr lang="en-US" altLang="en-US" dirty="0">
                <a:latin typeface="Garamond" panose="02020404030301010803" pitchFamily="18" charset="0"/>
              </a:rPr>
              <a:t>Temperature measurement (48 </a:t>
            </a:r>
            <a:r>
              <a:rPr lang="en-US" altLang="en-US" dirty="0" err="1">
                <a:latin typeface="Garamond" panose="02020404030301010803" pitchFamily="18" charset="0"/>
              </a:rPr>
              <a:t>hrs</a:t>
            </a:r>
            <a:r>
              <a:rPr lang="en-US" altLang="en-US" dirty="0">
                <a:latin typeface="Garamond" panose="02020404030301010803" pitchFamily="18" charset="0"/>
              </a:rPr>
              <a:t>)</a:t>
            </a:r>
          </a:p>
        </p:txBody>
      </p:sp>
      <p:sp>
        <p:nvSpPr>
          <p:cNvPr id="12" name="TextBox 9"/>
          <p:cNvSpPr txBox="1">
            <a:spLocks noChangeArrowheads="1"/>
          </p:cNvSpPr>
          <p:nvPr/>
        </p:nvSpPr>
        <p:spPr bwMode="auto">
          <a:xfrm>
            <a:off x="0" y="733012"/>
            <a:ext cx="12268200" cy="502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0BD0D9"/>
              </a:buClr>
              <a:buSzPct val="95000"/>
              <a:buFont typeface="Wingdings 2" pitchFamily="18" charset="2"/>
              <a:buChar char=""/>
              <a:defRPr sz="2600">
                <a:solidFill>
                  <a:schemeClr val="tx1"/>
                </a:solidFill>
                <a:latin typeface="Constantia" pitchFamily="18" charset="0"/>
              </a:defRPr>
            </a:lvl1pPr>
            <a:lvl2pPr marL="742950" indent="-285750" eaLnBrk="0" hangingPunct="0">
              <a:spcBef>
                <a:spcPct val="20000"/>
              </a:spcBef>
              <a:buClr>
                <a:schemeClr val="accent1"/>
              </a:buClr>
              <a:buSzPct val="85000"/>
              <a:buFont typeface="Wingdings 2" pitchFamily="18" charset="2"/>
              <a:buChar char=""/>
              <a:defRPr sz="2400">
                <a:solidFill>
                  <a:schemeClr val="tx1"/>
                </a:solidFill>
                <a:latin typeface="Constantia" pitchFamily="18" charset="0"/>
              </a:defRPr>
            </a:lvl2pPr>
            <a:lvl3pPr marL="1143000" indent="-228600" eaLnBrk="0" hangingPunct="0">
              <a:spcBef>
                <a:spcPct val="20000"/>
              </a:spcBef>
              <a:buClr>
                <a:schemeClr val="accent2"/>
              </a:buClr>
              <a:buSzPct val="70000"/>
              <a:buFont typeface="Wingdings 2" pitchFamily="18" charset="2"/>
              <a:buChar char=""/>
              <a:defRPr sz="2100">
                <a:solidFill>
                  <a:schemeClr val="tx1"/>
                </a:solidFill>
                <a:latin typeface="Constantia" pitchFamily="18" charset="0"/>
              </a:defRPr>
            </a:lvl3pPr>
            <a:lvl4pPr marL="1600200" indent="-228600" eaLnBrk="0" hangingPunct="0">
              <a:spcBef>
                <a:spcPct val="20000"/>
              </a:spcBef>
              <a:buClr>
                <a:srgbClr val="0BD0D9"/>
              </a:buClr>
              <a:buSzPct val="65000"/>
              <a:buFont typeface="Wingdings 2" pitchFamily="18" charset="2"/>
              <a:buChar char=""/>
              <a:defRPr sz="2000">
                <a:solidFill>
                  <a:schemeClr val="tx1"/>
                </a:solidFill>
                <a:latin typeface="Constantia" pitchFamily="18" charset="0"/>
              </a:defRPr>
            </a:lvl4pPr>
            <a:lvl5pPr marL="2057400" indent="-228600" eaLnBrk="0" hangingPunct="0">
              <a:spcBef>
                <a:spcPct val="20000"/>
              </a:spcBef>
              <a:buClr>
                <a:srgbClr val="10CF9B"/>
              </a:buClr>
              <a:buSzPct val="65000"/>
              <a:buFont typeface="Wingdings 2" pitchFamily="18" charset="2"/>
              <a:buChar char=""/>
              <a:defRPr sz="2000">
                <a:solidFill>
                  <a:schemeClr val="tx1"/>
                </a:solidFill>
                <a:latin typeface="Constantia" pitchFamily="18" charset="0"/>
              </a:defRPr>
            </a:lvl5pPr>
            <a:lvl6pPr marL="25146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6pPr>
            <a:lvl7pPr marL="29718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7pPr>
            <a:lvl8pPr marL="34290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8pPr>
            <a:lvl9pPr marL="38862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9pPr>
          </a:lstStyle>
          <a:p>
            <a:pPr eaLnBrk="1" hangingPunct="1">
              <a:spcBef>
                <a:spcPct val="0"/>
              </a:spcBef>
              <a:buClrTx/>
              <a:buSzTx/>
              <a:buFontTx/>
              <a:buNone/>
            </a:pPr>
            <a:r>
              <a:rPr lang="en-US" altLang="en-US" sz="3200" dirty="0" err="1">
                <a:solidFill>
                  <a:srgbClr val="FFC000"/>
                </a:solidFill>
                <a:latin typeface="Garamond" panose="02020404030301010803" pitchFamily="18" charset="0"/>
              </a:rPr>
              <a:t>Kaski</a:t>
            </a:r>
            <a:r>
              <a:rPr lang="en-US" altLang="en-US" sz="3200" dirty="0">
                <a:solidFill>
                  <a:srgbClr val="FFC000"/>
                </a:solidFill>
                <a:latin typeface="Garamond" panose="02020404030301010803" pitchFamily="18" charset="0"/>
              </a:rPr>
              <a:t> Area Air Pollution Study (KAPS), Nepal</a:t>
            </a:r>
          </a:p>
        </p:txBody>
      </p:sp>
      <p:pic>
        <p:nvPicPr>
          <p:cNvPr id="16" name="Picture 15" descr="IMG_255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91200" y="3252788"/>
            <a:ext cx="4724400"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1265109"/>
      </p:ext>
    </p:extLst>
  </p:cSld>
  <p:clrMapOvr>
    <a:masterClrMapping/>
  </p:clrMapOvr>
  <mc:AlternateContent xmlns:mc="http://schemas.openxmlformats.org/markup-compatibility/2006" xmlns:p14="http://schemas.microsoft.com/office/powerpoint/2010/main">
    <mc:Choice Requires="p14">
      <p:transition spd="slow" p14:dur="2000" advTm="5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ext Placeholder 1"/>
          <p:cNvSpPr>
            <a:spLocks noGrp="1"/>
          </p:cNvSpPr>
          <p:nvPr>
            <p:ph type="body" idx="1"/>
          </p:nvPr>
        </p:nvSpPr>
        <p:spPr>
          <a:xfrm>
            <a:off x="1981200" y="2538413"/>
            <a:ext cx="4040188" cy="658812"/>
          </a:xfrm>
        </p:spPr>
        <p:txBody>
          <a:bodyPr/>
          <a:lstStyle/>
          <a:p>
            <a:r>
              <a:rPr lang="en-US" altLang="en-US" dirty="0">
                <a:latin typeface="Garamond" panose="02020404030301010803" pitchFamily="18" charset="0"/>
              </a:rPr>
              <a:t>Gravimetric  sampler  </a:t>
            </a:r>
          </a:p>
        </p:txBody>
      </p:sp>
      <p:pic>
        <p:nvPicPr>
          <p:cNvPr id="10" name="Content Placeholder 9" descr="IMG_0620.jpg"/>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1981200" y="3325813"/>
            <a:ext cx="4038600" cy="3028950"/>
          </a:xfrm>
        </p:spPr>
      </p:pic>
      <p:pic>
        <p:nvPicPr>
          <p:cNvPr id="11" name="Content Placeholder 10" descr="IMG_0249.jpg"/>
          <p:cNvPicPr>
            <a:picLocks noGrp="1" noChangeAspect="1"/>
          </p:cNvPicPr>
          <p:nvPr>
            <p:ph sz="quarter" idx="4"/>
          </p:nvPr>
        </p:nvPicPr>
        <p:blipFill>
          <a:blip r:embed="rId3">
            <a:extLst>
              <a:ext uri="{28A0092B-C50C-407E-A947-70E740481C1C}">
                <a14:useLocalDpi xmlns:a14="http://schemas.microsoft.com/office/drawing/2010/main" val="0"/>
              </a:ext>
            </a:extLst>
          </a:blip>
          <a:srcRect/>
          <a:stretch>
            <a:fillRect/>
          </a:stretch>
        </p:blipFill>
        <p:spPr>
          <a:xfrm>
            <a:off x="6173788" y="3325813"/>
            <a:ext cx="4038600" cy="3028950"/>
          </a:xfrm>
        </p:spPr>
      </p:pic>
      <p:sp>
        <p:nvSpPr>
          <p:cNvPr id="69637" name="Title 4"/>
          <p:cNvSpPr>
            <a:spLocks noGrp="1"/>
          </p:cNvSpPr>
          <p:nvPr>
            <p:ph type="title"/>
          </p:nvPr>
        </p:nvSpPr>
        <p:spPr>
          <a:xfrm>
            <a:off x="1981200" y="1450976"/>
            <a:ext cx="8229600" cy="987425"/>
          </a:xfrm>
        </p:spPr>
        <p:txBody>
          <a:bodyPr/>
          <a:lstStyle/>
          <a:p>
            <a:r>
              <a:rPr lang="en-US" altLang="en-US" sz="3600" b="1" dirty="0">
                <a:latin typeface="Garamond" panose="02020404030301010803" pitchFamily="18" charset="0"/>
              </a:rPr>
              <a:t>PM2.5 Measurements in Kitchen</a:t>
            </a:r>
          </a:p>
        </p:txBody>
      </p:sp>
      <p:sp>
        <p:nvSpPr>
          <p:cNvPr id="69638" name="Text Placeholder 5"/>
          <p:cNvSpPr>
            <a:spLocks noGrp="1"/>
          </p:cNvSpPr>
          <p:nvPr>
            <p:ph type="body" idx="3"/>
          </p:nvPr>
        </p:nvSpPr>
        <p:spPr>
          <a:xfrm>
            <a:off x="6096000" y="2543175"/>
            <a:ext cx="4572000" cy="654050"/>
          </a:xfrm>
        </p:spPr>
        <p:txBody>
          <a:bodyPr/>
          <a:lstStyle/>
          <a:p>
            <a:r>
              <a:rPr lang="en-US" altLang="en-US" dirty="0">
                <a:latin typeface="Garamond" panose="02020404030301010803" pitchFamily="18" charset="0"/>
              </a:rPr>
              <a:t>PM2.5 measurement for 48 </a:t>
            </a:r>
            <a:r>
              <a:rPr lang="en-US" altLang="en-US" dirty="0" err="1">
                <a:latin typeface="Garamond" panose="02020404030301010803" pitchFamily="18" charset="0"/>
              </a:rPr>
              <a:t>hrs</a:t>
            </a:r>
            <a:endParaRPr lang="en-US" altLang="en-US" dirty="0">
              <a:latin typeface="Garamond" panose="02020404030301010803" pitchFamily="18" charset="0"/>
            </a:endParaRPr>
          </a:p>
        </p:txBody>
      </p:sp>
      <p:sp>
        <p:nvSpPr>
          <p:cNvPr id="12" name="TextBox 9"/>
          <p:cNvSpPr txBox="1">
            <a:spLocks noChangeArrowheads="1"/>
          </p:cNvSpPr>
          <p:nvPr/>
        </p:nvSpPr>
        <p:spPr bwMode="auto">
          <a:xfrm>
            <a:off x="304800" y="732812"/>
            <a:ext cx="9144000" cy="554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0BD0D9"/>
              </a:buClr>
              <a:buSzPct val="95000"/>
              <a:buFont typeface="Wingdings 2" pitchFamily="18" charset="2"/>
              <a:buChar char=""/>
              <a:defRPr sz="2600">
                <a:solidFill>
                  <a:schemeClr val="tx1"/>
                </a:solidFill>
                <a:latin typeface="Constantia" pitchFamily="18" charset="0"/>
              </a:defRPr>
            </a:lvl1pPr>
            <a:lvl2pPr marL="742950" indent="-285750" eaLnBrk="0" hangingPunct="0">
              <a:spcBef>
                <a:spcPct val="20000"/>
              </a:spcBef>
              <a:buClr>
                <a:schemeClr val="accent1"/>
              </a:buClr>
              <a:buSzPct val="85000"/>
              <a:buFont typeface="Wingdings 2" pitchFamily="18" charset="2"/>
              <a:buChar char=""/>
              <a:defRPr sz="2400">
                <a:solidFill>
                  <a:schemeClr val="tx1"/>
                </a:solidFill>
                <a:latin typeface="Constantia" pitchFamily="18" charset="0"/>
              </a:defRPr>
            </a:lvl2pPr>
            <a:lvl3pPr marL="1143000" indent="-228600" eaLnBrk="0" hangingPunct="0">
              <a:spcBef>
                <a:spcPct val="20000"/>
              </a:spcBef>
              <a:buClr>
                <a:schemeClr val="accent2"/>
              </a:buClr>
              <a:buSzPct val="70000"/>
              <a:buFont typeface="Wingdings 2" pitchFamily="18" charset="2"/>
              <a:buChar char=""/>
              <a:defRPr sz="2100">
                <a:solidFill>
                  <a:schemeClr val="tx1"/>
                </a:solidFill>
                <a:latin typeface="Constantia" pitchFamily="18" charset="0"/>
              </a:defRPr>
            </a:lvl3pPr>
            <a:lvl4pPr marL="1600200" indent="-228600" eaLnBrk="0" hangingPunct="0">
              <a:spcBef>
                <a:spcPct val="20000"/>
              </a:spcBef>
              <a:buClr>
                <a:srgbClr val="0BD0D9"/>
              </a:buClr>
              <a:buSzPct val="65000"/>
              <a:buFont typeface="Wingdings 2" pitchFamily="18" charset="2"/>
              <a:buChar char=""/>
              <a:defRPr sz="2000">
                <a:solidFill>
                  <a:schemeClr val="tx1"/>
                </a:solidFill>
                <a:latin typeface="Constantia" pitchFamily="18" charset="0"/>
              </a:defRPr>
            </a:lvl4pPr>
            <a:lvl5pPr marL="2057400" indent="-228600" eaLnBrk="0" hangingPunct="0">
              <a:spcBef>
                <a:spcPct val="20000"/>
              </a:spcBef>
              <a:buClr>
                <a:srgbClr val="10CF9B"/>
              </a:buClr>
              <a:buSzPct val="65000"/>
              <a:buFont typeface="Wingdings 2" pitchFamily="18" charset="2"/>
              <a:buChar char=""/>
              <a:defRPr sz="2000">
                <a:solidFill>
                  <a:schemeClr val="tx1"/>
                </a:solidFill>
                <a:latin typeface="Constantia" pitchFamily="18" charset="0"/>
              </a:defRPr>
            </a:lvl5pPr>
            <a:lvl6pPr marL="25146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6pPr>
            <a:lvl7pPr marL="29718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7pPr>
            <a:lvl8pPr marL="34290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8pPr>
            <a:lvl9pPr marL="38862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9pPr>
          </a:lstStyle>
          <a:p>
            <a:pPr eaLnBrk="1" hangingPunct="1">
              <a:spcBef>
                <a:spcPct val="0"/>
              </a:spcBef>
              <a:buClrTx/>
              <a:buSzTx/>
              <a:buFontTx/>
              <a:buNone/>
            </a:pPr>
            <a:r>
              <a:rPr lang="en-US" altLang="en-US" sz="3600" dirty="0" err="1">
                <a:solidFill>
                  <a:srgbClr val="FFC000"/>
                </a:solidFill>
                <a:latin typeface="Garamond" panose="02020404030301010803" pitchFamily="18" charset="0"/>
              </a:rPr>
              <a:t>Kaski</a:t>
            </a:r>
            <a:r>
              <a:rPr lang="en-US" altLang="en-US" sz="3600" dirty="0">
                <a:solidFill>
                  <a:srgbClr val="FFC000"/>
                </a:solidFill>
                <a:latin typeface="Garamond" panose="02020404030301010803" pitchFamily="18" charset="0"/>
              </a:rPr>
              <a:t> Area Air Pollution Study (KAPS), Nepal</a:t>
            </a:r>
          </a:p>
        </p:txBody>
      </p:sp>
    </p:spTree>
    <p:extLst>
      <p:ext uri="{BB962C8B-B14F-4D97-AF65-F5344CB8AC3E}">
        <p14:creationId xmlns:p14="http://schemas.microsoft.com/office/powerpoint/2010/main" val="2371755878"/>
      </p:ext>
    </p:extLst>
  </p:cSld>
  <p:clrMapOvr>
    <a:masterClrMapping/>
  </p:clrMapOvr>
  <mc:AlternateContent xmlns:mc="http://schemas.openxmlformats.org/markup-compatibility/2006" xmlns:p14="http://schemas.microsoft.com/office/powerpoint/2010/main">
    <mc:Choice Requires="p14">
      <p:transition spd="slow" p14:dur="2000" advTm="5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Placeholder 1"/>
          <p:cNvSpPr>
            <a:spLocks noGrp="1"/>
          </p:cNvSpPr>
          <p:nvPr>
            <p:ph type="body" idx="1"/>
          </p:nvPr>
        </p:nvSpPr>
        <p:spPr>
          <a:xfrm>
            <a:off x="1827214" y="2514600"/>
            <a:ext cx="3506787" cy="457200"/>
          </a:xfrm>
        </p:spPr>
        <p:txBody>
          <a:bodyPr/>
          <a:lstStyle/>
          <a:p>
            <a:r>
              <a:rPr lang="en-US" altLang="en-US" dirty="0">
                <a:latin typeface="Garamond" panose="02020404030301010803" pitchFamily="18" charset="0"/>
              </a:rPr>
              <a:t>Micro PEM Device</a:t>
            </a:r>
          </a:p>
        </p:txBody>
      </p:sp>
      <p:sp>
        <p:nvSpPr>
          <p:cNvPr id="5" name="Title 4"/>
          <p:cNvSpPr>
            <a:spLocks noGrp="1"/>
          </p:cNvSpPr>
          <p:nvPr>
            <p:ph type="title"/>
          </p:nvPr>
        </p:nvSpPr>
        <p:spPr>
          <a:xfrm>
            <a:off x="1752600" y="1600200"/>
            <a:ext cx="8915400" cy="685800"/>
          </a:xfrm>
        </p:spPr>
        <p:txBody>
          <a:bodyPr>
            <a:normAutofit/>
          </a:bodyPr>
          <a:lstStyle/>
          <a:p>
            <a:pPr>
              <a:defRPr/>
            </a:pPr>
            <a:r>
              <a:rPr sz="3400" b="1" dirty="0">
                <a:latin typeface="Garamond" panose="02020404030301010803" pitchFamily="18" charset="0"/>
              </a:rPr>
              <a:t>PM2.5 Personal Exposure Measurement</a:t>
            </a:r>
          </a:p>
        </p:txBody>
      </p:sp>
      <p:sp>
        <p:nvSpPr>
          <p:cNvPr id="70660" name="Text Placeholder 5"/>
          <p:cNvSpPr>
            <a:spLocks noGrp="1"/>
          </p:cNvSpPr>
          <p:nvPr>
            <p:ph type="body" idx="3"/>
          </p:nvPr>
        </p:nvSpPr>
        <p:spPr>
          <a:xfrm>
            <a:off x="6061587" y="2286000"/>
            <a:ext cx="4572000" cy="654050"/>
          </a:xfrm>
        </p:spPr>
        <p:txBody>
          <a:bodyPr/>
          <a:lstStyle/>
          <a:p>
            <a:r>
              <a:rPr lang="en-US" altLang="en-US" sz="2200" dirty="0">
                <a:latin typeface="Garamond" panose="02020404030301010803" pitchFamily="18" charset="0"/>
              </a:rPr>
              <a:t>PM2.5 measurement for 48 </a:t>
            </a:r>
            <a:r>
              <a:rPr lang="en-US" altLang="en-US" sz="2200" dirty="0" err="1">
                <a:latin typeface="Garamond" panose="02020404030301010803" pitchFamily="18" charset="0"/>
              </a:rPr>
              <a:t>hrs</a:t>
            </a:r>
            <a:endParaRPr lang="en-US" altLang="en-US" sz="2200" dirty="0">
              <a:latin typeface="Garamond" panose="02020404030301010803" pitchFamily="18" charset="0"/>
            </a:endParaRPr>
          </a:p>
        </p:txBody>
      </p:sp>
      <p:pic>
        <p:nvPicPr>
          <p:cNvPr id="10" name="Content Placeholder 9" descr="IMG_0622.jpg"/>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1877570" y="2971800"/>
            <a:ext cx="3505200" cy="3352800"/>
          </a:xfrm>
        </p:spPr>
      </p:pic>
      <p:sp>
        <p:nvSpPr>
          <p:cNvPr id="12" name="TextBox 9"/>
          <p:cNvSpPr txBox="1">
            <a:spLocks noChangeArrowheads="1"/>
          </p:cNvSpPr>
          <p:nvPr/>
        </p:nvSpPr>
        <p:spPr bwMode="auto">
          <a:xfrm>
            <a:off x="152400" y="931581"/>
            <a:ext cx="12420600" cy="554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0BD0D9"/>
              </a:buClr>
              <a:buSzPct val="95000"/>
              <a:buFont typeface="Wingdings 2" pitchFamily="18" charset="2"/>
              <a:buChar char=""/>
              <a:defRPr sz="2600">
                <a:solidFill>
                  <a:schemeClr val="tx1"/>
                </a:solidFill>
                <a:latin typeface="Constantia" pitchFamily="18" charset="0"/>
              </a:defRPr>
            </a:lvl1pPr>
            <a:lvl2pPr marL="742950" indent="-285750" eaLnBrk="0" hangingPunct="0">
              <a:spcBef>
                <a:spcPct val="20000"/>
              </a:spcBef>
              <a:buClr>
                <a:schemeClr val="accent1"/>
              </a:buClr>
              <a:buSzPct val="85000"/>
              <a:buFont typeface="Wingdings 2" pitchFamily="18" charset="2"/>
              <a:buChar char=""/>
              <a:defRPr sz="2400">
                <a:solidFill>
                  <a:schemeClr val="tx1"/>
                </a:solidFill>
                <a:latin typeface="Constantia" pitchFamily="18" charset="0"/>
              </a:defRPr>
            </a:lvl2pPr>
            <a:lvl3pPr marL="1143000" indent="-228600" eaLnBrk="0" hangingPunct="0">
              <a:spcBef>
                <a:spcPct val="20000"/>
              </a:spcBef>
              <a:buClr>
                <a:schemeClr val="accent2"/>
              </a:buClr>
              <a:buSzPct val="70000"/>
              <a:buFont typeface="Wingdings 2" pitchFamily="18" charset="2"/>
              <a:buChar char=""/>
              <a:defRPr sz="2100">
                <a:solidFill>
                  <a:schemeClr val="tx1"/>
                </a:solidFill>
                <a:latin typeface="Constantia" pitchFamily="18" charset="0"/>
              </a:defRPr>
            </a:lvl3pPr>
            <a:lvl4pPr marL="1600200" indent="-228600" eaLnBrk="0" hangingPunct="0">
              <a:spcBef>
                <a:spcPct val="20000"/>
              </a:spcBef>
              <a:buClr>
                <a:srgbClr val="0BD0D9"/>
              </a:buClr>
              <a:buSzPct val="65000"/>
              <a:buFont typeface="Wingdings 2" pitchFamily="18" charset="2"/>
              <a:buChar char=""/>
              <a:defRPr sz="2000">
                <a:solidFill>
                  <a:schemeClr val="tx1"/>
                </a:solidFill>
                <a:latin typeface="Constantia" pitchFamily="18" charset="0"/>
              </a:defRPr>
            </a:lvl4pPr>
            <a:lvl5pPr marL="2057400" indent="-228600" eaLnBrk="0" hangingPunct="0">
              <a:spcBef>
                <a:spcPct val="20000"/>
              </a:spcBef>
              <a:buClr>
                <a:srgbClr val="10CF9B"/>
              </a:buClr>
              <a:buSzPct val="65000"/>
              <a:buFont typeface="Wingdings 2" pitchFamily="18" charset="2"/>
              <a:buChar char=""/>
              <a:defRPr sz="2000">
                <a:solidFill>
                  <a:schemeClr val="tx1"/>
                </a:solidFill>
                <a:latin typeface="Constantia" pitchFamily="18" charset="0"/>
              </a:defRPr>
            </a:lvl5pPr>
            <a:lvl6pPr marL="25146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6pPr>
            <a:lvl7pPr marL="29718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7pPr>
            <a:lvl8pPr marL="34290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8pPr>
            <a:lvl9pPr marL="38862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9pPr>
          </a:lstStyle>
          <a:p>
            <a:pPr eaLnBrk="1" hangingPunct="1">
              <a:spcBef>
                <a:spcPct val="0"/>
              </a:spcBef>
              <a:buClrTx/>
              <a:buSzTx/>
              <a:buFontTx/>
              <a:buNone/>
            </a:pPr>
            <a:r>
              <a:rPr lang="en-US" altLang="en-US" sz="3600" dirty="0" err="1">
                <a:solidFill>
                  <a:srgbClr val="FFC000"/>
                </a:solidFill>
                <a:latin typeface="Garamond" panose="02020404030301010803" pitchFamily="18" charset="0"/>
              </a:rPr>
              <a:t>Kaski</a:t>
            </a:r>
            <a:r>
              <a:rPr lang="en-US" altLang="en-US" sz="3600" dirty="0">
                <a:solidFill>
                  <a:srgbClr val="FFC000"/>
                </a:solidFill>
                <a:latin typeface="Garamond" panose="02020404030301010803" pitchFamily="18" charset="0"/>
              </a:rPr>
              <a:t> Area Air Pollution Study (KAPS), Nepal</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600" y="2971800"/>
            <a:ext cx="4572000"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99610592"/>
      </p:ext>
    </p:extLst>
  </p:cSld>
  <p:clrMapOvr>
    <a:masterClrMapping/>
  </p:clrMapOvr>
  <mc:AlternateContent xmlns:mc="http://schemas.openxmlformats.org/markup-compatibility/2006" xmlns:p14="http://schemas.microsoft.com/office/powerpoint/2010/main">
    <mc:Choice Requires="p14">
      <p:transition spd="slow" p14:dur="2000" advTm="5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02C7530-2374-491B-B9A4-51E18C6B810B}"/>
              </a:ext>
            </a:extLst>
          </p:cNvPr>
          <p:cNvSpPr txBox="1"/>
          <p:nvPr/>
        </p:nvSpPr>
        <p:spPr>
          <a:xfrm>
            <a:off x="35668" y="2192720"/>
            <a:ext cx="12003932" cy="4536819"/>
          </a:xfrm>
          <a:prstGeom prst="rect">
            <a:avLst/>
          </a:prstGeom>
          <a:noFill/>
        </p:spPr>
        <p:txBody>
          <a:bodyPr wrap="square">
            <a:spAutoFit/>
          </a:bodyPr>
          <a:lstStyle/>
          <a:p>
            <a:pPr marL="342900" indent="-342900">
              <a:buFont typeface="Arial" panose="020B0604020202020204" pitchFamily="34" charset="0"/>
              <a:buChar char="•"/>
            </a:pPr>
            <a:r>
              <a:rPr lang="en-US" sz="2400" b="0" dirty="0">
                <a:solidFill>
                  <a:schemeClr val="bg1"/>
                </a:solidFill>
                <a:latin typeface="Garamond" panose="02020404030301010803" pitchFamily="18" charset="0"/>
              </a:rPr>
              <a:t>To examine whether household fuel use for cooking, heating, and lighting is associated with cataract (ocular lens opacity) among </a:t>
            </a:r>
            <a:r>
              <a:rPr lang="en-US" sz="2400" b="0" dirty="0">
                <a:solidFill>
                  <a:schemeClr val="bg1"/>
                </a:solidFill>
                <a:effectLst/>
                <a:latin typeface="Garamond" panose="02020404030301010803" pitchFamily="18" charset="0"/>
                <a:ea typeface="Calibri" panose="020F0502020204030204" pitchFamily="34" charset="0"/>
              </a:rPr>
              <a:t>453 </a:t>
            </a:r>
            <a:r>
              <a:rPr lang="en-US" sz="2400" b="0" dirty="0">
                <a:solidFill>
                  <a:schemeClr val="bg1"/>
                </a:solidFill>
                <a:latin typeface="Garamond" panose="02020404030301010803" pitchFamily="18" charset="0"/>
                <a:ea typeface="Calibri" panose="020F0502020204030204" pitchFamily="34" charset="0"/>
              </a:rPr>
              <a:t>women</a:t>
            </a:r>
            <a:r>
              <a:rPr lang="en-US" sz="2400" b="0" dirty="0">
                <a:solidFill>
                  <a:schemeClr val="bg1"/>
                </a:solidFill>
                <a:effectLst/>
                <a:latin typeface="Garamond" panose="02020404030301010803" pitchFamily="18" charset="0"/>
                <a:ea typeface="Calibri" panose="020F0502020204030204" pitchFamily="34" charset="0"/>
              </a:rPr>
              <a:t>  </a:t>
            </a:r>
            <a:r>
              <a:rPr lang="en-US" sz="2400" b="0" dirty="0">
                <a:solidFill>
                  <a:schemeClr val="bg1"/>
                </a:solidFill>
                <a:latin typeface="Garamond" panose="02020404030301010803" pitchFamily="18" charset="0"/>
              </a:rPr>
              <a:t>in </a:t>
            </a:r>
            <a:r>
              <a:rPr lang="en-US" sz="2400" b="0" dirty="0" err="1">
                <a:solidFill>
                  <a:schemeClr val="bg1"/>
                </a:solidFill>
                <a:latin typeface="Garamond" panose="02020404030301010803" pitchFamily="18" charset="0"/>
              </a:rPr>
              <a:t>Kaski</a:t>
            </a:r>
            <a:r>
              <a:rPr lang="en-US" sz="2400" b="0" dirty="0">
                <a:solidFill>
                  <a:schemeClr val="bg1"/>
                </a:solidFill>
                <a:latin typeface="Garamond" panose="02020404030301010803" pitchFamily="18" charset="0"/>
              </a:rPr>
              <a:t> district, the study was conducted in Pokhara, Nepal, using infrastructure from a previous NIH-funded TB and indoor fuel use study. </a:t>
            </a:r>
          </a:p>
          <a:p>
            <a:pPr marL="342900" indent="-342900">
              <a:buFont typeface="Arial" panose="020B0604020202020204" pitchFamily="34" charset="0"/>
              <a:buChar char="•"/>
            </a:pPr>
            <a:endParaRPr lang="en-US" sz="2400" b="0" dirty="0">
              <a:solidFill>
                <a:schemeClr val="bg1"/>
              </a:solidFill>
              <a:latin typeface="Garamond" panose="02020404030301010803" pitchFamily="18" charset="0"/>
            </a:endParaRPr>
          </a:p>
          <a:p>
            <a:pPr marL="342900" indent="-342900">
              <a:buFont typeface="Arial" panose="020B0604020202020204" pitchFamily="34" charset="0"/>
              <a:buChar char="•"/>
            </a:pPr>
            <a:r>
              <a:rPr lang="en-US" sz="2400" b="0" dirty="0">
                <a:solidFill>
                  <a:schemeClr val="bg1"/>
                </a:solidFill>
                <a:latin typeface="Garamond" panose="02020404030301010803" pitchFamily="18" charset="0"/>
              </a:rPr>
              <a:t>It employed both cross-sectional and case-control designs to investigate ocular diseases related to household fuel exposure. The cross-sectional component assessed cataract and dry eye disease among women aged 40–70 years drawn from households included in the earlier TB study. Participants underwent comprehensive eye examinations at Manipal Teaching Hospital in Pokhara. </a:t>
            </a:r>
          </a:p>
          <a:p>
            <a:pPr marL="342900" indent="-342900">
              <a:buFont typeface="Arial" panose="020B0604020202020204" pitchFamily="34" charset="0"/>
              <a:buChar char="•"/>
            </a:pPr>
            <a:endParaRPr lang="en-US" sz="2400" b="0" dirty="0">
              <a:solidFill>
                <a:schemeClr val="bg1"/>
              </a:solidFill>
              <a:latin typeface="Garamond" panose="02020404030301010803" pitchFamily="18" charset="0"/>
            </a:endParaRPr>
          </a:p>
          <a:p>
            <a:pPr marL="342900" indent="-342900">
              <a:buFont typeface="Arial" panose="020B0604020202020204" pitchFamily="34" charset="0"/>
              <a:buChar char="•"/>
            </a:pPr>
            <a:r>
              <a:rPr lang="en-US" sz="2400" b="0" dirty="0">
                <a:solidFill>
                  <a:schemeClr val="bg1"/>
                </a:solidFill>
                <a:latin typeface="Garamond" panose="02020404030301010803" pitchFamily="18" charset="0"/>
              </a:rPr>
              <a:t>The case-control component examined age-related macular degeneration (AMD) by comparing diagnosed cases with controls without AMD. Exposure assessment focused on household use of biomass, coal, and kerosene for cooking, heating, and lighting, using data from prior household surveys and indoor air pollution monitoring.</a:t>
            </a:r>
          </a:p>
        </p:txBody>
      </p:sp>
      <p:sp>
        <p:nvSpPr>
          <p:cNvPr id="3" name="TextBox 9">
            <a:extLst>
              <a:ext uri="{FF2B5EF4-FFF2-40B4-BE49-F238E27FC236}">
                <a16:creationId xmlns:a16="http://schemas.microsoft.com/office/drawing/2014/main" id="{D286CC33-D5A4-C3F8-0761-EA436B094F16}"/>
              </a:ext>
            </a:extLst>
          </p:cNvPr>
          <p:cNvSpPr txBox="1">
            <a:spLocks noChangeArrowheads="1"/>
          </p:cNvSpPr>
          <p:nvPr/>
        </p:nvSpPr>
        <p:spPr bwMode="auto">
          <a:xfrm>
            <a:off x="35668" y="685800"/>
            <a:ext cx="12192000" cy="8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0BD0D9"/>
              </a:buClr>
              <a:buSzPct val="95000"/>
              <a:buFont typeface="Wingdings 2" pitchFamily="18" charset="2"/>
              <a:buChar char=""/>
              <a:defRPr sz="2600">
                <a:solidFill>
                  <a:schemeClr val="tx1"/>
                </a:solidFill>
                <a:latin typeface="Constantia" pitchFamily="18" charset="0"/>
              </a:defRPr>
            </a:lvl1pPr>
            <a:lvl2pPr marL="742950" indent="-285750" eaLnBrk="0" hangingPunct="0">
              <a:spcBef>
                <a:spcPct val="20000"/>
              </a:spcBef>
              <a:buClr>
                <a:schemeClr val="accent1"/>
              </a:buClr>
              <a:buSzPct val="85000"/>
              <a:buFont typeface="Wingdings 2" pitchFamily="18" charset="2"/>
              <a:buChar char=""/>
              <a:defRPr sz="2400">
                <a:solidFill>
                  <a:schemeClr val="tx1"/>
                </a:solidFill>
                <a:latin typeface="Constantia" pitchFamily="18" charset="0"/>
              </a:defRPr>
            </a:lvl2pPr>
            <a:lvl3pPr marL="1143000" indent="-228600" eaLnBrk="0" hangingPunct="0">
              <a:spcBef>
                <a:spcPct val="20000"/>
              </a:spcBef>
              <a:buClr>
                <a:schemeClr val="accent2"/>
              </a:buClr>
              <a:buSzPct val="70000"/>
              <a:buFont typeface="Wingdings 2" pitchFamily="18" charset="2"/>
              <a:buChar char=""/>
              <a:defRPr sz="2100">
                <a:solidFill>
                  <a:schemeClr val="tx1"/>
                </a:solidFill>
                <a:latin typeface="Constantia" pitchFamily="18" charset="0"/>
              </a:defRPr>
            </a:lvl3pPr>
            <a:lvl4pPr marL="1600200" indent="-228600" eaLnBrk="0" hangingPunct="0">
              <a:spcBef>
                <a:spcPct val="20000"/>
              </a:spcBef>
              <a:buClr>
                <a:srgbClr val="0BD0D9"/>
              </a:buClr>
              <a:buSzPct val="65000"/>
              <a:buFont typeface="Wingdings 2" pitchFamily="18" charset="2"/>
              <a:buChar char=""/>
              <a:defRPr sz="2000">
                <a:solidFill>
                  <a:schemeClr val="tx1"/>
                </a:solidFill>
                <a:latin typeface="Constantia" pitchFamily="18" charset="0"/>
              </a:defRPr>
            </a:lvl4pPr>
            <a:lvl5pPr marL="2057400" indent="-228600" eaLnBrk="0" hangingPunct="0">
              <a:spcBef>
                <a:spcPct val="20000"/>
              </a:spcBef>
              <a:buClr>
                <a:srgbClr val="10CF9B"/>
              </a:buClr>
              <a:buSzPct val="65000"/>
              <a:buFont typeface="Wingdings 2" pitchFamily="18" charset="2"/>
              <a:buChar char=""/>
              <a:defRPr sz="2000">
                <a:solidFill>
                  <a:schemeClr val="tx1"/>
                </a:solidFill>
                <a:latin typeface="Constantia" pitchFamily="18" charset="0"/>
              </a:defRPr>
            </a:lvl5pPr>
            <a:lvl6pPr marL="25146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6pPr>
            <a:lvl7pPr marL="29718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7pPr>
            <a:lvl8pPr marL="34290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8pPr>
            <a:lvl9pPr marL="38862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9pPr>
          </a:lstStyle>
          <a:p>
            <a:pPr eaLnBrk="1" hangingPunct="1">
              <a:spcBef>
                <a:spcPct val="0"/>
              </a:spcBef>
              <a:buClrTx/>
              <a:buSzTx/>
              <a:buFontTx/>
              <a:buNone/>
            </a:pPr>
            <a:r>
              <a:rPr lang="en-US" altLang="en-US" sz="3200" dirty="0" err="1">
                <a:solidFill>
                  <a:srgbClr val="FFC000"/>
                </a:solidFill>
                <a:latin typeface="Garamond" panose="02020404030301010803" pitchFamily="18" charset="0"/>
              </a:rPr>
              <a:t>Kaski</a:t>
            </a:r>
            <a:r>
              <a:rPr lang="en-US" altLang="en-US" sz="3200" dirty="0">
                <a:solidFill>
                  <a:srgbClr val="FFC000"/>
                </a:solidFill>
                <a:latin typeface="Garamond" panose="02020404030301010803" pitchFamily="18" charset="0"/>
              </a:rPr>
              <a:t> Area Air Pollution Study (KAPS), Nepal:</a:t>
            </a:r>
            <a:r>
              <a:rPr lang="en-US" altLang="en-US" sz="3200" dirty="0">
                <a:solidFill>
                  <a:srgbClr val="FFC000"/>
                </a:solidFill>
                <a:latin typeface="Garamond" panose="02020404030301010803" pitchFamily="18" charset="0"/>
                <a:cs typeface="Arial" charset="0"/>
              </a:rPr>
              <a:t> Investigation of </a:t>
            </a:r>
            <a:r>
              <a:rPr lang="en-US" sz="3200" b="1" dirty="0">
                <a:solidFill>
                  <a:srgbClr val="FFC000"/>
                </a:solidFill>
                <a:latin typeface="Garamond" panose="02020404030301010803" pitchFamily="18" charset="0"/>
              </a:rPr>
              <a:t>Ocular Disease and Household Fuel Use in </a:t>
            </a:r>
            <a:r>
              <a:rPr lang="en-US" sz="3200" b="1" dirty="0" err="1">
                <a:solidFill>
                  <a:srgbClr val="FFC000"/>
                </a:solidFill>
                <a:latin typeface="Garamond" panose="02020404030301010803" pitchFamily="18" charset="0"/>
              </a:rPr>
              <a:t>Kaski</a:t>
            </a:r>
            <a:r>
              <a:rPr lang="en-US" sz="3200" b="1" dirty="0">
                <a:solidFill>
                  <a:srgbClr val="FFC000"/>
                </a:solidFill>
                <a:latin typeface="Garamond" panose="02020404030301010803" pitchFamily="18" charset="0"/>
              </a:rPr>
              <a:t> </a:t>
            </a:r>
            <a:endParaRPr lang="en-US" altLang="en-US" sz="3200" dirty="0">
              <a:solidFill>
                <a:srgbClr val="FFC000"/>
              </a:solidFill>
              <a:latin typeface="Garamond" panose="02020404030301010803" pitchFamily="18" charset="0"/>
            </a:endParaRPr>
          </a:p>
        </p:txBody>
      </p:sp>
      <p:sp>
        <p:nvSpPr>
          <p:cNvPr id="10" name="TextBox 9">
            <a:extLst>
              <a:ext uri="{FF2B5EF4-FFF2-40B4-BE49-F238E27FC236}">
                <a16:creationId xmlns:a16="http://schemas.microsoft.com/office/drawing/2014/main" id="{B8A7FB3A-8747-2822-1E3C-A38A6378374F}"/>
              </a:ext>
            </a:extLst>
          </p:cNvPr>
          <p:cNvSpPr txBox="1">
            <a:spLocks noChangeArrowheads="1"/>
          </p:cNvSpPr>
          <p:nvPr/>
        </p:nvSpPr>
        <p:spPr bwMode="auto">
          <a:xfrm>
            <a:off x="0" y="1689762"/>
            <a:ext cx="2387600" cy="502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0BD0D9"/>
              </a:buClr>
              <a:buSzPct val="95000"/>
              <a:buFont typeface="Wingdings 2" pitchFamily="18" charset="2"/>
              <a:buChar char=""/>
              <a:defRPr sz="2600">
                <a:solidFill>
                  <a:schemeClr val="tx1"/>
                </a:solidFill>
                <a:latin typeface="Constantia" pitchFamily="18" charset="0"/>
              </a:defRPr>
            </a:lvl1pPr>
            <a:lvl2pPr marL="742950" indent="-285750" eaLnBrk="0" hangingPunct="0">
              <a:spcBef>
                <a:spcPct val="20000"/>
              </a:spcBef>
              <a:buClr>
                <a:schemeClr val="accent1"/>
              </a:buClr>
              <a:buSzPct val="85000"/>
              <a:buFont typeface="Wingdings 2" pitchFamily="18" charset="2"/>
              <a:buChar char=""/>
              <a:defRPr sz="2400">
                <a:solidFill>
                  <a:schemeClr val="tx1"/>
                </a:solidFill>
                <a:latin typeface="Constantia" pitchFamily="18" charset="0"/>
              </a:defRPr>
            </a:lvl2pPr>
            <a:lvl3pPr marL="1143000" indent="-228600" eaLnBrk="0" hangingPunct="0">
              <a:spcBef>
                <a:spcPct val="20000"/>
              </a:spcBef>
              <a:buClr>
                <a:schemeClr val="accent2"/>
              </a:buClr>
              <a:buSzPct val="70000"/>
              <a:buFont typeface="Wingdings 2" pitchFamily="18" charset="2"/>
              <a:buChar char=""/>
              <a:defRPr sz="2100">
                <a:solidFill>
                  <a:schemeClr val="tx1"/>
                </a:solidFill>
                <a:latin typeface="Constantia" pitchFamily="18" charset="0"/>
              </a:defRPr>
            </a:lvl3pPr>
            <a:lvl4pPr marL="1600200" indent="-228600" eaLnBrk="0" hangingPunct="0">
              <a:spcBef>
                <a:spcPct val="20000"/>
              </a:spcBef>
              <a:buClr>
                <a:srgbClr val="0BD0D9"/>
              </a:buClr>
              <a:buSzPct val="65000"/>
              <a:buFont typeface="Wingdings 2" pitchFamily="18" charset="2"/>
              <a:buChar char=""/>
              <a:defRPr sz="2000">
                <a:solidFill>
                  <a:schemeClr val="tx1"/>
                </a:solidFill>
                <a:latin typeface="Constantia" pitchFamily="18" charset="0"/>
              </a:defRPr>
            </a:lvl4pPr>
            <a:lvl5pPr marL="2057400" indent="-228600" eaLnBrk="0" hangingPunct="0">
              <a:spcBef>
                <a:spcPct val="20000"/>
              </a:spcBef>
              <a:buClr>
                <a:srgbClr val="10CF9B"/>
              </a:buClr>
              <a:buSzPct val="65000"/>
              <a:buFont typeface="Wingdings 2" pitchFamily="18" charset="2"/>
              <a:buChar char=""/>
              <a:defRPr sz="2000">
                <a:solidFill>
                  <a:schemeClr val="tx1"/>
                </a:solidFill>
                <a:latin typeface="Constantia" pitchFamily="18" charset="0"/>
              </a:defRPr>
            </a:lvl5pPr>
            <a:lvl6pPr marL="25146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6pPr>
            <a:lvl7pPr marL="29718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7pPr>
            <a:lvl8pPr marL="34290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8pPr>
            <a:lvl9pPr marL="38862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9pPr>
          </a:lstStyle>
          <a:p>
            <a:pPr eaLnBrk="1" hangingPunct="1">
              <a:spcBef>
                <a:spcPct val="0"/>
              </a:spcBef>
              <a:buClrTx/>
              <a:buSzTx/>
              <a:buNone/>
            </a:pPr>
            <a:r>
              <a:rPr lang="en-US" sz="3200" dirty="0">
                <a:solidFill>
                  <a:srgbClr val="FFC000"/>
                </a:solidFill>
                <a:latin typeface="Garamond" panose="02020404030301010803" pitchFamily="18" charset="0"/>
              </a:rPr>
              <a:t>Objectives</a:t>
            </a:r>
          </a:p>
        </p:txBody>
      </p:sp>
    </p:spTree>
    <p:extLst>
      <p:ext uri="{BB962C8B-B14F-4D97-AF65-F5344CB8AC3E}">
        <p14:creationId xmlns:p14="http://schemas.microsoft.com/office/powerpoint/2010/main" val="137251911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F32C3CC-9F47-4CB8-89B0-5967759F486F}"/>
              </a:ext>
            </a:extLst>
          </p:cNvPr>
          <p:cNvSpPr txBox="1"/>
          <p:nvPr/>
        </p:nvSpPr>
        <p:spPr>
          <a:xfrm>
            <a:off x="152400" y="2057400"/>
            <a:ext cx="11453091" cy="1849802"/>
          </a:xfrm>
          <a:prstGeom prst="rect">
            <a:avLst/>
          </a:prstGeom>
          <a:noFill/>
        </p:spPr>
        <p:txBody>
          <a:bodyPr wrap="square">
            <a:spAutoFit/>
          </a:bodyPr>
          <a:lstStyle/>
          <a:p>
            <a:r>
              <a:rPr lang="en-US" sz="2800" b="0" dirty="0">
                <a:solidFill>
                  <a:srgbClr val="FFC000"/>
                </a:solidFill>
                <a:effectLst/>
                <a:latin typeface="Garamond" panose="02020404030301010803" pitchFamily="18" charset="0"/>
                <a:ea typeface="Calibri" panose="020F0502020204030204" pitchFamily="34" charset="0"/>
              </a:rPr>
              <a:t>Dataset/Test:</a:t>
            </a:r>
          </a:p>
          <a:p>
            <a:r>
              <a:rPr lang="en-US" sz="2400" b="0" dirty="0">
                <a:solidFill>
                  <a:schemeClr val="bg1"/>
                </a:solidFill>
                <a:effectLst/>
                <a:latin typeface="Garamond" panose="02020404030301010803" pitchFamily="18" charset="0"/>
                <a:ea typeface="Calibri" panose="020F0502020204030204" pitchFamily="34" charset="0"/>
              </a:rPr>
              <a:t>Demographic information, Cooking, Heating, Lighting, Tobacco smoking, Alcohol, Socio-economic, Health condition (Nutrition, HIV and eye problem) Sun exposure </a:t>
            </a:r>
          </a:p>
          <a:p>
            <a:endParaRPr lang="en-US" sz="2400" b="0" dirty="0">
              <a:solidFill>
                <a:schemeClr val="bg1"/>
              </a:solidFill>
              <a:effectLst/>
              <a:latin typeface="Garamond" panose="02020404030301010803" pitchFamily="18" charset="0"/>
              <a:ea typeface="Calibri" panose="020F0502020204030204" pitchFamily="34" charset="0"/>
            </a:endParaRPr>
          </a:p>
          <a:p>
            <a:r>
              <a:rPr lang="en-US" sz="2400" b="0" dirty="0">
                <a:solidFill>
                  <a:schemeClr val="bg1"/>
                </a:solidFill>
                <a:effectLst/>
                <a:latin typeface="Garamond" panose="02020404030301010803" pitchFamily="18" charset="0"/>
                <a:ea typeface="Calibri" panose="020F0502020204030204" pitchFamily="34" charset="0"/>
              </a:rPr>
              <a:t>Eye &amp; sugar test </a:t>
            </a:r>
            <a:endParaRPr lang="en-US" sz="2400" b="0" dirty="0">
              <a:solidFill>
                <a:schemeClr val="bg1"/>
              </a:solidFill>
            </a:endParaRPr>
          </a:p>
        </p:txBody>
      </p:sp>
      <p:sp>
        <p:nvSpPr>
          <p:cNvPr id="3" name="TextBox 9">
            <a:extLst>
              <a:ext uri="{FF2B5EF4-FFF2-40B4-BE49-F238E27FC236}">
                <a16:creationId xmlns:a16="http://schemas.microsoft.com/office/drawing/2014/main" id="{D286CC33-D5A4-C3F8-0761-EA436B094F16}"/>
              </a:ext>
            </a:extLst>
          </p:cNvPr>
          <p:cNvSpPr txBox="1">
            <a:spLocks noChangeArrowheads="1"/>
          </p:cNvSpPr>
          <p:nvPr/>
        </p:nvSpPr>
        <p:spPr bwMode="auto">
          <a:xfrm>
            <a:off x="35668" y="685800"/>
            <a:ext cx="12192000" cy="8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0BD0D9"/>
              </a:buClr>
              <a:buSzPct val="95000"/>
              <a:buFont typeface="Wingdings 2" pitchFamily="18" charset="2"/>
              <a:buChar char=""/>
              <a:defRPr sz="2600">
                <a:solidFill>
                  <a:schemeClr val="tx1"/>
                </a:solidFill>
                <a:latin typeface="Constantia" pitchFamily="18" charset="0"/>
              </a:defRPr>
            </a:lvl1pPr>
            <a:lvl2pPr marL="742950" indent="-285750" eaLnBrk="0" hangingPunct="0">
              <a:spcBef>
                <a:spcPct val="20000"/>
              </a:spcBef>
              <a:buClr>
                <a:schemeClr val="accent1"/>
              </a:buClr>
              <a:buSzPct val="85000"/>
              <a:buFont typeface="Wingdings 2" pitchFamily="18" charset="2"/>
              <a:buChar char=""/>
              <a:defRPr sz="2400">
                <a:solidFill>
                  <a:schemeClr val="tx1"/>
                </a:solidFill>
                <a:latin typeface="Constantia" pitchFamily="18" charset="0"/>
              </a:defRPr>
            </a:lvl2pPr>
            <a:lvl3pPr marL="1143000" indent="-228600" eaLnBrk="0" hangingPunct="0">
              <a:spcBef>
                <a:spcPct val="20000"/>
              </a:spcBef>
              <a:buClr>
                <a:schemeClr val="accent2"/>
              </a:buClr>
              <a:buSzPct val="70000"/>
              <a:buFont typeface="Wingdings 2" pitchFamily="18" charset="2"/>
              <a:buChar char=""/>
              <a:defRPr sz="2100">
                <a:solidFill>
                  <a:schemeClr val="tx1"/>
                </a:solidFill>
                <a:latin typeface="Constantia" pitchFamily="18" charset="0"/>
              </a:defRPr>
            </a:lvl3pPr>
            <a:lvl4pPr marL="1600200" indent="-228600" eaLnBrk="0" hangingPunct="0">
              <a:spcBef>
                <a:spcPct val="20000"/>
              </a:spcBef>
              <a:buClr>
                <a:srgbClr val="0BD0D9"/>
              </a:buClr>
              <a:buSzPct val="65000"/>
              <a:buFont typeface="Wingdings 2" pitchFamily="18" charset="2"/>
              <a:buChar char=""/>
              <a:defRPr sz="2000">
                <a:solidFill>
                  <a:schemeClr val="tx1"/>
                </a:solidFill>
                <a:latin typeface="Constantia" pitchFamily="18" charset="0"/>
              </a:defRPr>
            </a:lvl4pPr>
            <a:lvl5pPr marL="2057400" indent="-228600" eaLnBrk="0" hangingPunct="0">
              <a:spcBef>
                <a:spcPct val="20000"/>
              </a:spcBef>
              <a:buClr>
                <a:srgbClr val="10CF9B"/>
              </a:buClr>
              <a:buSzPct val="65000"/>
              <a:buFont typeface="Wingdings 2" pitchFamily="18" charset="2"/>
              <a:buChar char=""/>
              <a:defRPr sz="2000">
                <a:solidFill>
                  <a:schemeClr val="tx1"/>
                </a:solidFill>
                <a:latin typeface="Constantia" pitchFamily="18" charset="0"/>
              </a:defRPr>
            </a:lvl5pPr>
            <a:lvl6pPr marL="25146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6pPr>
            <a:lvl7pPr marL="29718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7pPr>
            <a:lvl8pPr marL="34290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8pPr>
            <a:lvl9pPr marL="38862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9pPr>
          </a:lstStyle>
          <a:p>
            <a:pPr eaLnBrk="1" hangingPunct="1">
              <a:spcBef>
                <a:spcPct val="0"/>
              </a:spcBef>
              <a:buClrTx/>
              <a:buSzTx/>
              <a:buFontTx/>
              <a:buNone/>
            </a:pPr>
            <a:r>
              <a:rPr lang="en-US" altLang="en-US" sz="3200" dirty="0" err="1">
                <a:solidFill>
                  <a:srgbClr val="FFC000"/>
                </a:solidFill>
                <a:latin typeface="Garamond" panose="02020404030301010803" pitchFamily="18" charset="0"/>
              </a:rPr>
              <a:t>Kaski</a:t>
            </a:r>
            <a:r>
              <a:rPr lang="en-US" altLang="en-US" sz="3200" dirty="0">
                <a:solidFill>
                  <a:srgbClr val="FFC000"/>
                </a:solidFill>
                <a:latin typeface="Garamond" panose="02020404030301010803" pitchFamily="18" charset="0"/>
              </a:rPr>
              <a:t> Area Air Pollution Study (KAPS), Nepal:</a:t>
            </a:r>
            <a:r>
              <a:rPr lang="en-US" altLang="en-US" sz="3200" dirty="0">
                <a:solidFill>
                  <a:srgbClr val="FFC000"/>
                </a:solidFill>
                <a:latin typeface="Garamond" panose="02020404030301010803" pitchFamily="18" charset="0"/>
                <a:cs typeface="Arial" charset="0"/>
              </a:rPr>
              <a:t> Investigation of </a:t>
            </a:r>
            <a:r>
              <a:rPr lang="en-US" sz="3200" b="1" dirty="0">
                <a:solidFill>
                  <a:srgbClr val="FFC000"/>
                </a:solidFill>
                <a:latin typeface="Garamond" panose="02020404030301010803" pitchFamily="18" charset="0"/>
              </a:rPr>
              <a:t>Ocular Disease and Household Fuel Use in </a:t>
            </a:r>
            <a:r>
              <a:rPr lang="en-US" sz="3200" b="1" dirty="0" err="1">
                <a:solidFill>
                  <a:srgbClr val="FFC000"/>
                </a:solidFill>
                <a:latin typeface="Garamond" panose="02020404030301010803" pitchFamily="18" charset="0"/>
              </a:rPr>
              <a:t>Kaski</a:t>
            </a:r>
            <a:r>
              <a:rPr lang="en-US" sz="3200" b="1" dirty="0">
                <a:solidFill>
                  <a:srgbClr val="FFC000"/>
                </a:solidFill>
                <a:latin typeface="Garamond" panose="02020404030301010803" pitchFamily="18" charset="0"/>
              </a:rPr>
              <a:t> </a:t>
            </a:r>
            <a:endParaRPr lang="en-US" altLang="en-US" sz="3200" dirty="0">
              <a:solidFill>
                <a:srgbClr val="FFC000"/>
              </a:solidFill>
              <a:latin typeface="Garamond" panose="02020404030301010803" pitchFamily="18" charset="0"/>
            </a:endParaRPr>
          </a:p>
        </p:txBody>
      </p:sp>
    </p:spTree>
    <p:extLst>
      <p:ext uri="{BB962C8B-B14F-4D97-AF65-F5344CB8AC3E}">
        <p14:creationId xmlns:p14="http://schemas.microsoft.com/office/powerpoint/2010/main" val="78590430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60289" y="2438400"/>
            <a:ext cx="11644745" cy="2846164"/>
          </a:xfrm>
          <a:prstGeom prst="rect">
            <a:avLst/>
          </a:prstGeom>
        </p:spPr>
        <p:txBody>
          <a:bodyPr wrap="square">
            <a:spAutoFit/>
          </a:bodyPr>
          <a:lstStyle/>
          <a:p>
            <a:pPr marL="0" marR="0">
              <a:lnSpc>
                <a:spcPct val="107000"/>
              </a:lnSpc>
              <a:spcBef>
                <a:spcPts val="0"/>
              </a:spcBef>
              <a:spcAft>
                <a:spcPts val="800"/>
              </a:spcAft>
            </a:pPr>
            <a:r>
              <a:rPr lang="en-US" sz="2400" b="0" dirty="0">
                <a:solidFill>
                  <a:schemeClr val="bg1"/>
                </a:solidFill>
                <a:latin typeface="Garamond" panose="02020404030301010803" pitchFamily="18" charset="0"/>
                <a:ea typeface="Times New Roman" panose="02020603050405020304" pitchFamily="18" charset="0"/>
                <a:cs typeface="Mangal"/>
              </a:rPr>
              <a:t>To examine whether the type of primary cooking fuel used (LPG, biogas, or wood) is associated with clinical and subclinical cardiovascular abnormalities in Nepali women, with specific attention to blood pressure, cardiac structure/function on echocardiography, ECG abnormalities, and peripheral vascular disease (ankle-brachial index). The researchers specifically hypothesized that solid-fuel (wood) use would be linked to hypertension and its downstream </a:t>
            </a:r>
            <a:r>
              <a:rPr lang="en-US" sz="2400" b="0" dirty="0" smtClean="0">
                <a:solidFill>
                  <a:schemeClr val="bg1"/>
                </a:solidFill>
                <a:latin typeface="Garamond" panose="02020404030301010803" pitchFamily="18" charset="0"/>
                <a:ea typeface="Times New Roman" panose="02020603050405020304" pitchFamily="18" charset="0"/>
                <a:cs typeface="Mangal"/>
              </a:rPr>
              <a:t>effects increased </a:t>
            </a:r>
            <a:r>
              <a:rPr lang="en-US" sz="2400" b="0" dirty="0">
                <a:solidFill>
                  <a:schemeClr val="bg1"/>
                </a:solidFill>
                <a:latin typeface="Garamond" panose="02020404030301010803" pitchFamily="18" charset="0"/>
                <a:ea typeface="Times New Roman" panose="02020603050405020304" pitchFamily="18" charset="0"/>
                <a:cs typeface="Mangal"/>
              </a:rPr>
              <a:t>left ventricular mass, diastolic dysfunction, raised pulmonary artery pressure, and reduced ankle-brachial </a:t>
            </a:r>
            <a:r>
              <a:rPr lang="en-US" sz="2400" b="0" dirty="0" smtClean="0">
                <a:solidFill>
                  <a:schemeClr val="bg1"/>
                </a:solidFill>
                <a:latin typeface="Garamond" panose="02020404030301010803" pitchFamily="18" charset="0"/>
                <a:ea typeface="Times New Roman" panose="02020603050405020304" pitchFamily="18" charset="0"/>
                <a:cs typeface="Mangal"/>
              </a:rPr>
              <a:t>index relative </a:t>
            </a:r>
            <a:r>
              <a:rPr lang="en-US" sz="2400" b="0" dirty="0">
                <a:solidFill>
                  <a:schemeClr val="bg1"/>
                </a:solidFill>
                <a:latin typeface="Garamond" panose="02020404030301010803" pitchFamily="18" charset="0"/>
                <a:ea typeface="Times New Roman" panose="02020603050405020304" pitchFamily="18" charset="0"/>
                <a:cs typeface="Mangal"/>
              </a:rPr>
              <a:t>to gas-based fuels.</a:t>
            </a:r>
            <a:endParaRPr lang="en-US" sz="2400" b="0" dirty="0">
              <a:solidFill>
                <a:schemeClr val="bg1"/>
              </a:solidFill>
              <a:latin typeface="Garamond" panose="02020404030301010803" pitchFamily="18" charset="0"/>
              <a:ea typeface="Calibri" panose="020F0502020204030204" pitchFamily="34" charset="0"/>
              <a:cs typeface="Mangal"/>
            </a:endParaRPr>
          </a:p>
        </p:txBody>
      </p:sp>
      <p:sp>
        <p:nvSpPr>
          <p:cNvPr id="8" name="TextBox 9"/>
          <p:cNvSpPr txBox="1">
            <a:spLocks noChangeArrowheads="1"/>
          </p:cNvSpPr>
          <p:nvPr/>
        </p:nvSpPr>
        <p:spPr bwMode="auto">
          <a:xfrm>
            <a:off x="-76200" y="758085"/>
            <a:ext cx="12420600" cy="8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0BD0D9"/>
              </a:buClr>
              <a:buSzPct val="95000"/>
              <a:buFont typeface="Wingdings 2" pitchFamily="18" charset="2"/>
              <a:buChar char=""/>
              <a:defRPr sz="2600">
                <a:solidFill>
                  <a:schemeClr val="tx1"/>
                </a:solidFill>
                <a:latin typeface="Constantia" pitchFamily="18" charset="0"/>
              </a:defRPr>
            </a:lvl1pPr>
            <a:lvl2pPr marL="742950" indent="-285750" eaLnBrk="0" hangingPunct="0">
              <a:spcBef>
                <a:spcPct val="20000"/>
              </a:spcBef>
              <a:buClr>
                <a:schemeClr val="accent1"/>
              </a:buClr>
              <a:buSzPct val="85000"/>
              <a:buFont typeface="Wingdings 2" pitchFamily="18" charset="2"/>
              <a:buChar char=""/>
              <a:defRPr sz="2400">
                <a:solidFill>
                  <a:schemeClr val="tx1"/>
                </a:solidFill>
                <a:latin typeface="Constantia" pitchFamily="18" charset="0"/>
              </a:defRPr>
            </a:lvl2pPr>
            <a:lvl3pPr marL="1143000" indent="-228600" eaLnBrk="0" hangingPunct="0">
              <a:spcBef>
                <a:spcPct val="20000"/>
              </a:spcBef>
              <a:buClr>
                <a:schemeClr val="accent2"/>
              </a:buClr>
              <a:buSzPct val="70000"/>
              <a:buFont typeface="Wingdings 2" pitchFamily="18" charset="2"/>
              <a:buChar char=""/>
              <a:defRPr sz="2100">
                <a:solidFill>
                  <a:schemeClr val="tx1"/>
                </a:solidFill>
                <a:latin typeface="Constantia" pitchFamily="18" charset="0"/>
              </a:defRPr>
            </a:lvl3pPr>
            <a:lvl4pPr marL="1600200" indent="-228600" eaLnBrk="0" hangingPunct="0">
              <a:spcBef>
                <a:spcPct val="20000"/>
              </a:spcBef>
              <a:buClr>
                <a:srgbClr val="0BD0D9"/>
              </a:buClr>
              <a:buSzPct val="65000"/>
              <a:buFont typeface="Wingdings 2" pitchFamily="18" charset="2"/>
              <a:buChar char=""/>
              <a:defRPr sz="2000">
                <a:solidFill>
                  <a:schemeClr val="tx1"/>
                </a:solidFill>
                <a:latin typeface="Constantia" pitchFamily="18" charset="0"/>
              </a:defRPr>
            </a:lvl4pPr>
            <a:lvl5pPr marL="2057400" indent="-228600" eaLnBrk="0" hangingPunct="0">
              <a:spcBef>
                <a:spcPct val="20000"/>
              </a:spcBef>
              <a:buClr>
                <a:srgbClr val="10CF9B"/>
              </a:buClr>
              <a:buSzPct val="65000"/>
              <a:buFont typeface="Wingdings 2" pitchFamily="18" charset="2"/>
              <a:buChar char=""/>
              <a:defRPr sz="2000">
                <a:solidFill>
                  <a:schemeClr val="tx1"/>
                </a:solidFill>
                <a:latin typeface="Constantia" pitchFamily="18" charset="0"/>
              </a:defRPr>
            </a:lvl5pPr>
            <a:lvl6pPr marL="25146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6pPr>
            <a:lvl7pPr marL="29718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7pPr>
            <a:lvl8pPr marL="34290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8pPr>
            <a:lvl9pPr marL="38862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9pPr>
          </a:lstStyle>
          <a:p>
            <a:pPr eaLnBrk="1" hangingPunct="1">
              <a:spcBef>
                <a:spcPct val="0"/>
              </a:spcBef>
              <a:buClrTx/>
              <a:buSzTx/>
              <a:buFontTx/>
              <a:buNone/>
            </a:pPr>
            <a:r>
              <a:rPr lang="en-US" altLang="en-US" sz="3200" dirty="0" err="1">
                <a:solidFill>
                  <a:srgbClr val="FFC000"/>
                </a:solidFill>
                <a:latin typeface="Garamond" panose="02020404030301010803" pitchFamily="18" charset="0"/>
              </a:rPr>
              <a:t>Kaski</a:t>
            </a:r>
            <a:r>
              <a:rPr lang="en-US" altLang="en-US" sz="3200" dirty="0">
                <a:solidFill>
                  <a:srgbClr val="FFC000"/>
                </a:solidFill>
                <a:latin typeface="Garamond" panose="02020404030301010803" pitchFamily="18" charset="0"/>
              </a:rPr>
              <a:t> Area Air Pollution Study (KAPS), Nepal </a:t>
            </a:r>
            <a:r>
              <a:rPr lang="en-US" sz="3200" b="1" dirty="0">
                <a:solidFill>
                  <a:srgbClr val="FFC000"/>
                </a:solidFill>
                <a:latin typeface="Garamond" panose="02020404030301010803" pitchFamily="18" charset="0"/>
              </a:rPr>
              <a:t>Investigation of Household Air Pollution &amp; Cardiopulmonary Disease</a:t>
            </a:r>
            <a:endParaRPr lang="en-US" altLang="en-US" sz="3200" dirty="0">
              <a:solidFill>
                <a:srgbClr val="FFC000"/>
              </a:solidFill>
              <a:latin typeface="Garamond" panose="02020404030301010803" pitchFamily="18" charset="0"/>
            </a:endParaRPr>
          </a:p>
        </p:txBody>
      </p:sp>
      <p:sp>
        <p:nvSpPr>
          <p:cNvPr id="7" name="TextBox 6">
            <a:extLst>
              <a:ext uri="{FF2B5EF4-FFF2-40B4-BE49-F238E27FC236}">
                <a16:creationId xmlns:a16="http://schemas.microsoft.com/office/drawing/2014/main" id="{C787C8C9-9966-474C-04B8-3105D17BBB78}"/>
              </a:ext>
            </a:extLst>
          </p:cNvPr>
          <p:cNvSpPr txBox="1"/>
          <p:nvPr/>
        </p:nvSpPr>
        <p:spPr>
          <a:xfrm>
            <a:off x="-76200" y="1745831"/>
            <a:ext cx="6384586" cy="602729"/>
          </a:xfrm>
          <a:prstGeom prst="rect">
            <a:avLst/>
          </a:prstGeom>
          <a:noFill/>
        </p:spPr>
        <p:txBody>
          <a:bodyPr wrap="square">
            <a:spAutoFit/>
          </a:bodyPr>
          <a:lstStyle/>
          <a:p>
            <a:pPr marL="0" marR="0">
              <a:lnSpc>
                <a:spcPct val="107000"/>
              </a:lnSpc>
              <a:spcBef>
                <a:spcPts val="0"/>
              </a:spcBef>
              <a:spcAft>
                <a:spcPts val="800"/>
              </a:spcAft>
            </a:pPr>
            <a:r>
              <a:rPr lang="en-US" sz="3200" dirty="0">
                <a:solidFill>
                  <a:srgbClr val="FFC000"/>
                </a:solidFill>
                <a:latin typeface="Garamond" panose="02020404030301010803" pitchFamily="18" charset="0"/>
                <a:ea typeface="Times New Roman" panose="02020603050405020304" pitchFamily="18" charset="0"/>
                <a:cs typeface="Mangal"/>
              </a:rPr>
              <a:t>Objective</a:t>
            </a:r>
            <a:endParaRPr lang="en-US" sz="3200" dirty="0">
              <a:solidFill>
                <a:srgbClr val="FFC000"/>
              </a:solidFill>
              <a:latin typeface="Garamond" panose="02020404030301010803" pitchFamily="18" charset="0"/>
              <a:ea typeface="Calibri" panose="020F0502020204030204" pitchFamily="34" charset="0"/>
              <a:cs typeface="Mangal"/>
            </a:endParaRPr>
          </a:p>
        </p:txBody>
      </p:sp>
    </p:spTree>
    <p:extLst>
      <p:ext uri="{BB962C8B-B14F-4D97-AF65-F5344CB8AC3E}">
        <p14:creationId xmlns:p14="http://schemas.microsoft.com/office/powerpoint/2010/main" val="278471097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455" y="1981200"/>
            <a:ext cx="12211455" cy="4524315"/>
          </a:xfrm>
          <a:prstGeom prst="rect">
            <a:avLst/>
          </a:prstGeom>
        </p:spPr>
        <p:txBody>
          <a:bodyPr wrap="square">
            <a:spAutoFit/>
          </a:bodyPr>
          <a:lstStyle/>
          <a:p>
            <a:pPr marL="342900" marR="0" lvl="0" indent="-342900">
              <a:lnSpc>
                <a:spcPct val="100000"/>
              </a:lnSpc>
              <a:spcBef>
                <a:spcPts val="0"/>
              </a:spcBef>
              <a:spcAft>
                <a:spcPts val="0"/>
              </a:spcAft>
              <a:buSzPts val="1000"/>
              <a:buFont typeface="Symbol" panose="05050102010706020507" pitchFamily="18" charset="2"/>
              <a:buChar char=""/>
              <a:tabLst>
                <a:tab pos="457200" algn="l"/>
              </a:tabLst>
            </a:pPr>
            <a:r>
              <a:rPr lang="en-US" sz="2400" b="0" dirty="0">
                <a:solidFill>
                  <a:schemeClr val="bg1"/>
                </a:solidFill>
                <a:latin typeface="Garamond" panose="02020404030301010803" pitchFamily="18" charset="0"/>
                <a:ea typeface="Times New Roman" panose="02020603050405020304" pitchFamily="18" charset="0"/>
                <a:cs typeface="Mangal"/>
              </a:rPr>
              <a:t>Setting: </a:t>
            </a:r>
            <a:r>
              <a:rPr lang="en-US" sz="2400" b="0" dirty="0" err="1">
                <a:solidFill>
                  <a:schemeClr val="bg1"/>
                </a:solidFill>
                <a:latin typeface="Garamond" panose="02020404030301010803" pitchFamily="18" charset="0"/>
                <a:ea typeface="Times New Roman" panose="02020603050405020304" pitchFamily="18" charset="0"/>
                <a:cs typeface="Mangal"/>
              </a:rPr>
              <a:t>Kaski</a:t>
            </a:r>
            <a:r>
              <a:rPr lang="en-US" sz="2400" b="0" dirty="0">
                <a:solidFill>
                  <a:schemeClr val="bg1"/>
                </a:solidFill>
                <a:latin typeface="Garamond" panose="02020404030301010803" pitchFamily="18" charset="0"/>
                <a:ea typeface="Times New Roman" panose="02020603050405020304" pitchFamily="18" charset="0"/>
                <a:cs typeface="Mangal"/>
              </a:rPr>
              <a:t> District, Nepal (recruited via the existing infrastructure/household list of a separate tuberculosis case-control study), with testing conducted at Manipal Teaching Hospital, Pokhara.</a:t>
            </a:r>
            <a:endParaRPr lang="en-US" sz="2400" b="0" dirty="0">
              <a:solidFill>
                <a:schemeClr val="bg1"/>
              </a:solidFill>
              <a:latin typeface="Garamond" panose="02020404030301010803" pitchFamily="18" charset="0"/>
              <a:ea typeface="Calibri" panose="020F0502020204030204" pitchFamily="34" charset="0"/>
              <a:cs typeface="Mangal"/>
            </a:endParaRPr>
          </a:p>
          <a:p>
            <a:pPr marL="342900" marR="0" lvl="0" indent="-342900">
              <a:lnSpc>
                <a:spcPct val="100000"/>
              </a:lnSpc>
              <a:spcBef>
                <a:spcPts val="0"/>
              </a:spcBef>
              <a:spcAft>
                <a:spcPts val="0"/>
              </a:spcAft>
              <a:buSzPts val="1000"/>
              <a:buFont typeface="Symbol" panose="05050102010706020507" pitchFamily="18" charset="2"/>
              <a:buChar char=""/>
              <a:tabLst>
                <a:tab pos="457200" algn="l"/>
              </a:tabLst>
            </a:pPr>
            <a:endParaRPr lang="en-US" sz="2400" b="0" dirty="0">
              <a:solidFill>
                <a:schemeClr val="bg1"/>
              </a:solidFill>
              <a:latin typeface="Garamond" panose="02020404030301010803" pitchFamily="18" charset="0"/>
              <a:ea typeface="Times New Roman" panose="02020603050405020304" pitchFamily="18" charset="0"/>
              <a:cs typeface="Mangal"/>
            </a:endParaRPr>
          </a:p>
          <a:p>
            <a:pPr marL="342900" marR="0" lvl="0" indent="-342900">
              <a:lnSpc>
                <a:spcPct val="100000"/>
              </a:lnSpc>
              <a:spcBef>
                <a:spcPts val="0"/>
              </a:spcBef>
              <a:spcAft>
                <a:spcPts val="0"/>
              </a:spcAft>
              <a:buSzPts val="1000"/>
              <a:buFont typeface="Symbol" panose="05050102010706020507" pitchFamily="18" charset="2"/>
              <a:buChar char=""/>
              <a:tabLst>
                <a:tab pos="457200" algn="l"/>
              </a:tabLst>
            </a:pPr>
            <a:r>
              <a:rPr lang="en-US" sz="2400" b="0" dirty="0">
                <a:solidFill>
                  <a:schemeClr val="bg1"/>
                </a:solidFill>
                <a:latin typeface="Garamond" panose="02020404030301010803" pitchFamily="18" charset="0"/>
                <a:ea typeface="Times New Roman" panose="02020603050405020304" pitchFamily="18" charset="0"/>
                <a:cs typeface="Mangal"/>
              </a:rPr>
              <a:t>Recruitment: 318 eligible women approached → 301 enrolled (98% participation rate) → 2 excluded (primary fuel was neither LPG, biogas, nor wood) → final analytic sample: 299 women.</a:t>
            </a:r>
            <a:endParaRPr lang="en-US" sz="2400" b="0" dirty="0">
              <a:solidFill>
                <a:schemeClr val="bg1"/>
              </a:solidFill>
              <a:latin typeface="Garamond" panose="02020404030301010803" pitchFamily="18" charset="0"/>
              <a:ea typeface="Calibri" panose="020F0502020204030204" pitchFamily="34" charset="0"/>
              <a:cs typeface="Mangal"/>
            </a:endParaRPr>
          </a:p>
          <a:p>
            <a:pPr marL="342900" marR="0" lvl="0" indent="-342900">
              <a:lnSpc>
                <a:spcPct val="100000"/>
              </a:lnSpc>
              <a:spcBef>
                <a:spcPts val="0"/>
              </a:spcBef>
              <a:spcAft>
                <a:spcPts val="0"/>
              </a:spcAft>
              <a:buSzPts val="1000"/>
              <a:buFont typeface="Symbol" panose="05050102010706020507" pitchFamily="18" charset="2"/>
              <a:buChar char=""/>
              <a:tabLst>
                <a:tab pos="457200" algn="l"/>
              </a:tabLst>
            </a:pPr>
            <a:endParaRPr lang="en-US" sz="2400" b="0" dirty="0">
              <a:solidFill>
                <a:schemeClr val="bg1"/>
              </a:solidFill>
              <a:latin typeface="Garamond" panose="02020404030301010803" pitchFamily="18" charset="0"/>
              <a:ea typeface="Times New Roman" panose="02020603050405020304" pitchFamily="18" charset="0"/>
              <a:cs typeface="Mangal"/>
            </a:endParaRPr>
          </a:p>
          <a:p>
            <a:pPr marL="342900" marR="0" lvl="0" indent="-342900">
              <a:lnSpc>
                <a:spcPct val="100000"/>
              </a:lnSpc>
              <a:spcBef>
                <a:spcPts val="0"/>
              </a:spcBef>
              <a:spcAft>
                <a:spcPts val="0"/>
              </a:spcAft>
              <a:buSzPts val="1000"/>
              <a:buFont typeface="Symbol" panose="05050102010706020507" pitchFamily="18" charset="2"/>
              <a:buChar char=""/>
              <a:tabLst>
                <a:tab pos="457200" algn="l"/>
              </a:tabLst>
            </a:pPr>
            <a:r>
              <a:rPr lang="en-US" sz="2400" b="0" dirty="0">
                <a:solidFill>
                  <a:schemeClr val="bg1"/>
                </a:solidFill>
                <a:latin typeface="Garamond" panose="02020404030301010803" pitchFamily="18" charset="0"/>
                <a:ea typeface="Times New Roman" panose="02020603050405020304" pitchFamily="18" charset="0"/>
                <a:cs typeface="Mangal"/>
              </a:rPr>
              <a:t>Eligibility: Women aged 40–70 years who did most of the household cooking, drawn to achieve a roughly balanced split across the three main local fuel types.</a:t>
            </a:r>
          </a:p>
          <a:p>
            <a:pPr marL="342900" marR="0" lvl="0" indent="-342900">
              <a:lnSpc>
                <a:spcPct val="100000"/>
              </a:lnSpc>
              <a:spcBef>
                <a:spcPts val="0"/>
              </a:spcBef>
              <a:spcAft>
                <a:spcPts val="0"/>
              </a:spcAft>
              <a:buSzPts val="1000"/>
              <a:buFont typeface="Symbol" panose="05050102010706020507" pitchFamily="18" charset="2"/>
              <a:buChar char=""/>
              <a:tabLst>
                <a:tab pos="457200" algn="l"/>
              </a:tabLst>
            </a:pPr>
            <a:endParaRPr lang="en-US" sz="2400" b="0" dirty="0">
              <a:solidFill>
                <a:schemeClr val="bg1"/>
              </a:solidFill>
              <a:latin typeface="Garamond" panose="02020404030301010803" pitchFamily="18" charset="0"/>
              <a:ea typeface="Calibri" panose="020F0502020204030204" pitchFamily="34" charset="0"/>
              <a:cs typeface="Mangal"/>
            </a:endParaRPr>
          </a:p>
          <a:p>
            <a:pPr marL="342900" marR="0" lvl="0" indent="-342900">
              <a:lnSpc>
                <a:spcPct val="100000"/>
              </a:lnSpc>
              <a:spcBef>
                <a:spcPts val="0"/>
              </a:spcBef>
              <a:spcAft>
                <a:spcPts val="0"/>
              </a:spcAft>
              <a:buSzPts val="1000"/>
              <a:buFont typeface="Symbol" panose="05050102010706020507" pitchFamily="18" charset="2"/>
              <a:buChar char=""/>
              <a:tabLst>
                <a:tab pos="457200" algn="l"/>
              </a:tabLst>
            </a:pPr>
            <a:r>
              <a:rPr lang="en-US" sz="2400" b="0" dirty="0">
                <a:solidFill>
                  <a:schemeClr val="bg1"/>
                </a:solidFill>
                <a:latin typeface="Garamond" panose="02020404030301010803" pitchFamily="18" charset="0"/>
                <a:ea typeface="Times New Roman" panose="02020603050405020304" pitchFamily="18" charset="0"/>
                <a:cs typeface="Mangal"/>
              </a:rPr>
              <a:t>Final breakdown: 195 LPG users, 35 biogas users, 69 wood-stove users.</a:t>
            </a:r>
          </a:p>
          <a:p>
            <a:pPr marL="342900" marR="0" lvl="0" indent="-342900">
              <a:lnSpc>
                <a:spcPct val="100000"/>
              </a:lnSpc>
              <a:spcBef>
                <a:spcPts val="0"/>
              </a:spcBef>
              <a:spcAft>
                <a:spcPts val="0"/>
              </a:spcAft>
              <a:buSzPts val="1000"/>
              <a:buFont typeface="Symbol" panose="05050102010706020507" pitchFamily="18" charset="2"/>
              <a:buChar char=""/>
              <a:tabLst>
                <a:tab pos="457200" algn="l"/>
              </a:tabLst>
            </a:pPr>
            <a:endParaRPr lang="en-US" sz="2400" b="0" dirty="0">
              <a:solidFill>
                <a:schemeClr val="bg1"/>
              </a:solidFill>
              <a:latin typeface="Garamond" panose="02020404030301010803" pitchFamily="18" charset="0"/>
              <a:ea typeface="Calibri" panose="020F0502020204030204" pitchFamily="34" charset="0"/>
              <a:cs typeface="Mangal"/>
            </a:endParaRPr>
          </a:p>
          <a:p>
            <a:pPr marL="342900" marR="0" lvl="0" indent="-342900">
              <a:lnSpc>
                <a:spcPct val="100000"/>
              </a:lnSpc>
              <a:spcBef>
                <a:spcPts val="0"/>
              </a:spcBef>
              <a:spcAft>
                <a:spcPts val="0"/>
              </a:spcAft>
              <a:buSzPts val="1000"/>
              <a:buFont typeface="Symbol" panose="05050102010706020507" pitchFamily="18" charset="2"/>
              <a:buChar char=""/>
              <a:tabLst>
                <a:tab pos="457200" algn="l"/>
              </a:tabLst>
            </a:pPr>
            <a:r>
              <a:rPr lang="en-US" sz="2400" b="0" dirty="0">
                <a:solidFill>
                  <a:schemeClr val="bg1"/>
                </a:solidFill>
                <a:latin typeface="Garamond" panose="02020404030301010803" pitchFamily="18" charset="0"/>
                <a:ea typeface="Times New Roman" panose="02020603050405020304" pitchFamily="18" charset="0"/>
                <a:cs typeface="Mangal"/>
              </a:rPr>
              <a:t>Data collection period: May 2017 – January 2018.</a:t>
            </a:r>
            <a:endParaRPr lang="en-US" sz="2400" b="0" dirty="0">
              <a:solidFill>
                <a:schemeClr val="bg1"/>
              </a:solidFill>
              <a:effectLst/>
              <a:latin typeface="Garamond" panose="02020404030301010803" pitchFamily="18" charset="0"/>
              <a:ea typeface="Calibri" panose="020F0502020204030204" pitchFamily="34" charset="0"/>
              <a:cs typeface="Mangal"/>
            </a:endParaRPr>
          </a:p>
        </p:txBody>
      </p:sp>
      <p:sp>
        <p:nvSpPr>
          <p:cNvPr id="8" name="TextBox 9"/>
          <p:cNvSpPr txBox="1">
            <a:spLocks noChangeArrowheads="1"/>
          </p:cNvSpPr>
          <p:nvPr/>
        </p:nvSpPr>
        <p:spPr bwMode="auto">
          <a:xfrm>
            <a:off x="76200" y="758085"/>
            <a:ext cx="11963400" cy="8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0BD0D9"/>
              </a:buClr>
              <a:buSzPct val="95000"/>
              <a:buFont typeface="Wingdings 2" pitchFamily="18" charset="2"/>
              <a:buChar char=""/>
              <a:defRPr sz="2600">
                <a:solidFill>
                  <a:schemeClr val="tx1"/>
                </a:solidFill>
                <a:latin typeface="Constantia" pitchFamily="18" charset="0"/>
              </a:defRPr>
            </a:lvl1pPr>
            <a:lvl2pPr marL="742950" indent="-285750" eaLnBrk="0" hangingPunct="0">
              <a:spcBef>
                <a:spcPct val="20000"/>
              </a:spcBef>
              <a:buClr>
                <a:schemeClr val="accent1"/>
              </a:buClr>
              <a:buSzPct val="85000"/>
              <a:buFont typeface="Wingdings 2" pitchFamily="18" charset="2"/>
              <a:buChar char=""/>
              <a:defRPr sz="2400">
                <a:solidFill>
                  <a:schemeClr val="tx1"/>
                </a:solidFill>
                <a:latin typeface="Constantia" pitchFamily="18" charset="0"/>
              </a:defRPr>
            </a:lvl2pPr>
            <a:lvl3pPr marL="1143000" indent="-228600" eaLnBrk="0" hangingPunct="0">
              <a:spcBef>
                <a:spcPct val="20000"/>
              </a:spcBef>
              <a:buClr>
                <a:schemeClr val="accent2"/>
              </a:buClr>
              <a:buSzPct val="70000"/>
              <a:buFont typeface="Wingdings 2" pitchFamily="18" charset="2"/>
              <a:buChar char=""/>
              <a:defRPr sz="2100">
                <a:solidFill>
                  <a:schemeClr val="tx1"/>
                </a:solidFill>
                <a:latin typeface="Constantia" pitchFamily="18" charset="0"/>
              </a:defRPr>
            </a:lvl3pPr>
            <a:lvl4pPr marL="1600200" indent="-228600" eaLnBrk="0" hangingPunct="0">
              <a:spcBef>
                <a:spcPct val="20000"/>
              </a:spcBef>
              <a:buClr>
                <a:srgbClr val="0BD0D9"/>
              </a:buClr>
              <a:buSzPct val="65000"/>
              <a:buFont typeface="Wingdings 2" pitchFamily="18" charset="2"/>
              <a:buChar char=""/>
              <a:defRPr sz="2000">
                <a:solidFill>
                  <a:schemeClr val="tx1"/>
                </a:solidFill>
                <a:latin typeface="Constantia" pitchFamily="18" charset="0"/>
              </a:defRPr>
            </a:lvl4pPr>
            <a:lvl5pPr marL="2057400" indent="-228600" eaLnBrk="0" hangingPunct="0">
              <a:spcBef>
                <a:spcPct val="20000"/>
              </a:spcBef>
              <a:buClr>
                <a:srgbClr val="10CF9B"/>
              </a:buClr>
              <a:buSzPct val="65000"/>
              <a:buFont typeface="Wingdings 2" pitchFamily="18" charset="2"/>
              <a:buChar char=""/>
              <a:defRPr sz="2000">
                <a:solidFill>
                  <a:schemeClr val="tx1"/>
                </a:solidFill>
                <a:latin typeface="Constantia" pitchFamily="18" charset="0"/>
              </a:defRPr>
            </a:lvl5pPr>
            <a:lvl6pPr marL="25146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6pPr>
            <a:lvl7pPr marL="29718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7pPr>
            <a:lvl8pPr marL="34290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8pPr>
            <a:lvl9pPr marL="38862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9pPr>
          </a:lstStyle>
          <a:p>
            <a:pPr eaLnBrk="1" hangingPunct="1">
              <a:spcBef>
                <a:spcPct val="0"/>
              </a:spcBef>
              <a:buClrTx/>
              <a:buSzTx/>
              <a:buFontTx/>
              <a:buNone/>
            </a:pPr>
            <a:r>
              <a:rPr lang="en-US" altLang="en-US" sz="3200" dirty="0" err="1">
                <a:solidFill>
                  <a:srgbClr val="FFC000"/>
                </a:solidFill>
                <a:latin typeface="Garamond" panose="02020404030301010803" pitchFamily="18" charset="0"/>
              </a:rPr>
              <a:t>Kaski</a:t>
            </a:r>
            <a:r>
              <a:rPr lang="en-US" altLang="en-US" sz="3200" dirty="0">
                <a:solidFill>
                  <a:srgbClr val="FFC000"/>
                </a:solidFill>
                <a:latin typeface="Garamond" panose="02020404030301010803" pitchFamily="18" charset="0"/>
              </a:rPr>
              <a:t> Area Air Pollution Study (KAPS), Nepal </a:t>
            </a:r>
            <a:r>
              <a:rPr lang="en-US" sz="3200" b="1" dirty="0">
                <a:solidFill>
                  <a:srgbClr val="FFC000"/>
                </a:solidFill>
                <a:latin typeface="Garamond" panose="02020404030301010803" pitchFamily="18" charset="0"/>
              </a:rPr>
              <a:t>Investigation of Household Air Pollution &amp; Cardiopulmonary Disease</a:t>
            </a:r>
            <a:endParaRPr lang="en-US" altLang="en-US" sz="3200" dirty="0">
              <a:solidFill>
                <a:srgbClr val="FFC000"/>
              </a:solidFill>
              <a:latin typeface="Garamond" panose="02020404030301010803" pitchFamily="18" charset="0"/>
            </a:endParaRPr>
          </a:p>
        </p:txBody>
      </p:sp>
      <p:sp>
        <p:nvSpPr>
          <p:cNvPr id="4" name="TextBox 3">
            <a:extLst>
              <a:ext uri="{FF2B5EF4-FFF2-40B4-BE49-F238E27FC236}">
                <a16:creationId xmlns:a16="http://schemas.microsoft.com/office/drawing/2014/main" id="{94D570BE-7BEF-7EE5-DFC7-BC82CB090F36}"/>
              </a:ext>
            </a:extLst>
          </p:cNvPr>
          <p:cNvSpPr txBox="1"/>
          <p:nvPr/>
        </p:nvSpPr>
        <p:spPr>
          <a:xfrm>
            <a:off x="59987" y="1598980"/>
            <a:ext cx="2007140" cy="538930"/>
          </a:xfrm>
          <a:prstGeom prst="rect">
            <a:avLst/>
          </a:prstGeom>
          <a:noFill/>
        </p:spPr>
        <p:txBody>
          <a:bodyPr wrap="square">
            <a:spAutoFit/>
          </a:bodyPr>
          <a:lstStyle/>
          <a:p>
            <a:pPr marL="0" marR="0">
              <a:lnSpc>
                <a:spcPct val="107000"/>
              </a:lnSpc>
              <a:spcBef>
                <a:spcPts val="0"/>
              </a:spcBef>
              <a:spcAft>
                <a:spcPts val="800"/>
              </a:spcAft>
            </a:pPr>
            <a:r>
              <a:rPr lang="en-US" sz="2800" dirty="0">
                <a:solidFill>
                  <a:srgbClr val="FFC000"/>
                </a:solidFill>
                <a:latin typeface="Garamond" panose="02020404030301010803" pitchFamily="18" charset="0"/>
                <a:ea typeface="Times New Roman" panose="02020603050405020304" pitchFamily="18" charset="0"/>
                <a:cs typeface="Mangal"/>
              </a:rPr>
              <a:t>Sample</a:t>
            </a:r>
            <a:endParaRPr lang="en-US" sz="2800" dirty="0">
              <a:solidFill>
                <a:srgbClr val="FFC000"/>
              </a:solidFill>
              <a:latin typeface="Garamond" panose="02020404030301010803" pitchFamily="18" charset="0"/>
              <a:ea typeface="Calibri" panose="020F0502020204030204" pitchFamily="34" charset="0"/>
              <a:cs typeface="Mangal"/>
            </a:endParaRPr>
          </a:p>
        </p:txBody>
      </p:sp>
    </p:spTree>
    <p:extLst>
      <p:ext uri="{BB962C8B-B14F-4D97-AF65-F5344CB8AC3E}">
        <p14:creationId xmlns:p14="http://schemas.microsoft.com/office/powerpoint/2010/main" val="319348105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4FDE6-F508-D223-018F-0235B6BF213E}"/>
              </a:ext>
            </a:extLst>
          </p:cNvPr>
          <p:cNvSpPr>
            <a:spLocks noGrp="1"/>
          </p:cNvSpPr>
          <p:nvPr>
            <p:ph type="title"/>
          </p:nvPr>
        </p:nvSpPr>
        <p:spPr>
          <a:xfrm>
            <a:off x="65964" y="762000"/>
            <a:ext cx="12268200" cy="1085826"/>
          </a:xfrm>
        </p:spPr>
        <p:txBody>
          <a:bodyPr/>
          <a:lstStyle/>
          <a:p>
            <a:pPr algn="l"/>
            <a:r>
              <a:rPr lang="en-US" sz="3200" b="1" i="0" u="none" strike="noStrike" dirty="0">
                <a:solidFill>
                  <a:srgbClr val="FFC000"/>
                </a:solidFill>
                <a:effectLst/>
                <a:latin typeface="Garamond" panose="02020404030301010803" pitchFamily="18" charset="0"/>
              </a:rPr>
              <a:t>How Does Climate Change Effects Nepali Farmers' Livelihood Choices </a:t>
            </a:r>
            <a:br>
              <a:rPr lang="en-US" sz="3200" b="1" i="0" u="none" strike="noStrike" dirty="0">
                <a:solidFill>
                  <a:srgbClr val="FFC000"/>
                </a:solidFill>
                <a:effectLst/>
                <a:latin typeface="Garamond" panose="02020404030301010803" pitchFamily="18" charset="0"/>
              </a:rPr>
            </a:br>
            <a:endParaRPr lang="en-US" sz="3200" b="1" dirty="0">
              <a:solidFill>
                <a:srgbClr val="FFC000"/>
              </a:solidFill>
            </a:endParaRPr>
          </a:p>
        </p:txBody>
      </p:sp>
      <p:sp>
        <p:nvSpPr>
          <p:cNvPr id="9" name="TextBox 8">
            <a:extLst>
              <a:ext uri="{FF2B5EF4-FFF2-40B4-BE49-F238E27FC236}">
                <a16:creationId xmlns:a16="http://schemas.microsoft.com/office/drawing/2014/main" id="{1D8E28D0-1CA3-B7A0-E457-DCD5807B8391}"/>
              </a:ext>
            </a:extLst>
          </p:cNvPr>
          <p:cNvSpPr txBox="1"/>
          <p:nvPr/>
        </p:nvSpPr>
        <p:spPr>
          <a:xfrm>
            <a:off x="93673" y="1524000"/>
            <a:ext cx="11691582" cy="5102935"/>
          </a:xfrm>
          <a:prstGeom prst="rect">
            <a:avLst/>
          </a:prstGeom>
          <a:noFill/>
        </p:spPr>
        <p:txBody>
          <a:bodyPr wrap="square">
            <a:spAutoFit/>
          </a:bodyPr>
          <a:lstStyle/>
          <a:p>
            <a:r>
              <a:rPr lang="en-US" sz="2200" dirty="0">
                <a:solidFill>
                  <a:schemeClr val="bg1"/>
                </a:solidFill>
                <a:latin typeface="Garamond" panose="02020404030301010803" pitchFamily="18" charset="0"/>
              </a:rPr>
              <a:t>This study investigates the factors that influence farmers’ views of climate risks and potential adaptation strategies in the Chitwan Valley. </a:t>
            </a:r>
          </a:p>
          <a:p>
            <a:endParaRPr lang="en-US" sz="2200" dirty="0">
              <a:solidFill>
                <a:schemeClr val="bg1"/>
              </a:solidFill>
              <a:latin typeface="Garamond" panose="02020404030301010803" pitchFamily="18" charset="0"/>
            </a:endParaRPr>
          </a:p>
          <a:p>
            <a:pPr marL="342900" indent="-342900">
              <a:buFont typeface="Wingdings" panose="05000000000000000000" pitchFamily="2" charset="2"/>
              <a:buChar char="Ø"/>
            </a:pPr>
            <a:r>
              <a:rPr lang="en-US" sz="2200" dirty="0">
                <a:solidFill>
                  <a:schemeClr val="bg1"/>
                </a:solidFill>
                <a:latin typeface="Garamond" panose="02020404030301010803" pitchFamily="18" charset="0"/>
              </a:rPr>
              <a:t>What are the major sources of information for farmers in the Chitwan Valley regarding farming and non- farming livelihoods? For example, how much do farmers rely on media and official government sources, vs. their own social networks, to form their views about livelihood risks and opportunities? Are there specific sources that are most trusted by farmers? Are there certain sources that farmers most depend on for how climate and weather may affect their livelihoods?</a:t>
            </a:r>
          </a:p>
          <a:p>
            <a:r>
              <a:rPr lang="en-US" sz="2200" dirty="0">
                <a:solidFill>
                  <a:schemeClr val="bg1"/>
                </a:solidFill>
                <a:latin typeface="Garamond" panose="02020404030301010803" pitchFamily="18" charset="0"/>
              </a:rPr>
              <a:t> </a:t>
            </a:r>
          </a:p>
          <a:p>
            <a:pPr marL="342900" indent="-342900">
              <a:buFont typeface="Wingdings" panose="05000000000000000000" pitchFamily="2" charset="2"/>
              <a:buChar char="Ø"/>
            </a:pPr>
            <a:r>
              <a:rPr lang="en-US" sz="2200" dirty="0">
                <a:solidFill>
                  <a:schemeClr val="bg1"/>
                </a:solidFill>
                <a:latin typeface="Garamond" panose="02020404030301010803" pitchFamily="18" charset="0"/>
              </a:rPr>
              <a:t>What is the range and distribution of views regarding climate risks among farmers in the Chitwan Valley? Specifically, are there differences among farmers regarding how much they believe climate change has/will affect their livelihoods? If so, are these differences explained by factors e.g. strength of social networks </a:t>
            </a:r>
            <a:r>
              <a:rPr lang="en-US" sz="2200" dirty="0" smtClean="0">
                <a:solidFill>
                  <a:schemeClr val="bg1"/>
                </a:solidFill>
                <a:latin typeface="Garamond" panose="02020404030301010803" pitchFamily="18" charset="0"/>
              </a:rPr>
              <a:t>or exposure </a:t>
            </a:r>
            <a:r>
              <a:rPr lang="en-US" sz="2200" dirty="0">
                <a:solidFill>
                  <a:schemeClr val="bg1"/>
                </a:solidFill>
                <a:latin typeface="Garamond" panose="02020404030301010803" pitchFamily="18" charset="0"/>
              </a:rPr>
              <a:t>to flood risk?</a:t>
            </a:r>
          </a:p>
          <a:p>
            <a:pPr marL="342900" indent="-342900">
              <a:buFont typeface="Wingdings" panose="05000000000000000000" pitchFamily="2" charset="2"/>
              <a:buChar char="Ø"/>
            </a:pPr>
            <a:endParaRPr lang="en-US" sz="2200" dirty="0">
              <a:solidFill>
                <a:schemeClr val="bg1"/>
              </a:solidFill>
              <a:latin typeface="Garamond" panose="02020404030301010803" pitchFamily="18" charset="0"/>
            </a:endParaRPr>
          </a:p>
          <a:p>
            <a:pPr marL="342900" indent="-342900">
              <a:buFont typeface="Wingdings" panose="05000000000000000000" pitchFamily="2" charset="2"/>
              <a:buChar char="Ø"/>
            </a:pPr>
            <a:r>
              <a:rPr lang="en-US" sz="2200" dirty="0">
                <a:solidFill>
                  <a:schemeClr val="bg1"/>
                </a:solidFill>
                <a:latin typeface="Garamond" panose="02020404030301010803" pitchFamily="18" charset="0"/>
              </a:rPr>
              <a:t>How might farmers’ views about livelihood risks/opportunities be affected by different policy interventions?</a:t>
            </a:r>
          </a:p>
        </p:txBody>
      </p:sp>
    </p:spTree>
    <p:extLst>
      <p:ext uri="{BB962C8B-B14F-4D97-AF65-F5344CB8AC3E}">
        <p14:creationId xmlns:p14="http://schemas.microsoft.com/office/powerpoint/2010/main" val="413443153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762186AA-3733-A5AD-793D-817D70101577}"/>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16410" y="1177636"/>
            <a:ext cx="11811000" cy="5638800"/>
          </a:xfrm>
          <a:prstGeom prst="rect">
            <a:avLst/>
          </a:prstGeom>
          <a:noFill/>
          <a:ln>
            <a:noFill/>
          </a:ln>
        </p:spPr>
      </p:pic>
      <p:sp>
        <p:nvSpPr>
          <p:cNvPr id="5" name="TextBox 4">
            <a:extLst>
              <a:ext uri="{FF2B5EF4-FFF2-40B4-BE49-F238E27FC236}">
                <a16:creationId xmlns:a16="http://schemas.microsoft.com/office/drawing/2014/main" id="{5E56B317-A025-7700-1BA6-FDA59913FC2F}"/>
              </a:ext>
            </a:extLst>
          </p:cNvPr>
          <p:cNvSpPr txBox="1"/>
          <p:nvPr/>
        </p:nvSpPr>
        <p:spPr>
          <a:xfrm>
            <a:off x="116410" y="674678"/>
            <a:ext cx="10884776" cy="502958"/>
          </a:xfrm>
          <a:prstGeom prst="rect">
            <a:avLst/>
          </a:prstGeom>
          <a:noFill/>
        </p:spPr>
        <p:txBody>
          <a:bodyPr wrap="square">
            <a:spAutoFit/>
          </a:bodyPr>
          <a:lstStyle/>
          <a:p>
            <a:pPr marR="0" algn="l" rtl="0"/>
            <a:r>
              <a:rPr lang="en-US" sz="3200" i="0" u="none" strike="noStrike" kern="100" baseline="0" dirty="0">
                <a:solidFill>
                  <a:srgbClr val="FFC000"/>
                </a:solidFill>
                <a:latin typeface="Garamond" panose="02020404030301010803" pitchFamily="18" charset="0"/>
              </a:rPr>
              <a:t>Nepal’s  Environmental Dynamics and Trends Over Time</a:t>
            </a:r>
          </a:p>
        </p:txBody>
      </p:sp>
    </p:spTree>
    <p:extLst>
      <p:ext uri="{BB962C8B-B14F-4D97-AF65-F5344CB8AC3E}">
        <p14:creationId xmlns:p14="http://schemas.microsoft.com/office/powerpoint/2010/main" val="126532568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25337-AB21-3B00-4460-6046AAFB3611}"/>
              </a:ext>
            </a:extLst>
          </p:cNvPr>
          <p:cNvSpPr>
            <a:spLocks noGrp="1"/>
          </p:cNvSpPr>
          <p:nvPr>
            <p:ph type="title"/>
          </p:nvPr>
        </p:nvSpPr>
        <p:spPr>
          <a:xfrm>
            <a:off x="76200" y="609600"/>
            <a:ext cx="11506200" cy="808038"/>
          </a:xfrm>
        </p:spPr>
        <p:txBody>
          <a:bodyPr/>
          <a:lstStyle/>
          <a:p>
            <a:pPr algn="l"/>
            <a:r>
              <a:rPr lang="en-US" sz="3200" b="1" i="0" u="none" strike="noStrike" dirty="0">
                <a:solidFill>
                  <a:srgbClr val="FFC000"/>
                </a:solidFill>
                <a:effectLst/>
                <a:latin typeface="Garamond" panose="02020404030301010803" pitchFamily="18" charset="0"/>
              </a:rPr>
              <a:t>Adolescent Compliance with Wrist-Based Air Population Detector </a:t>
            </a:r>
            <a:endParaRPr lang="en-US" sz="3200" b="1" dirty="0">
              <a:solidFill>
                <a:srgbClr val="FFC000"/>
              </a:solidFill>
            </a:endParaRPr>
          </a:p>
        </p:txBody>
      </p:sp>
      <p:sp>
        <p:nvSpPr>
          <p:cNvPr id="9" name="TextBox 8">
            <a:extLst>
              <a:ext uri="{FF2B5EF4-FFF2-40B4-BE49-F238E27FC236}">
                <a16:creationId xmlns:a16="http://schemas.microsoft.com/office/drawing/2014/main" id="{E94FDB2C-E21F-D1B2-E6A8-99A0CEF3F186}"/>
              </a:ext>
            </a:extLst>
          </p:cNvPr>
          <p:cNvSpPr txBox="1"/>
          <p:nvPr/>
        </p:nvSpPr>
        <p:spPr>
          <a:xfrm>
            <a:off x="114300" y="2152446"/>
            <a:ext cx="11963400" cy="4019755"/>
          </a:xfrm>
          <a:prstGeom prst="rect">
            <a:avLst/>
          </a:prstGeom>
          <a:noFill/>
        </p:spPr>
        <p:txBody>
          <a:bodyPr wrap="square">
            <a:spAutoFit/>
          </a:bodyPr>
          <a:lstStyle/>
          <a:p>
            <a:pPr rtl="0">
              <a:spcBef>
                <a:spcPts val="0"/>
              </a:spcBef>
              <a:spcAft>
                <a:spcPts val="0"/>
              </a:spcAft>
            </a:pPr>
            <a:r>
              <a:rPr lang="en-US" sz="2400" b="0" i="0" u="none" strike="noStrike" dirty="0">
                <a:solidFill>
                  <a:schemeClr val="bg1"/>
                </a:solidFill>
                <a:effectLst/>
                <a:latin typeface="Garamond" panose="02020404030301010803" pitchFamily="18" charset="0"/>
              </a:rPr>
              <a:t>The pilot has two main goals:</a:t>
            </a:r>
          </a:p>
          <a:p>
            <a:pPr marL="342900" indent="-342900" rtl="0">
              <a:spcBef>
                <a:spcPts val="0"/>
              </a:spcBef>
              <a:spcAft>
                <a:spcPts val="0"/>
              </a:spcAft>
              <a:buFont typeface="Wingdings" panose="05000000000000000000" pitchFamily="2" charset="2"/>
              <a:buChar char="Ø"/>
            </a:pPr>
            <a:r>
              <a:rPr lang="en-US" sz="2400" b="0" i="0" u="none" strike="noStrike" dirty="0">
                <a:solidFill>
                  <a:schemeClr val="bg1"/>
                </a:solidFill>
                <a:effectLst/>
                <a:latin typeface="Garamond" panose="02020404030301010803" pitchFamily="18" charset="0"/>
              </a:rPr>
              <a:t>The first is to assess whether the adolescent population will follow a study protocol to continuously wear wrist-band air pollution detectors. We want to assess willingness to comply, adherence to the requirement to wear them at all times (24 hours except when bathing), and for what duration we can reasonably request participants to wear monitors (up to two weeks) .</a:t>
            </a:r>
          </a:p>
          <a:p>
            <a:pPr rtl="0">
              <a:spcBef>
                <a:spcPts val="0"/>
              </a:spcBef>
              <a:spcAft>
                <a:spcPts val="0"/>
              </a:spcAft>
            </a:pPr>
            <a:r>
              <a:rPr lang="en-US" sz="2400" b="0" i="0" u="none" strike="noStrike" dirty="0">
                <a:solidFill>
                  <a:schemeClr val="bg1"/>
                </a:solidFill>
                <a:effectLst/>
                <a:latin typeface="Garamond" panose="02020404030301010803" pitchFamily="18" charset="0"/>
              </a:rPr>
              <a:t> </a:t>
            </a:r>
          </a:p>
          <a:p>
            <a:pPr rtl="0">
              <a:spcBef>
                <a:spcPts val="0"/>
              </a:spcBef>
              <a:spcAft>
                <a:spcPts val="0"/>
              </a:spcAft>
            </a:pPr>
            <a:endParaRPr lang="en-US" sz="2400" b="0" i="0" u="none" strike="noStrike" dirty="0">
              <a:solidFill>
                <a:schemeClr val="bg1"/>
              </a:solidFill>
              <a:effectLst/>
              <a:latin typeface="Garamond" panose="02020404030301010803" pitchFamily="18" charset="0"/>
            </a:endParaRPr>
          </a:p>
          <a:p>
            <a:pPr marL="342900" indent="-342900" rtl="0">
              <a:spcBef>
                <a:spcPts val="0"/>
              </a:spcBef>
              <a:spcAft>
                <a:spcPts val="0"/>
              </a:spcAft>
              <a:buFont typeface="Wingdings" panose="05000000000000000000" pitchFamily="2" charset="2"/>
              <a:buChar char="Ø"/>
            </a:pPr>
            <a:r>
              <a:rPr lang="en-US" sz="2400" b="0" i="0" u="none" strike="noStrike" dirty="0">
                <a:solidFill>
                  <a:schemeClr val="bg1"/>
                </a:solidFill>
                <a:effectLst/>
                <a:latin typeface="Garamond" panose="02020404030301010803" pitchFamily="18" charset="0"/>
              </a:rPr>
              <a:t>Our second objective is a mechanism experiment to confirm that study respondents are able to interpret information provided by the wrist-bands. The mechanism experiment provides important information for the RCT (Aim 3) to assess the potential for a behavioral response to real time information on air pollution exposures. </a:t>
            </a:r>
            <a:endParaRPr lang="en-US" sz="2400" b="0" dirty="0">
              <a:solidFill>
                <a:schemeClr val="bg1"/>
              </a:solidFill>
              <a:effectLst/>
              <a:latin typeface="Garamond" panose="02020404030301010803" pitchFamily="18" charset="0"/>
            </a:endParaRPr>
          </a:p>
          <a:p>
            <a:r>
              <a:rPr lang="en-US" sz="2400" dirty="0">
                <a:solidFill>
                  <a:schemeClr val="bg1"/>
                </a:solidFill>
                <a:latin typeface="Garamond" panose="02020404030301010803" pitchFamily="18" charset="0"/>
              </a:rPr>
              <a:t/>
            </a:r>
            <a:br>
              <a:rPr lang="en-US" sz="2400" dirty="0">
                <a:solidFill>
                  <a:schemeClr val="bg1"/>
                </a:solidFill>
                <a:latin typeface="Garamond" panose="02020404030301010803" pitchFamily="18" charset="0"/>
              </a:rPr>
            </a:br>
            <a:endParaRPr lang="en-US" sz="2400" dirty="0">
              <a:solidFill>
                <a:schemeClr val="bg1"/>
              </a:solidFill>
              <a:latin typeface="Garamond" panose="02020404030301010803" pitchFamily="18" charset="0"/>
            </a:endParaRPr>
          </a:p>
        </p:txBody>
      </p:sp>
      <p:sp>
        <p:nvSpPr>
          <p:cNvPr id="11" name="TextBox 10">
            <a:extLst>
              <a:ext uri="{FF2B5EF4-FFF2-40B4-BE49-F238E27FC236}">
                <a16:creationId xmlns:a16="http://schemas.microsoft.com/office/drawing/2014/main" id="{71B05C79-F24B-26D1-76E1-E06C64D73AA9}"/>
              </a:ext>
            </a:extLst>
          </p:cNvPr>
          <p:cNvSpPr txBox="1"/>
          <p:nvPr/>
        </p:nvSpPr>
        <p:spPr>
          <a:xfrm>
            <a:off x="0" y="1588566"/>
            <a:ext cx="6134668" cy="451662"/>
          </a:xfrm>
          <a:prstGeom prst="rect">
            <a:avLst/>
          </a:prstGeom>
          <a:noFill/>
        </p:spPr>
        <p:txBody>
          <a:bodyPr wrap="square">
            <a:spAutoFit/>
          </a:bodyPr>
          <a:lstStyle/>
          <a:p>
            <a:r>
              <a:rPr lang="en-US" sz="2800" b="1" i="0" u="none" strike="noStrike" dirty="0">
                <a:solidFill>
                  <a:srgbClr val="FFC000"/>
                </a:solidFill>
                <a:effectLst/>
                <a:latin typeface="Garamond" panose="02020404030301010803" pitchFamily="18" charset="0"/>
              </a:rPr>
              <a:t>Objectives: </a:t>
            </a:r>
            <a:endParaRPr lang="en-US" sz="2800" dirty="0">
              <a:solidFill>
                <a:srgbClr val="FFC000"/>
              </a:solidFill>
              <a:latin typeface="Garamond" panose="02020404030301010803" pitchFamily="18" charset="0"/>
            </a:endParaRPr>
          </a:p>
        </p:txBody>
      </p:sp>
    </p:spTree>
    <p:extLst>
      <p:ext uri="{BB962C8B-B14F-4D97-AF65-F5344CB8AC3E}">
        <p14:creationId xmlns:p14="http://schemas.microsoft.com/office/powerpoint/2010/main" val="219594189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1793D-21A8-E656-F0AC-C8D36ECFE172}"/>
              </a:ext>
            </a:extLst>
          </p:cNvPr>
          <p:cNvSpPr>
            <a:spLocks noGrp="1"/>
          </p:cNvSpPr>
          <p:nvPr>
            <p:ph type="title"/>
          </p:nvPr>
        </p:nvSpPr>
        <p:spPr>
          <a:xfrm>
            <a:off x="76200" y="762000"/>
            <a:ext cx="10972800" cy="808038"/>
          </a:xfrm>
        </p:spPr>
        <p:txBody>
          <a:bodyPr/>
          <a:lstStyle/>
          <a:p>
            <a:pPr algn="l"/>
            <a:r>
              <a:rPr lang="en-US" sz="3200" b="1" dirty="0">
                <a:solidFill>
                  <a:srgbClr val="FFC000"/>
                </a:solidFill>
                <a:latin typeface="Garamond" panose="02020404030301010803" pitchFamily="18" charset="0"/>
              </a:rPr>
              <a:t>CNH2: People, Place, and Payments Study </a:t>
            </a:r>
          </a:p>
        </p:txBody>
      </p:sp>
      <p:sp>
        <p:nvSpPr>
          <p:cNvPr id="3" name="Content Placeholder 2">
            <a:extLst>
              <a:ext uri="{FF2B5EF4-FFF2-40B4-BE49-F238E27FC236}">
                <a16:creationId xmlns:a16="http://schemas.microsoft.com/office/drawing/2014/main" id="{705A0156-CB7F-75CE-EC6E-6AC9E07D55F2}"/>
              </a:ext>
            </a:extLst>
          </p:cNvPr>
          <p:cNvSpPr>
            <a:spLocks noGrp="1"/>
          </p:cNvSpPr>
          <p:nvPr>
            <p:ph idx="1"/>
          </p:nvPr>
        </p:nvSpPr>
        <p:spPr>
          <a:xfrm>
            <a:off x="76200" y="1417639"/>
            <a:ext cx="12039600" cy="5211762"/>
          </a:xfrm>
        </p:spPr>
        <p:txBody>
          <a:bodyPr/>
          <a:lstStyle/>
          <a:p>
            <a:pPr marL="0" indent="0">
              <a:buNone/>
            </a:pPr>
            <a:r>
              <a:rPr lang="en-US" sz="2200" kern="1200" dirty="0">
                <a:solidFill>
                  <a:srgbClr val="FFC000"/>
                </a:solidFill>
                <a:effectLst/>
                <a:latin typeface="Garamond" panose="02020404030301010803" pitchFamily="18" charset="0"/>
              </a:rPr>
              <a:t>General Objective</a:t>
            </a:r>
          </a:p>
          <a:p>
            <a:r>
              <a:rPr lang="en-US" sz="2200" kern="1200" dirty="0">
                <a:solidFill>
                  <a:schemeClr val="bg1"/>
                </a:solidFill>
                <a:effectLst/>
                <a:latin typeface="Garamond" panose="02020404030301010803" pitchFamily="18" charset="0"/>
              </a:rPr>
              <a:t>To evaluate the role of payment for ecosystem services on household economic strategies and investment in children’s well-being. </a:t>
            </a:r>
            <a:endParaRPr lang="en-US" sz="2200" b="0" i="0" u="none" strike="noStrike" dirty="0">
              <a:solidFill>
                <a:schemeClr val="bg1"/>
              </a:solidFill>
              <a:effectLst/>
              <a:latin typeface="Garamond" panose="02020404030301010803" pitchFamily="18" charset="0"/>
            </a:endParaRPr>
          </a:p>
          <a:p>
            <a:pPr marL="0" indent="0" algn="l" rtl="0" eaLnBrk="1" fontAlgn="ctr" latinLnBrk="0" hangingPunct="1">
              <a:spcBef>
                <a:spcPts val="0"/>
              </a:spcBef>
              <a:spcAft>
                <a:spcPts val="0"/>
              </a:spcAft>
              <a:buNone/>
            </a:pPr>
            <a:r>
              <a:rPr lang="en-US" sz="2200" b="0" i="0" u="none" strike="noStrike" kern="1200" dirty="0">
                <a:solidFill>
                  <a:srgbClr val="FFC000"/>
                </a:solidFill>
                <a:effectLst/>
                <a:latin typeface="Garamond" panose="02020404030301010803" pitchFamily="18" charset="0"/>
              </a:rPr>
              <a:t>Specific Objective</a:t>
            </a:r>
            <a:endParaRPr lang="en-US" sz="2200" b="0" i="0" u="none" strike="noStrike" dirty="0">
              <a:solidFill>
                <a:srgbClr val="FFC000"/>
              </a:solidFill>
              <a:effectLst/>
              <a:latin typeface="Garamond" panose="02020404030301010803" pitchFamily="18" charset="0"/>
            </a:endParaRPr>
          </a:p>
          <a:p>
            <a:pPr marL="0" algn="l" rtl="0" eaLnBrk="1" fontAlgn="ctr" latinLnBrk="0" hangingPunct="1">
              <a:spcBef>
                <a:spcPts val="0"/>
              </a:spcBef>
              <a:spcAft>
                <a:spcPts val="0"/>
              </a:spcAft>
            </a:pPr>
            <a:r>
              <a:rPr lang="en-US" sz="2200" b="0" i="0" u="none" strike="noStrike" kern="1200" dirty="0">
                <a:solidFill>
                  <a:schemeClr val="bg1"/>
                </a:solidFill>
                <a:effectLst/>
                <a:latin typeface="Garamond" panose="02020404030301010803" pitchFamily="18" charset="0"/>
              </a:rPr>
              <a:t>This </a:t>
            </a:r>
            <a:r>
              <a:rPr lang="en-US" sz="2200" b="0" i="0" u="none" strike="noStrike" kern="1200" dirty="0" smtClean="0">
                <a:solidFill>
                  <a:schemeClr val="bg1"/>
                </a:solidFill>
                <a:effectLst/>
                <a:latin typeface="Garamond" panose="02020404030301010803" pitchFamily="18" charset="0"/>
              </a:rPr>
              <a:t>project collected </a:t>
            </a:r>
            <a:r>
              <a:rPr lang="en-US" sz="2200" b="0" i="0" u="none" strike="noStrike" kern="1200" dirty="0">
                <a:solidFill>
                  <a:schemeClr val="bg1"/>
                </a:solidFill>
                <a:effectLst/>
                <a:latin typeface="Garamond" panose="02020404030301010803" pitchFamily="18" charset="0"/>
              </a:rPr>
              <a:t>survey data from households in Chitwan; the focal site includes community forests to the East of </a:t>
            </a:r>
            <a:r>
              <a:rPr lang="en-US" sz="2200" b="0" i="0" u="none" strike="noStrike" kern="1200" dirty="0" err="1">
                <a:solidFill>
                  <a:schemeClr val="bg1"/>
                </a:solidFill>
                <a:effectLst/>
                <a:latin typeface="Garamond" panose="02020404030301010803" pitchFamily="18" charset="0"/>
              </a:rPr>
              <a:t>Bharatpur</a:t>
            </a:r>
            <a:r>
              <a:rPr lang="en-US" sz="2200" b="0" i="0" u="none" strike="noStrike" kern="1200" dirty="0">
                <a:solidFill>
                  <a:schemeClr val="bg1"/>
                </a:solidFill>
                <a:effectLst/>
                <a:latin typeface="Garamond" panose="02020404030301010803" pitchFamily="18" charset="0"/>
              </a:rPr>
              <a:t>. The survey will include information on household composition, livelihoods, community forest participation, environmental attitudes, and children’s well-being including schooling and time-use.</a:t>
            </a:r>
            <a:endParaRPr lang="en-US" sz="2200" b="0" i="0" u="none" strike="noStrike" dirty="0">
              <a:solidFill>
                <a:schemeClr val="bg1"/>
              </a:solidFill>
              <a:effectLst/>
              <a:latin typeface="Garamond" panose="02020404030301010803" pitchFamily="18" charset="0"/>
            </a:endParaRPr>
          </a:p>
          <a:p>
            <a:pPr marL="0" indent="0">
              <a:buNone/>
            </a:pPr>
            <a:endParaRPr lang="en-US" sz="1800" dirty="0">
              <a:solidFill>
                <a:schemeClr val="bg1"/>
              </a:solidFill>
            </a:endParaRPr>
          </a:p>
          <a:p>
            <a:pPr marL="0" indent="0">
              <a:buNone/>
            </a:pPr>
            <a:endParaRPr lang="en-US" sz="1800" dirty="0">
              <a:solidFill>
                <a:schemeClr val="bg1"/>
              </a:solidFill>
            </a:endParaRPr>
          </a:p>
        </p:txBody>
      </p:sp>
    </p:spTree>
    <p:extLst>
      <p:ext uri="{BB962C8B-B14F-4D97-AF65-F5344CB8AC3E}">
        <p14:creationId xmlns:p14="http://schemas.microsoft.com/office/powerpoint/2010/main" val="197457980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486" y="1051469"/>
            <a:ext cx="12229289" cy="808038"/>
          </a:xfrm>
        </p:spPr>
        <p:txBody>
          <a:bodyPr/>
          <a:lstStyle/>
          <a:p>
            <a:pPr algn="l"/>
            <a:r>
              <a:rPr lang="en-US" sz="3200" b="1" dirty="0">
                <a:solidFill>
                  <a:srgbClr val="FFC000"/>
                </a:solidFill>
                <a:latin typeface="Garamond" panose="02020404030301010803" pitchFamily="18" charset="0"/>
              </a:rPr>
              <a:t>CNH2: </a:t>
            </a:r>
            <a:r>
              <a:rPr lang="en-US" sz="3200" b="1" i="0" u="none" strike="noStrike" dirty="0">
                <a:solidFill>
                  <a:srgbClr val="FFC000"/>
                </a:solidFill>
                <a:effectLst/>
                <a:latin typeface="Garamond" panose="02020404030301010803" pitchFamily="18" charset="0"/>
              </a:rPr>
              <a:t>Study on People, Place, and Payments in a Complex Human-Environment System in Eastern Chitwan</a:t>
            </a:r>
            <a:br>
              <a:rPr lang="en-US" sz="3200" b="1" i="0" u="none" strike="noStrike" dirty="0">
                <a:solidFill>
                  <a:srgbClr val="FFC000"/>
                </a:solidFill>
                <a:effectLst/>
                <a:latin typeface="Garamond" panose="02020404030301010803" pitchFamily="18" charset="0"/>
              </a:rPr>
            </a:br>
            <a:r>
              <a:rPr lang="en-US" sz="3200" b="1" dirty="0">
                <a:solidFill>
                  <a:srgbClr val="FFC000"/>
                </a:solidFill>
                <a:latin typeface="Garamond" panose="02020404030301010803" pitchFamily="18" charset="0"/>
              </a:rPr>
              <a:t> </a:t>
            </a:r>
            <a:endParaRPr lang="en-US" sz="3200" b="1" dirty="0">
              <a:solidFill>
                <a:srgbClr val="FFC000"/>
              </a:solidFill>
            </a:endParaRPr>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2400" y="1828800"/>
            <a:ext cx="3352800" cy="3124200"/>
          </a:xfr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6200" y="1769416"/>
            <a:ext cx="8097786" cy="4767909"/>
          </a:xfrm>
          <a:prstGeom prst="rect">
            <a:avLst/>
          </a:prstGeom>
        </p:spPr>
      </p:pic>
    </p:spTree>
    <p:extLst>
      <p:ext uri="{BB962C8B-B14F-4D97-AF65-F5344CB8AC3E}">
        <p14:creationId xmlns:p14="http://schemas.microsoft.com/office/powerpoint/2010/main" val="354522103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1793D-21A8-E656-F0AC-C8D36ECFE172}"/>
              </a:ext>
            </a:extLst>
          </p:cNvPr>
          <p:cNvSpPr>
            <a:spLocks noGrp="1"/>
          </p:cNvSpPr>
          <p:nvPr>
            <p:ph type="title"/>
          </p:nvPr>
        </p:nvSpPr>
        <p:spPr>
          <a:xfrm>
            <a:off x="92413" y="914400"/>
            <a:ext cx="12007174" cy="808038"/>
          </a:xfrm>
        </p:spPr>
        <p:txBody>
          <a:bodyPr/>
          <a:lstStyle/>
          <a:p>
            <a:pPr algn="l"/>
            <a:r>
              <a:rPr lang="en-US" sz="3200" dirty="0">
                <a:solidFill>
                  <a:srgbClr val="FFC000"/>
                </a:solidFill>
                <a:latin typeface="Garamond" panose="02020404030301010803" pitchFamily="18" charset="0"/>
              </a:rPr>
              <a:t>CNH2: </a:t>
            </a:r>
            <a:r>
              <a:rPr lang="en-US" sz="3200" i="0" u="none" strike="noStrike" dirty="0">
                <a:solidFill>
                  <a:srgbClr val="FFC000"/>
                </a:solidFill>
                <a:effectLst/>
                <a:latin typeface="Garamond" panose="02020404030301010803" pitchFamily="18" charset="0"/>
              </a:rPr>
              <a:t>Study on People, Place, and Payments in a Complex Human-Environment System in Eastern Chitwan</a:t>
            </a:r>
            <a:endParaRPr lang="en-US" sz="3200" dirty="0">
              <a:solidFill>
                <a:srgbClr val="FFC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705A0156-CB7F-75CE-EC6E-6AC9E07D55F2}"/>
              </a:ext>
            </a:extLst>
          </p:cNvPr>
          <p:cNvSpPr>
            <a:spLocks noGrp="1"/>
          </p:cNvSpPr>
          <p:nvPr>
            <p:ph idx="1"/>
          </p:nvPr>
        </p:nvSpPr>
        <p:spPr>
          <a:xfrm>
            <a:off x="304800" y="2209800"/>
            <a:ext cx="11582400" cy="4068762"/>
          </a:xfrm>
        </p:spPr>
        <p:txBody>
          <a:bodyPr/>
          <a:lstStyle/>
          <a:p>
            <a:pPr marL="0" indent="0">
              <a:buNone/>
            </a:pPr>
            <a:r>
              <a:rPr lang="en-US" sz="2200" dirty="0">
                <a:solidFill>
                  <a:srgbClr val="FFC000"/>
                </a:solidFill>
                <a:latin typeface="Garamond" panose="02020404030301010803" pitchFamily="18" charset="0"/>
              </a:rPr>
              <a:t>Datasets</a:t>
            </a:r>
          </a:p>
          <a:p>
            <a:pPr marL="0" indent="0">
              <a:buNone/>
            </a:pPr>
            <a:r>
              <a:rPr lang="en-US" sz="2200" dirty="0">
                <a:solidFill>
                  <a:schemeClr val="bg1"/>
                </a:solidFill>
                <a:latin typeface="Garamond" panose="02020404030301010803" pitchFamily="18" charset="0"/>
              </a:rPr>
              <a:t>1 . Household Census - 822</a:t>
            </a:r>
          </a:p>
          <a:p>
            <a:pPr marL="0" indent="0">
              <a:buNone/>
            </a:pPr>
            <a:r>
              <a:rPr lang="en-US" sz="2200" dirty="0">
                <a:solidFill>
                  <a:schemeClr val="bg1"/>
                </a:solidFill>
                <a:latin typeface="Garamond" panose="02020404030301010803" pitchFamily="18" charset="0"/>
              </a:rPr>
              <a:t>2. HH Data – 822</a:t>
            </a:r>
          </a:p>
          <a:p>
            <a:pPr marL="0" indent="0">
              <a:buNone/>
            </a:pPr>
            <a:r>
              <a:rPr lang="en-US" sz="2200" dirty="0">
                <a:solidFill>
                  <a:schemeClr val="bg1"/>
                </a:solidFill>
                <a:latin typeface="Garamond" panose="02020404030301010803" pitchFamily="18" charset="0"/>
              </a:rPr>
              <a:t>3. Child Demographic and educational information – 908 </a:t>
            </a:r>
          </a:p>
          <a:p>
            <a:pPr marL="0" indent="0">
              <a:buNone/>
            </a:pPr>
            <a:r>
              <a:rPr lang="en-US" sz="2200" dirty="0">
                <a:solidFill>
                  <a:schemeClr val="bg1"/>
                </a:solidFill>
                <a:latin typeface="Garamond" panose="02020404030301010803" pitchFamily="18" charset="0"/>
              </a:rPr>
              <a:t>4. House GPS- 822</a:t>
            </a:r>
          </a:p>
          <a:p>
            <a:pPr marL="0" indent="0">
              <a:buNone/>
            </a:pPr>
            <a:endParaRPr lang="en-US" sz="1800" dirty="0">
              <a:solidFill>
                <a:schemeClr val="bg1"/>
              </a:solidFill>
            </a:endParaRPr>
          </a:p>
          <a:p>
            <a:pPr marL="0" indent="0">
              <a:buNone/>
            </a:pPr>
            <a:endParaRPr lang="en-US" sz="1800" dirty="0">
              <a:solidFill>
                <a:schemeClr val="bg1"/>
              </a:solidFill>
            </a:endParaRPr>
          </a:p>
        </p:txBody>
      </p:sp>
    </p:spTree>
    <p:extLst>
      <p:ext uri="{BB962C8B-B14F-4D97-AF65-F5344CB8AC3E}">
        <p14:creationId xmlns:p14="http://schemas.microsoft.com/office/powerpoint/2010/main" val="352472880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8895B-AD64-7514-9E08-A8892828C99F}"/>
              </a:ext>
            </a:extLst>
          </p:cNvPr>
          <p:cNvSpPr>
            <a:spLocks noGrp="1"/>
          </p:cNvSpPr>
          <p:nvPr>
            <p:ph type="title"/>
          </p:nvPr>
        </p:nvSpPr>
        <p:spPr>
          <a:xfrm>
            <a:off x="23884" y="914400"/>
            <a:ext cx="12192000" cy="960438"/>
          </a:xfrm>
        </p:spPr>
        <p:txBody>
          <a:bodyPr/>
          <a:lstStyle/>
          <a:p>
            <a:r>
              <a:rPr lang="en-US" sz="3200" b="1" i="0" u="none" strike="noStrike" dirty="0">
                <a:solidFill>
                  <a:srgbClr val="FFC000"/>
                </a:solidFill>
                <a:effectLst/>
                <a:latin typeface="Garamond" panose="02020404030301010803" pitchFamily="18" charset="0"/>
              </a:rPr>
              <a:t>Integrating Natural Hazards Engineering and Social Demographic to Identify Cumulative Consequences of recurrent Flooding</a:t>
            </a:r>
            <a:br>
              <a:rPr lang="en-US" sz="3200" b="1" i="0" u="none" strike="noStrike" dirty="0">
                <a:solidFill>
                  <a:srgbClr val="FFC000"/>
                </a:solidFill>
                <a:effectLst/>
                <a:latin typeface="Garamond" panose="02020404030301010803" pitchFamily="18" charset="0"/>
              </a:rPr>
            </a:br>
            <a:endParaRPr lang="en-US" sz="3200" b="1" dirty="0">
              <a:solidFill>
                <a:srgbClr val="FFC000"/>
              </a:solidFill>
            </a:endParaRPr>
          </a:p>
        </p:txBody>
      </p:sp>
      <p:sp>
        <p:nvSpPr>
          <p:cNvPr id="3" name="Content Placeholder 2">
            <a:extLst>
              <a:ext uri="{FF2B5EF4-FFF2-40B4-BE49-F238E27FC236}">
                <a16:creationId xmlns:a16="http://schemas.microsoft.com/office/drawing/2014/main" id="{78149D41-75BA-0EC7-CC71-0D355E413D39}"/>
              </a:ext>
            </a:extLst>
          </p:cNvPr>
          <p:cNvSpPr>
            <a:spLocks noGrp="1"/>
          </p:cNvSpPr>
          <p:nvPr>
            <p:ph idx="1"/>
          </p:nvPr>
        </p:nvSpPr>
        <p:spPr>
          <a:xfrm>
            <a:off x="152400" y="1646238"/>
            <a:ext cx="10972800" cy="4525963"/>
          </a:xfrm>
        </p:spPr>
        <p:txBody>
          <a:bodyPr/>
          <a:lstStyle/>
          <a:p>
            <a:pPr marL="0" marR="0" indent="0">
              <a:lnSpc>
                <a:spcPts val="2880"/>
              </a:lnSpc>
              <a:spcBef>
                <a:spcPts val="0"/>
              </a:spcBef>
              <a:spcAft>
                <a:spcPts val="0"/>
              </a:spcAft>
              <a:buNone/>
            </a:pPr>
            <a:r>
              <a:rPr lang="en-US" sz="2800" b="1" dirty="0">
                <a:solidFill>
                  <a:srgbClr val="FFC000"/>
                </a:solidFill>
                <a:effectLst/>
                <a:latin typeface="Garamond" panose="02020404030301010803" pitchFamily="18" charset="0"/>
                <a:ea typeface="Aptos" panose="020B0004020202020204" pitchFamily="34" charset="0"/>
                <a:cs typeface="Mangal" panose="02040503050203030202" pitchFamily="18" charset="0"/>
              </a:rPr>
              <a:t>Objective: </a:t>
            </a:r>
          </a:p>
          <a:p>
            <a:pPr marL="0" marR="0" indent="0">
              <a:lnSpc>
                <a:spcPts val="2880"/>
              </a:lnSpc>
              <a:spcBef>
                <a:spcPts val="0"/>
              </a:spcBef>
              <a:spcAft>
                <a:spcPts val="0"/>
              </a:spcAft>
              <a:buNone/>
            </a:pPr>
            <a:r>
              <a:rPr lang="en-US" sz="2400" dirty="0">
                <a:effectLst/>
                <a:latin typeface="Garamond" panose="02020404030301010803" pitchFamily="18" charset="0"/>
                <a:ea typeface="Aptos" panose="020B0004020202020204" pitchFamily="34" charset="0"/>
                <a:cs typeface="Mangal" panose="02040503050203030202" pitchFamily="18" charset="0"/>
              </a:rPr>
              <a:t>To integrate engineering and social science perspectives to advance understanding of the long-</a:t>
            </a:r>
            <a:r>
              <a:rPr lang="en-US" sz="2400" dirty="0">
                <a:latin typeface="Garamond" panose="02020404030301010803" pitchFamily="18" charset="0"/>
                <a:ea typeface="Aptos" panose="020B0004020202020204" pitchFamily="34" charset="0"/>
                <a:cs typeface="Mangal" panose="02040503050203030202" pitchFamily="18" charset="0"/>
              </a:rPr>
              <a:t> </a:t>
            </a:r>
            <a:r>
              <a:rPr lang="en-US" sz="2400" dirty="0">
                <a:effectLst/>
                <a:latin typeface="Garamond" panose="02020404030301010803" pitchFamily="18" charset="0"/>
                <a:ea typeface="Aptos" panose="020B0004020202020204" pitchFamily="34" charset="0"/>
                <a:cs typeface="Mangal" panose="02040503050203030202" pitchFamily="18" charset="0"/>
              </a:rPr>
              <a:t>term effects of climate change–induced hazards on rural population dynamics and well-being.</a:t>
            </a:r>
          </a:p>
          <a:p>
            <a:pPr marL="0" marR="0">
              <a:lnSpc>
                <a:spcPts val="2880"/>
              </a:lnSpc>
              <a:spcBef>
                <a:spcPts val="0"/>
              </a:spcBef>
              <a:spcAft>
                <a:spcPts val="0"/>
              </a:spcAft>
            </a:pPr>
            <a:endParaRPr lang="en-US" sz="2400" dirty="0">
              <a:effectLst/>
              <a:latin typeface="Garamond" panose="02020404030301010803" pitchFamily="18" charset="0"/>
              <a:ea typeface="Aptos" panose="020B0004020202020204" pitchFamily="34" charset="0"/>
              <a:cs typeface="Mangal" panose="02040503050203030202" pitchFamily="18" charset="0"/>
            </a:endParaRPr>
          </a:p>
          <a:p>
            <a:pPr marL="0" marR="0" indent="0">
              <a:lnSpc>
                <a:spcPts val="2880"/>
              </a:lnSpc>
              <a:spcBef>
                <a:spcPts val="0"/>
              </a:spcBef>
              <a:spcAft>
                <a:spcPts val="0"/>
              </a:spcAft>
              <a:buNone/>
            </a:pPr>
            <a:r>
              <a:rPr lang="en-US" sz="2800" b="1" dirty="0">
                <a:solidFill>
                  <a:srgbClr val="FFC000"/>
                </a:solidFill>
                <a:effectLst/>
                <a:latin typeface="Garamond" panose="02020404030301010803" pitchFamily="18" charset="0"/>
                <a:ea typeface="Aptos" panose="020B0004020202020204" pitchFamily="34" charset="0"/>
                <a:cs typeface="Mangal" panose="02040503050203030202" pitchFamily="18" charset="0"/>
              </a:rPr>
              <a:t>Specific Aims</a:t>
            </a:r>
          </a:p>
          <a:p>
            <a:pPr marL="0" marR="0" algn="just">
              <a:lnSpc>
                <a:spcPts val="2880"/>
              </a:lnSpc>
              <a:spcBef>
                <a:spcPts val="0"/>
              </a:spcBef>
              <a:spcAft>
                <a:spcPts val="0"/>
              </a:spcAft>
            </a:pPr>
            <a:r>
              <a:rPr lang="en-US" sz="2400" dirty="0">
                <a:effectLst/>
                <a:latin typeface="Garamond" panose="02020404030301010803" pitchFamily="18" charset="0"/>
                <a:ea typeface="Aptos" panose="020B0004020202020204" pitchFamily="34" charset="0"/>
                <a:cs typeface="Mangal" panose="02040503050203030202" pitchFamily="18" charset="0"/>
              </a:rPr>
              <a:t>Aim 1: Identify historical flood events and extents in Chitwan Valley, 1995–2024.Using community-based methods, we will develop a more accurate flood history than official disaster databases by combining neighborhood event histories collected through the calendar method with participatory mapping.</a:t>
            </a:r>
          </a:p>
          <a:p>
            <a:pPr marL="0" marR="0">
              <a:lnSpc>
                <a:spcPts val="2880"/>
              </a:lnSpc>
              <a:spcBef>
                <a:spcPts val="0"/>
              </a:spcBef>
              <a:spcAft>
                <a:spcPts val="0"/>
              </a:spcAft>
            </a:pPr>
            <a:endParaRPr lang="en-US" sz="2400" dirty="0">
              <a:effectLst/>
              <a:latin typeface="Garamond" panose="02020404030301010803" pitchFamily="18" charset="0"/>
              <a:ea typeface="Aptos" panose="020B0004020202020204" pitchFamily="34" charset="0"/>
              <a:cs typeface="Mangal" panose="02040503050203030202" pitchFamily="18" charset="0"/>
            </a:endParaRPr>
          </a:p>
        </p:txBody>
      </p:sp>
    </p:spTree>
    <p:extLst>
      <p:ext uri="{BB962C8B-B14F-4D97-AF65-F5344CB8AC3E}">
        <p14:creationId xmlns:p14="http://schemas.microsoft.com/office/powerpoint/2010/main" val="111880996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8895B-AD64-7514-9E08-A8892828C99F}"/>
              </a:ext>
            </a:extLst>
          </p:cNvPr>
          <p:cNvSpPr>
            <a:spLocks noGrp="1"/>
          </p:cNvSpPr>
          <p:nvPr>
            <p:ph type="title"/>
          </p:nvPr>
        </p:nvSpPr>
        <p:spPr>
          <a:xfrm>
            <a:off x="23884" y="914400"/>
            <a:ext cx="12192000" cy="960438"/>
          </a:xfrm>
        </p:spPr>
        <p:txBody>
          <a:bodyPr/>
          <a:lstStyle/>
          <a:p>
            <a:r>
              <a:rPr lang="en-US" sz="3200" b="1" i="0" u="none" strike="noStrike" dirty="0">
                <a:solidFill>
                  <a:srgbClr val="FFC000"/>
                </a:solidFill>
                <a:effectLst/>
                <a:latin typeface="Garamond" panose="02020404030301010803" pitchFamily="18" charset="0"/>
              </a:rPr>
              <a:t>Integrating Natural Hazards Engineering and Social Demographic to Identify Cumulative Consequences of recurrent Flooding</a:t>
            </a:r>
            <a:br>
              <a:rPr lang="en-US" sz="3200" b="1" i="0" u="none" strike="noStrike" dirty="0">
                <a:solidFill>
                  <a:srgbClr val="FFC000"/>
                </a:solidFill>
                <a:effectLst/>
                <a:latin typeface="Garamond" panose="02020404030301010803" pitchFamily="18" charset="0"/>
              </a:rPr>
            </a:br>
            <a:endParaRPr lang="en-US" sz="3200" b="1" dirty="0">
              <a:solidFill>
                <a:srgbClr val="FFC000"/>
              </a:solidFill>
            </a:endParaRPr>
          </a:p>
        </p:txBody>
      </p:sp>
      <p:sp>
        <p:nvSpPr>
          <p:cNvPr id="3" name="Content Placeholder 2">
            <a:extLst>
              <a:ext uri="{FF2B5EF4-FFF2-40B4-BE49-F238E27FC236}">
                <a16:creationId xmlns:a16="http://schemas.microsoft.com/office/drawing/2014/main" id="{78149D41-75BA-0EC7-CC71-0D355E413D39}"/>
              </a:ext>
            </a:extLst>
          </p:cNvPr>
          <p:cNvSpPr>
            <a:spLocks noGrp="1"/>
          </p:cNvSpPr>
          <p:nvPr>
            <p:ph idx="1"/>
          </p:nvPr>
        </p:nvSpPr>
        <p:spPr>
          <a:xfrm>
            <a:off x="152400" y="1646238"/>
            <a:ext cx="11887200" cy="4525963"/>
          </a:xfrm>
        </p:spPr>
        <p:txBody>
          <a:bodyPr/>
          <a:lstStyle/>
          <a:p>
            <a:pPr marL="0" marR="0" indent="0">
              <a:lnSpc>
                <a:spcPts val="2880"/>
              </a:lnSpc>
              <a:spcBef>
                <a:spcPts val="0"/>
              </a:spcBef>
              <a:spcAft>
                <a:spcPts val="0"/>
              </a:spcAft>
              <a:buNone/>
            </a:pPr>
            <a:r>
              <a:rPr lang="en-US" sz="2800" b="1" dirty="0">
                <a:solidFill>
                  <a:srgbClr val="FFC000"/>
                </a:solidFill>
                <a:effectLst/>
                <a:latin typeface="Garamond" panose="02020404030301010803" pitchFamily="18" charset="0"/>
                <a:ea typeface="Aptos" panose="020B0004020202020204" pitchFamily="34" charset="0"/>
                <a:cs typeface="Mangal" panose="02040503050203030202" pitchFamily="18" charset="0"/>
              </a:rPr>
              <a:t>Specific Aims</a:t>
            </a:r>
          </a:p>
          <a:p>
            <a:pPr marL="0" marR="0">
              <a:lnSpc>
                <a:spcPts val="2880"/>
              </a:lnSpc>
              <a:spcBef>
                <a:spcPts val="0"/>
              </a:spcBef>
              <a:spcAft>
                <a:spcPts val="0"/>
              </a:spcAft>
            </a:pPr>
            <a:r>
              <a:rPr lang="en-US" sz="2400" dirty="0">
                <a:effectLst/>
                <a:latin typeface="Garamond" panose="02020404030301010803" pitchFamily="18" charset="0"/>
                <a:ea typeface="Aptos" panose="020B0004020202020204" pitchFamily="34" charset="0"/>
                <a:cs typeface="Mangal" panose="02040503050203030202" pitchFamily="18" charset="0"/>
              </a:rPr>
              <a:t>Aim 2: Develop remote sensing-based flood extents and link them to CVFS neighborhoods. We will integrate community-reported flood information with flood extents derived from openly available satellite imagery to create a spatially explicit record of flooding. These data will be linked to 151 CVFS neighborhoods with detailed longitudinal data on households, agriculture, land use, population dynamics, and health from 1995–2024.</a:t>
            </a:r>
          </a:p>
          <a:p>
            <a:pPr marL="0" marR="0" indent="0">
              <a:lnSpc>
                <a:spcPts val="2880"/>
              </a:lnSpc>
              <a:spcBef>
                <a:spcPts val="0"/>
              </a:spcBef>
              <a:spcAft>
                <a:spcPts val="0"/>
              </a:spcAft>
              <a:buNone/>
            </a:pPr>
            <a:endParaRPr lang="en-US" sz="2400" dirty="0">
              <a:effectLst/>
              <a:latin typeface="Garamond" panose="02020404030301010803" pitchFamily="18" charset="0"/>
              <a:ea typeface="Aptos" panose="020B0004020202020204" pitchFamily="34" charset="0"/>
              <a:cs typeface="Mangal" panose="02040503050203030202" pitchFamily="18" charset="0"/>
            </a:endParaRPr>
          </a:p>
          <a:p>
            <a:pPr marL="0" marR="0">
              <a:lnSpc>
                <a:spcPts val="2880"/>
              </a:lnSpc>
              <a:spcBef>
                <a:spcPts val="0"/>
              </a:spcBef>
              <a:spcAft>
                <a:spcPts val="0"/>
              </a:spcAft>
            </a:pPr>
            <a:r>
              <a:rPr lang="en-US" sz="2400" dirty="0">
                <a:effectLst/>
                <a:latin typeface="Garamond" panose="02020404030301010803" pitchFamily="18" charset="0"/>
                <a:ea typeface="Aptos" panose="020B0004020202020204" pitchFamily="34" charset="0"/>
                <a:cs typeface="Mangal" panose="02040503050203030202" pitchFamily="18" charset="0"/>
              </a:rPr>
              <a:t>Aim 3: Assess the long-term effects of recurrent flooding on population dynamics, health, and well-being. Using CVFS data, we will examine how flooding affects livelihood strategies, including agricultural change, exits from farming, and international labor migration, as well as household responses such as relocation, children’s school discontinuation, and delayed marriage or childbearing. </a:t>
            </a:r>
          </a:p>
          <a:p>
            <a:pPr>
              <a:lnSpc>
                <a:spcPts val="2880"/>
              </a:lnSpc>
            </a:pPr>
            <a:endParaRPr lang="en-US" sz="2400" dirty="0">
              <a:latin typeface="Garamond" panose="02020404030301010803" pitchFamily="18" charset="0"/>
            </a:endParaRPr>
          </a:p>
        </p:txBody>
      </p:sp>
    </p:spTree>
    <p:extLst>
      <p:ext uri="{BB962C8B-B14F-4D97-AF65-F5344CB8AC3E}">
        <p14:creationId xmlns:p14="http://schemas.microsoft.com/office/powerpoint/2010/main" val="371459953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7D4A5-E0FD-4B67-9658-9302EF434BD7}"/>
              </a:ext>
            </a:extLst>
          </p:cNvPr>
          <p:cNvSpPr>
            <a:spLocks noGrp="1"/>
          </p:cNvSpPr>
          <p:nvPr>
            <p:ph type="title"/>
          </p:nvPr>
        </p:nvSpPr>
        <p:spPr/>
        <p:txBody>
          <a:bodyPr/>
          <a:lstStyle/>
          <a:p>
            <a:pPr algn="l"/>
            <a:r>
              <a:rPr lang="en-US" sz="3200" b="1" dirty="0">
                <a:solidFill>
                  <a:srgbClr val="FFC000"/>
                </a:solidFill>
                <a:latin typeface="Garamond" panose="02020404030301010803" pitchFamily="18" charset="0"/>
              </a:rPr>
              <a:t>Enhancing Social Resilience to Human-Wildlife Conflict</a:t>
            </a:r>
          </a:p>
        </p:txBody>
      </p:sp>
      <p:sp>
        <p:nvSpPr>
          <p:cNvPr id="3" name="Content Placeholder 2">
            <a:extLst>
              <a:ext uri="{FF2B5EF4-FFF2-40B4-BE49-F238E27FC236}">
                <a16:creationId xmlns:a16="http://schemas.microsoft.com/office/drawing/2014/main" id="{BC38989C-98EE-1D98-8902-E895AC77CCC9}"/>
              </a:ext>
            </a:extLst>
          </p:cNvPr>
          <p:cNvSpPr>
            <a:spLocks noGrp="1"/>
          </p:cNvSpPr>
          <p:nvPr>
            <p:ph idx="1"/>
          </p:nvPr>
        </p:nvSpPr>
        <p:spPr>
          <a:xfrm>
            <a:off x="457200" y="1676400"/>
            <a:ext cx="11201400" cy="4724400"/>
          </a:xfrm>
        </p:spPr>
        <p:txBody>
          <a:bodyPr/>
          <a:lstStyle/>
          <a:p>
            <a:pPr marL="0" indent="0" algn="l">
              <a:buNone/>
            </a:pPr>
            <a:r>
              <a:rPr lang="en-US" sz="2800" b="1" dirty="0">
                <a:solidFill>
                  <a:srgbClr val="FFC000"/>
                </a:solidFill>
                <a:latin typeface="Garamond" pitchFamily="18" charset="0"/>
                <a:ea typeface="Calibri" charset="0"/>
                <a:cs typeface="Calibri" charset="0"/>
              </a:rPr>
              <a:t>General Objective</a:t>
            </a:r>
          </a:p>
          <a:p>
            <a:pPr marL="0" indent="0" algn="just">
              <a:buNone/>
            </a:pPr>
            <a:r>
              <a:rPr lang="en-US" sz="2200" dirty="0">
                <a:solidFill>
                  <a:schemeClr val="bg1"/>
                </a:solidFill>
                <a:latin typeface="Garamond" panose="02020404030301010803" pitchFamily="18" charset="0"/>
              </a:rPr>
              <a:t>This study, led by Principal Investigator (PI) Amy </a:t>
            </a:r>
            <a:r>
              <a:rPr lang="en-US" sz="2200" dirty="0" err="1">
                <a:solidFill>
                  <a:schemeClr val="bg1"/>
                </a:solidFill>
                <a:latin typeface="Garamond" panose="02020404030301010803" pitchFamily="18" charset="0"/>
              </a:rPr>
              <a:t>Zuckerwise</a:t>
            </a:r>
            <a:r>
              <a:rPr lang="en-US" sz="2200" dirty="0">
                <a:solidFill>
                  <a:schemeClr val="bg1"/>
                </a:solidFill>
                <a:latin typeface="Garamond" panose="02020404030301010803" pitchFamily="18" charset="0"/>
              </a:rPr>
              <a:t> aims </a:t>
            </a:r>
            <a:r>
              <a:rPr lang="en-US" sz="2200" dirty="0">
                <a:latin typeface="Garamond" pitchFamily="18" charset="0"/>
                <a:cs typeface="Calibri" charset="0"/>
              </a:rPr>
              <a:t>t</a:t>
            </a:r>
            <a:r>
              <a:rPr lang="en-US" sz="2200" dirty="0">
                <a:latin typeface="Garamond" pitchFamily="18" charset="0"/>
                <a:ea typeface="Calibri" charset="0"/>
                <a:cs typeface="Calibri" charset="0"/>
              </a:rPr>
              <a:t>o elucidate the social and ecological characteristics effecting social resilience to increasing tiger presence in Nepal.</a:t>
            </a:r>
          </a:p>
          <a:p>
            <a:pPr marL="0" indent="0" algn="just">
              <a:buNone/>
            </a:pPr>
            <a:endParaRPr lang="en-US" sz="2800" b="1" dirty="0">
              <a:solidFill>
                <a:srgbClr val="FFC000"/>
              </a:solidFill>
              <a:latin typeface="Garamond" pitchFamily="18" charset="0"/>
              <a:ea typeface="Calibri" charset="0"/>
              <a:cs typeface="Calibri" charset="0"/>
            </a:endParaRPr>
          </a:p>
          <a:p>
            <a:pPr marL="0" indent="0" algn="just">
              <a:buNone/>
            </a:pPr>
            <a:r>
              <a:rPr lang="en-US" sz="2800" b="1" dirty="0">
                <a:solidFill>
                  <a:srgbClr val="FFC000"/>
                </a:solidFill>
                <a:latin typeface="Garamond" pitchFamily="18" charset="0"/>
                <a:ea typeface="Calibri" charset="0"/>
                <a:cs typeface="Calibri" charset="0"/>
              </a:rPr>
              <a:t>Specific Objective</a:t>
            </a:r>
          </a:p>
          <a:p>
            <a:pPr marL="0" indent="0" algn="just">
              <a:buNone/>
            </a:pPr>
            <a:r>
              <a:rPr lang="en-US" sz="2200" dirty="0">
                <a:latin typeface="Garamond" pitchFamily="18" charset="0"/>
                <a:ea typeface="Calibri" charset="0"/>
                <a:cs typeface="Calibri" charset="0"/>
              </a:rPr>
              <a:t>To evaluate social resilience to wildlife, we aim to use social surveys to measure the factors that affect people's livelihood decision-making outcomes in response to increasing tiger populations in the Nepal Terai. These outcomes include remain and absorb risk; adapt by modifying livelihood strategies, transform by switching livelihoods, or exit by migrating. We hypothesize that decision-making abilities are mediated by socio-ecological relationships among people, the environment, and between people and the environment.</a:t>
            </a:r>
            <a:endParaRPr lang="en-US" sz="2200" dirty="0">
              <a:latin typeface="Garamond" panose="02020404030301010803" pitchFamily="18" charset="0"/>
            </a:endParaRPr>
          </a:p>
        </p:txBody>
      </p:sp>
    </p:spTree>
    <p:extLst>
      <p:ext uri="{BB962C8B-B14F-4D97-AF65-F5344CB8AC3E}">
        <p14:creationId xmlns:p14="http://schemas.microsoft.com/office/powerpoint/2010/main" val="355902723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D84DE-8409-FE82-D4AF-5AE32D28C7EB}"/>
              </a:ext>
            </a:extLst>
          </p:cNvPr>
          <p:cNvSpPr>
            <a:spLocks noGrp="1"/>
          </p:cNvSpPr>
          <p:nvPr>
            <p:ph type="title"/>
          </p:nvPr>
        </p:nvSpPr>
        <p:spPr>
          <a:xfrm>
            <a:off x="0" y="685800"/>
            <a:ext cx="10972800" cy="808038"/>
          </a:xfrm>
        </p:spPr>
        <p:txBody>
          <a:bodyPr/>
          <a:lstStyle/>
          <a:p>
            <a:pPr algn="l"/>
            <a:r>
              <a:rPr lang="en-US" sz="3200" b="1" dirty="0">
                <a:solidFill>
                  <a:srgbClr val="FFC000"/>
                </a:solidFill>
                <a:latin typeface="Garamond" panose="02020404030301010803" pitchFamily="18" charset="0"/>
              </a:rPr>
              <a:t>Enhancing Social Resilience to Human-Wildlife Conflict</a:t>
            </a:r>
            <a:endParaRPr lang="en-US" sz="3200" dirty="0"/>
          </a:p>
        </p:txBody>
      </p:sp>
      <p:pic>
        <p:nvPicPr>
          <p:cNvPr id="3080" name="Picture 8" descr="Map of Nepal">
            <a:extLst>
              <a:ext uri="{FF2B5EF4-FFF2-40B4-BE49-F238E27FC236}">
                <a16:creationId xmlns:a16="http://schemas.microsoft.com/office/drawing/2014/main" id="{877814EF-2F43-C136-5525-97D20B0B64EE}"/>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419600" y="1493838"/>
            <a:ext cx="3917133" cy="2544762"/>
          </a:xfrm>
          <a:prstGeom prst="rect">
            <a:avLst/>
          </a:prstGeom>
          <a:ln>
            <a:noFill/>
          </a:ln>
          <a:effectLst>
            <a:softEdge rad="112500"/>
          </a:effectLst>
        </p:spPr>
      </p:pic>
      <p:sp>
        <p:nvSpPr>
          <p:cNvPr id="6" name="Title 1">
            <a:extLst>
              <a:ext uri="{FF2B5EF4-FFF2-40B4-BE49-F238E27FC236}">
                <a16:creationId xmlns:a16="http://schemas.microsoft.com/office/drawing/2014/main" id="{0CD9F691-9FD7-1501-2745-3C6DCEA6669D}"/>
              </a:ext>
            </a:extLst>
          </p:cNvPr>
          <p:cNvSpPr txBox="1">
            <a:spLocks/>
          </p:cNvSpPr>
          <p:nvPr/>
        </p:nvSpPr>
        <p:spPr bwMode="auto">
          <a:xfrm>
            <a:off x="14591" y="1642032"/>
            <a:ext cx="1585609"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rgbClr val="F2F2F2"/>
                </a:solidFill>
                <a:latin typeface="+mj-lt"/>
                <a:ea typeface="+mj-ea"/>
                <a:cs typeface="+mj-cs"/>
              </a:defRPr>
            </a:lvl1pPr>
            <a:lvl2pPr algn="ctr" rtl="0" fontAlgn="base">
              <a:spcBef>
                <a:spcPct val="0"/>
              </a:spcBef>
              <a:spcAft>
                <a:spcPct val="0"/>
              </a:spcAft>
              <a:defRPr sz="4400">
                <a:solidFill>
                  <a:srgbClr val="F2F2F2"/>
                </a:solidFill>
                <a:latin typeface="Calibri" panose="020F0502020204030204" pitchFamily="34" charset="0"/>
              </a:defRPr>
            </a:lvl2pPr>
            <a:lvl3pPr algn="ctr" rtl="0" fontAlgn="base">
              <a:spcBef>
                <a:spcPct val="0"/>
              </a:spcBef>
              <a:spcAft>
                <a:spcPct val="0"/>
              </a:spcAft>
              <a:defRPr sz="4400">
                <a:solidFill>
                  <a:srgbClr val="F2F2F2"/>
                </a:solidFill>
                <a:latin typeface="Calibri" panose="020F0502020204030204" pitchFamily="34" charset="0"/>
              </a:defRPr>
            </a:lvl3pPr>
            <a:lvl4pPr algn="ctr" rtl="0" fontAlgn="base">
              <a:spcBef>
                <a:spcPct val="0"/>
              </a:spcBef>
              <a:spcAft>
                <a:spcPct val="0"/>
              </a:spcAft>
              <a:defRPr sz="4400">
                <a:solidFill>
                  <a:srgbClr val="F2F2F2"/>
                </a:solidFill>
                <a:latin typeface="Calibri" panose="020F0502020204030204" pitchFamily="34" charset="0"/>
              </a:defRPr>
            </a:lvl4pPr>
            <a:lvl5pPr algn="ctr" rtl="0" fontAlgn="base">
              <a:spcBef>
                <a:spcPct val="0"/>
              </a:spcBef>
              <a:spcAft>
                <a:spcPct val="0"/>
              </a:spcAft>
              <a:defRPr sz="4400">
                <a:solidFill>
                  <a:srgbClr val="F2F2F2"/>
                </a:solidFill>
                <a:latin typeface="Calibri" panose="020F0502020204030204" pitchFamily="34" charset="0"/>
              </a:defRPr>
            </a:lvl5pPr>
            <a:lvl6pPr marL="457200" algn="ctr" rtl="0" fontAlgn="base">
              <a:spcBef>
                <a:spcPct val="0"/>
              </a:spcBef>
              <a:spcAft>
                <a:spcPct val="0"/>
              </a:spcAft>
              <a:defRPr sz="4400">
                <a:solidFill>
                  <a:srgbClr val="F2F2F2"/>
                </a:solidFill>
                <a:latin typeface="Calibri" panose="020F0502020204030204" pitchFamily="34" charset="0"/>
              </a:defRPr>
            </a:lvl6pPr>
            <a:lvl7pPr marL="914400" algn="ctr" rtl="0" fontAlgn="base">
              <a:spcBef>
                <a:spcPct val="0"/>
              </a:spcBef>
              <a:spcAft>
                <a:spcPct val="0"/>
              </a:spcAft>
              <a:defRPr sz="4400">
                <a:solidFill>
                  <a:srgbClr val="F2F2F2"/>
                </a:solidFill>
                <a:latin typeface="Calibri" panose="020F0502020204030204" pitchFamily="34" charset="0"/>
              </a:defRPr>
            </a:lvl7pPr>
            <a:lvl8pPr marL="1371600" algn="ctr" rtl="0" fontAlgn="base">
              <a:spcBef>
                <a:spcPct val="0"/>
              </a:spcBef>
              <a:spcAft>
                <a:spcPct val="0"/>
              </a:spcAft>
              <a:defRPr sz="4400">
                <a:solidFill>
                  <a:srgbClr val="F2F2F2"/>
                </a:solidFill>
                <a:latin typeface="Calibri" panose="020F0502020204030204" pitchFamily="34" charset="0"/>
              </a:defRPr>
            </a:lvl8pPr>
            <a:lvl9pPr marL="1828800" algn="ctr" rtl="0" fontAlgn="base">
              <a:spcBef>
                <a:spcPct val="0"/>
              </a:spcBef>
              <a:spcAft>
                <a:spcPct val="0"/>
              </a:spcAft>
              <a:defRPr sz="4400">
                <a:solidFill>
                  <a:srgbClr val="F2F2F2"/>
                </a:solidFill>
                <a:latin typeface="Calibri" panose="020F0502020204030204" pitchFamily="34" charset="0"/>
              </a:defRPr>
            </a:lvl9pPr>
          </a:lstStyle>
          <a:p>
            <a:pPr>
              <a:lnSpc>
                <a:spcPct val="100000"/>
              </a:lnSpc>
            </a:pPr>
            <a:r>
              <a:rPr lang="en-US" sz="3200" dirty="0">
                <a:solidFill>
                  <a:srgbClr val="FFC000"/>
                </a:solidFill>
                <a:latin typeface="Garamond" panose="02020404030301010803" pitchFamily="18" charset="0"/>
              </a:rPr>
              <a:t>Sample</a:t>
            </a:r>
            <a:endParaRPr lang="en-US" sz="3200" b="0" dirty="0"/>
          </a:p>
        </p:txBody>
      </p:sp>
      <p:sp>
        <p:nvSpPr>
          <p:cNvPr id="7" name="Title 1">
            <a:extLst>
              <a:ext uri="{FF2B5EF4-FFF2-40B4-BE49-F238E27FC236}">
                <a16:creationId xmlns:a16="http://schemas.microsoft.com/office/drawing/2014/main" id="{088411A7-B0E6-150A-D1C4-6169AED2AE5C}"/>
              </a:ext>
            </a:extLst>
          </p:cNvPr>
          <p:cNvSpPr txBox="1">
            <a:spLocks/>
          </p:cNvSpPr>
          <p:nvPr/>
        </p:nvSpPr>
        <p:spPr bwMode="auto">
          <a:xfrm>
            <a:off x="6019800" y="4064829"/>
            <a:ext cx="2697125"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rgbClr val="F2F2F2"/>
                </a:solidFill>
                <a:latin typeface="+mj-lt"/>
                <a:ea typeface="+mj-ea"/>
                <a:cs typeface="+mj-cs"/>
              </a:defRPr>
            </a:lvl1pPr>
            <a:lvl2pPr algn="ctr" rtl="0" fontAlgn="base">
              <a:spcBef>
                <a:spcPct val="0"/>
              </a:spcBef>
              <a:spcAft>
                <a:spcPct val="0"/>
              </a:spcAft>
              <a:defRPr sz="4400">
                <a:solidFill>
                  <a:srgbClr val="F2F2F2"/>
                </a:solidFill>
                <a:latin typeface="Calibri" panose="020F0502020204030204" pitchFamily="34" charset="0"/>
              </a:defRPr>
            </a:lvl2pPr>
            <a:lvl3pPr algn="ctr" rtl="0" fontAlgn="base">
              <a:spcBef>
                <a:spcPct val="0"/>
              </a:spcBef>
              <a:spcAft>
                <a:spcPct val="0"/>
              </a:spcAft>
              <a:defRPr sz="4400">
                <a:solidFill>
                  <a:srgbClr val="F2F2F2"/>
                </a:solidFill>
                <a:latin typeface="Calibri" panose="020F0502020204030204" pitchFamily="34" charset="0"/>
              </a:defRPr>
            </a:lvl3pPr>
            <a:lvl4pPr algn="ctr" rtl="0" fontAlgn="base">
              <a:spcBef>
                <a:spcPct val="0"/>
              </a:spcBef>
              <a:spcAft>
                <a:spcPct val="0"/>
              </a:spcAft>
              <a:defRPr sz="4400">
                <a:solidFill>
                  <a:srgbClr val="F2F2F2"/>
                </a:solidFill>
                <a:latin typeface="Calibri" panose="020F0502020204030204" pitchFamily="34" charset="0"/>
              </a:defRPr>
            </a:lvl4pPr>
            <a:lvl5pPr algn="ctr" rtl="0" fontAlgn="base">
              <a:spcBef>
                <a:spcPct val="0"/>
              </a:spcBef>
              <a:spcAft>
                <a:spcPct val="0"/>
              </a:spcAft>
              <a:defRPr sz="4400">
                <a:solidFill>
                  <a:srgbClr val="F2F2F2"/>
                </a:solidFill>
                <a:latin typeface="Calibri" panose="020F0502020204030204" pitchFamily="34" charset="0"/>
              </a:defRPr>
            </a:lvl5pPr>
            <a:lvl6pPr marL="457200" algn="ctr" rtl="0" fontAlgn="base">
              <a:spcBef>
                <a:spcPct val="0"/>
              </a:spcBef>
              <a:spcAft>
                <a:spcPct val="0"/>
              </a:spcAft>
              <a:defRPr sz="4400">
                <a:solidFill>
                  <a:srgbClr val="F2F2F2"/>
                </a:solidFill>
                <a:latin typeface="Calibri" panose="020F0502020204030204" pitchFamily="34" charset="0"/>
              </a:defRPr>
            </a:lvl6pPr>
            <a:lvl7pPr marL="914400" algn="ctr" rtl="0" fontAlgn="base">
              <a:spcBef>
                <a:spcPct val="0"/>
              </a:spcBef>
              <a:spcAft>
                <a:spcPct val="0"/>
              </a:spcAft>
              <a:defRPr sz="4400">
                <a:solidFill>
                  <a:srgbClr val="F2F2F2"/>
                </a:solidFill>
                <a:latin typeface="Calibri" panose="020F0502020204030204" pitchFamily="34" charset="0"/>
              </a:defRPr>
            </a:lvl7pPr>
            <a:lvl8pPr marL="1371600" algn="ctr" rtl="0" fontAlgn="base">
              <a:spcBef>
                <a:spcPct val="0"/>
              </a:spcBef>
              <a:spcAft>
                <a:spcPct val="0"/>
              </a:spcAft>
              <a:defRPr sz="4400">
                <a:solidFill>
                  <a:srgbClr val="F2F2F2"/>
                </a:solidFill>
                <a:latin typeface="Calibri" panose="020F0502020204030204" pitchFamily="34" charset="0"/>
              </a:defRPr>
            </a:lvl8pPr>
            <a:lvl9pPr marL="1828800" algn="ctr" rtl="0" fontAlgn="base">
              <a:spcBef>
                <a:spcPct val="0"/>
              </a:spcBef>
              <a:spcAft>
                <a:spcPct val="0"/>
              </a:spcAft>
              <a:defRPr sz="4400">
                <a:solidFill>
                  <a:srgbClr val="F2F2F2"/>
                </a:solidFill>
                <a:latin typeface="Calibri" panose="020F0502020204030204" pitchFamily="34" charset="0"/>
              </a:defRPr>
            </a:lvl9pPr>
          </a:lstStyle>
          <a:p>
            <a:pPr algn="l">
              <a:lnSpc>
                <a:spcPct val="100000"/>
              </a:lnSpc>
            </a:pPr>
            <a:r>
              <a:rPr lang="en-US" sz="2400" dirty="0">
                <a:solidFill>
                  <a:schemeClr val="bg1"/>
                </a:solidFill>
                <a:latin typeface="Garamond" panose="02020404030301010803" pitchFamily="18" charset="0"/>
              </a:rPr>
              <a:t>300 Households </a:t>
            </a:r>
            <a:endParaRPr lang="en-US" sz="2400" b="0" dirty="0">
              <a:solidFill>
                <a:schemeClr val="bg1"/>
              </a:solidFill>
            </a:endParaRPr>
          </a:p>
        </p:txBody>
      </p:sp>
      <p:sp>
        <p:nvSpPr>
          <p:cNvPr id="8" name="Title 1">
            <a:extLst>
              <a:ext uri="{FF2B5EF4-FFF2-40B4-BE49-F238E27FC236}">
                <a16:creationId xmlns:a16="http://schemas.microsoft.com/office/drawing/2014/main" id="{8BE3E825-093D-F3A5-65E8-D70036FC2CA4}"/>
              </a:ext>
            </a:extLst>
          </p:cNvPr>
          <p:cNvSpPr txBox="1">
            <a:spLocks/>
          </p:cNvSpPr>
          <p:nvPr/>
        </p:nvSpPr>
        <p:spPr bwMode="auto">
          <a:xfrm>
            <a:off x="2372962" y="3719094"/>
            <a:ext cx="228600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rgbClr val="F2F2F2"/>
                </a:solidFill>
                <a:latin typeface="+mj-lt"/>
                <a:ea typeface="+mj-ea"/>
                <a:cs typeface="+mj-cs"/>
              </a:defRPr>
            </a:lvl1pPr>
            <a:lvl2pPr algn="ctr" rtl="0" fontAlgn="base">
              <a:spcBef>
                <a:spcPct val="0"/>
              </a:spcBef>
              <a:spcAft>
                <a:spcPct val="0"/>
              </a:spcAft>
              <a:defRPr sz="4400">
                <a:solidFill>
                  <a:srgbClr val="F2F2F2"/>
                </a:solidFill>
                <a:latin typeface="Calibri" panose="020F0502020204030204" pitchFamily="34" charset="0"/>
              </a:defRPr>
            </a:lvl2pPr>
            <a:lvl3pPr algn="ctr" rtl="0" fontAlgn="base">
              <a:spcBef>
                <a:spcPct val="0"/>
              </a:spcBef>
              <a:spcAft>
                <a:spcPct val="0"/>
              </a:spcAft>
              <a:defRPr sz="4400">
                <a:solidFill>
                  <a:srgbClr val="F2F2F2"/>
                </a:solidFill>
                <a:latin typeface="Calibri" panose="020F0502020204030204" pitchFamily="34" charset="0"/>
              </a:defRPr>
            </a:lvl3pPr>
            <a:lvl4pPr algn="ctr" rtl="0" fontAlgn="base">
              <a:spcBef>
                <a:spcPct val="0"/>
              </a:spcBef>
              <a:spcAft>
                <a:spcPct val="0"/>
              </a:spcAft>
              <a:defRPr sz="4400">
                <a:solidFill>
                  <a:srgbClr val="F2F2F2"/>
                </a:solidFill>
                <a:latin typeface="Calibri" panose="020F0502020204030204" pitchFamily="34" charset="0"/>
              </a:defRPr>
            </a:lvl4pPr>
            <a:lvl5pPr algn="ctr" rtl="0" fontAlgn="base">
              <a:spcBef>
                <a:spcPct val="0"/>
              </a:spcBef>
              <a:spcAft>
                <a:spcPct val="0"/>
              </a:spcAft>
              <a:defRPr sz="4400">
                <a:solidFill>
                  <a:srgbClr val="F2F2F2"/>
                </a:solidFill>
                <a:latin typeface="Calibri" panose="020F0502020204030204" pitchFamily="34" charset="0"/>
              </a:defRPr>
            </a:lvl5pPr>
            <a:lvl6pPr marL="457200" algn="ctr" rtl="0" fontAlgn="base">
              <a:spcBef>
                <a:spcPct val="0"/>
              </a:spcBef>
              <a:spcAft>
                <a:spcPct val="0"/>
              </a:spcAft>
              <a:defRPr sz="4400">
                <a:solidFill>
                  <a:srgbClr val="F2F2F2"/>
                </a:solidFill>
                <a:latin typeface="Calibri" panose="020F0502020204030204" pitchFamily="34" charset="0"/>
              </a:defRPr>
            </a:lvl6pPr>
            <a:lvl7pPr marL="914400" algn="ctr" rtl="0" fontAlgn="base">
              <a:spcBef>
                <a:spcPct val="0"/>
              </a:spcBef>
              <a:spcAft>
                <a:spcPct val="0"/>
              </a:spcAft>
              <a:defRPr sz="4400">
                <a:solidFill>
                  <a:srgbClr val="F2F2F2"/>
                </a:solidFill>
                <a:latin typeface="Calibri" panose="020F0502020204030204" pitchFamily="34" charset="0"/>
              </a:defRPr>
            </a:lvl7pPr>
            <a:lvl8pPr marL="1371600" algn="ctr" rtl="0" fontAlgn="base">
              <a:spcBef>
                <a:spcPct val="0"/>
              </a:spcBef>
              <a:spcAft>
                <a:spcPct val="0"/>
              </a:spcAft>
              <a:defRPr sz="4400">
                <a:solidFill>
                  <a:srgbClr val="F2F2F2"/>
                </a:solidFill>
                <a:latin typeface="Calibri" panose="020F0502020204030204" pitchFamily="34" charset="0"/>
              </a:defRPr>
            </a:lvl8pPr>
            <a:lvl9pPr marL="1828800" algn="ctr" rtl="0" fontAlgn="base">
              <a:spcBef>
                <a:spcPct val="0"/>
              </a:spcBef>
              <a:spcAft>
                <a:spcPct val="0"/>
              </a:spcAft>
              <a:defRPr sz="4400">
                <a:solidFill>
                  <a:srgbClr val="F2F2F2"/>
                </a:solidFill>
                <a:latin typeface="Calibri" panose="020F0502020204030204" pitchFamily="34" charset="0"/>
              </a:defRPr>
            </a:lvl9pPr>
          </a:lstStyle>
          <a:p>
            <a:pPr algn="l">
              <a:lnSpc>
                <a:spcPct val="100000"/>
              </a:lnSpc>
            </a:pPr>
            <a:r>
              <a:rPr lang="en-US" sz="2400" dirty="0">
                <a:solidFill>
                  <a:schemeClr val="bg1"/>
                </a:solidFill>
                <a:latin typeface="Garamond" panose="02020404030301010803" pitchFamily="18" charset="0"/>
              </a:rPr>
              <a:t>300 Households </a:t>
            </a:r>
            <a:endParaRPr lang="en-US" sz="2400" b="0" dirty="0">
              <a:solidFill>
                <a:schemeClr val="bg1"/>
              </a:solidFill>
            </a:endParaRPr>
          </a:p>
        </p:txBody>
      </p:sp>
      <p:sp>
        <p:nvSpPr>
          <p:cNvPr id="12" name="Arrow: Right 11">
            <a:extLst>
              <a:ext uri="{FF2B5EF4-FFF2-40B4-BE49-F238E27FC236}">
                <a16:creationId xmlns:a16="http://schemas.microsoft.com/office/drawing/2014/main" id="{36103325-9341-2ED1-A905-386A174A700F}"/>
              </a:ext>
            </a:extLst>
          </p:cNvPr>
          <p:cNvSpPr/>
          <p:nvPr/>
        </p:nvSpPr>
        <p:spPr>
          <a:xfrm rot="19614014">
            <a:off x="3271084" y="3224290"/>
            <a:ext cx="2139713" cy="16391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Right 12">
            <a:extLst>
              <a:ext uri="{FF2B5EF4-FFF2-40B4-BE49-F238E27FC236}">
                <a16:creationId xmlns:a16="http://schemas.microsoft.com/office/drawing/2014/main" id="{4B0F73CD-F4A9-66D4-9A37-D62C17C4100E}"/>
              </a:ext>
            </a:extLst>
          </p:cNvPr>
          <p:cNvSpPr/>
          <p:nvPr/>
        </p:nvSpPr>
        <p:spPr>
          <a:xfrm rot="14451929">
            <a:off x="6122846" y="3604173"/>
            <a:ext cx="1497901" cy="18035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F8A46C5-8D31-8594-07FE-E68183D17137}"/>
              </a:ext>
            </a:extLst>
          </p:cNvPr>
          <p:cNvSpPr txBox="1"/>
          <p:nvPr/>
        </p:nvSpPr>
        <p:spPr>
          <a:xfrm>
            <a:off x="211272" y="4727908"/>
            <a:ext cx="9923327" cy="1471172"/>
          </a:xfrm>
          <a:prstGeom prst="rect">
            <a:avLst/>
          </a:prstGeom>
          <a:noFill/>
        </p:spPr>
        <p:txBody>
          <a:bodyPr wrap="square">
            <a:spAutoFit/>
          </a:bodyPr>
          <a:lstStyle/>
          <a:p>
            <a:pPr marL="0" indent="0">
              <a:buNone/>
            </a:pPr>
            <a:r>
              <a:rPr lang="en-US" sz="2200" dirty="0">
                <a:solidFill>
                  <a:srgbClr val="FFC000"/>
                </a:solidFill>
                <a:latin typeface="Garamond" panose="02020404030301010803" pitchFamily="18" charset="0"/>
              </a:rPr>
              <a:t>Datasets</a:t>
            </a:r>
          </a:p>
          <a:p>
            <a:pPr>
              <a:buAutoNum type="arabicPeriod"/>
            </a:pPr>
            <a:r>
              <a:rPr lang="en-US" sz="2400" b="0" dirty="0">
                <a:solidFill>
                  <a:schemeClr val="bg1"/>
                </a:solidFill>
                <a:latin typeface="Garamond" panose="02020404030301010803" pitchFamily="18" charset="0"/>
              </a:rPr>
              <a:t>Census- 600</a:t>
            </a:r>
          </a:p>
          <a:p>
            <a:pPr>
              <a:buAutoNum type="arabicPeriod"/>
            </a:pPr>
            <a:r>
              <a:rPr lang="en-US" sz="2400" b="0" dirty="0">
                <a:solidFill>
                  <a:schemeClr val="bg1"/>
                </a:solidFill>
                <a:latin typeface="Garamond" panose="02020404030301010803" pitchFamily="18" charset="0"/>
              </a:rPr>
              <a:t>Household – 600 </a:t>
            </a:r>
          </a:p>
          <a:p>
            <a:pPr>
              <a:buAutoNum type="arabicPeriod"/>
            </a:pPr>
            <a:r>
              <a:rPr lang="en-US" sz="2400" b="0" dirty="0">
                <a:solidFill>
                  <a:schemeClr val="bg1"/>
                </a:solidFill>
                <a:latin typeface="Garamond" panose="02020404030301010803" pitchFamily="18" charset="0"/>
              </a:rPr>
              <a:t>Calendar – 600   (Farm land , livestock , Fodder collection, Firewood , Income )</a:t>
            </a:r>
          </a:p>
        </p:txBody>
      </p:sp>
    </p:spTree>
    <p:extLst>
      <p:ext uri="{BB962C8B-B14F-4D97-AF65-F5344CB8AC3E}">
        <p14:creationId xmlns:p14="http://schemas.microsoft.com/office/powerpoint/2010/main" val="385255636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0358DD7-8D00-B12A-4D8A-A57DF4D78519}"/>
              </a:ext>
            </a:extLst>
          </p:cNvPr>
          <p:cNvSpPr txBox="1"/>
          <p:nvPr/>
        </p:nvSpPr>
        <p:spPr>
          <a:xfrm>
            <a:off x="76200" y="748896"/>
            <a:ext cx="11963400" cy="896912"/>
          </a:xfrm>
          <a:prstGeom prst="rect">
            <a:avLst/>
          </a:prstGeom>
          <a:noFill/>
        </p:spPr>
        <p:txBody>
          <a:bodyPr wrap="square">
            <a:spAutoFit/>
          </a:bodyPr>
          <a:lstStyle/>
          <a:p>
            <a:pPr algn="l"/>
            <a:r>
              <a:rPr lang="en-US" sz="3200" i="0" dirty="0">
                <a:solidFill>
                  <a:srgbClr val="FFC000"/>
                </a:solidFill>
                <a:effectLst/>
                <a:latin typeface="Garamond" panose="02020404030301010803" pitchFamily="18" charset="0"/>
              </a:rPr>
              <a:t>Upcoming environment-related funding opportunities (including the Swiss-based </a:t>
            </a:r>
            <a:r>
              <a:rPr lang="en-US" sz="3200" i="0" dirty="0">
                <a:solidFill>
                  <a:srgbClr val="FFC000"/>
                </a:solidFill>
                <a:effectLst/>
                <a:latin typeface="Garamond" panose="02020404030301010803" pitchFamily="18" charset="0"/>
                <a:hlinkClick r:id="rId2" tooltip="Original URL: https://veluxstiftung.ch/wp-content/uploads/Forestry-Call-for-proposals.pdf. Click or tap if you trust this link.">
                  <a:extLst>
                    <a:ext uri="{A12FA001-AC4F-418D-AE19-62706E023703}">
                      <ahyp:hlinkClr xmlns:ahyp="http://schemas.microsoft.com/office/drawing/2018/hyperlinkcolor" xmlns="" val="tx"/>
                    </a:ext>
                  </a:extLst>
                </a:hlinkClick>
              </a:rPr>
              <a:t>Velux Stiftung Foundation</a:t>
            </a:r>
            <a:r>
              <a:rPr lang="en-US" sz="3200" i="0" dirty="0">
                <a:solidFill>
                  <a:srgbClr val="FFC000"/>
                </a:solidFill>
                <a:effectLst/>
                <a:latin typeface="Garamond" panose="02020404030301010803" pitchFamily="18" charset="0"/>
              </a:rPr>
              <a:t>)</a:t>
            </a:r>
          </a:p>
        </p:txBody>
      </p:sp>
      <p:sp>
        <p:nvSpPr>
          <p:cNvPr id="8" name="TextBox 7">
            <a:extLst>
              <a:ext uri="{FF2B5EF4-FFF2-40B4-BE49-F238E27FC236}">
                <a16:creationId xmlns:a16="http://schemas.microsoft.com/office/drawing/2014/main" id="{494DD9D5-974C-394A-23B8-E69C8AD912D4}"/>
              </a:ext>
            </a:extLst>
          </p:cNvPr>
          <p:cNvSpPr txBox="1"/>
          <p:nvPr/>
        </p:nvSpPr>
        <p:spPr>
          <a:xfrm>
            <a:off x="914400" y="2209800"/>
            <a:ext cx="6134668" cy="646331"/>
          </a:xfrm>
          <a:prstGeom prst="rect">
            <a:avLst/>
          </a:prstGeom>
          <a:noFill/>
        </p:spPr>
        <p:txBody>
          <a:bodyPr wrap="square">
            <a:spAutoFit/>
          </a:bodyPr>
          <a:lstStyle/>
          <a:p>
            <a:r>
              <a:rPr lang="en-US" sz="2000" b="0" i="0" dirty="0">
                <a:solidFill>
                  <a:schemeClr val="bg1"/>
                </a:solidFill>
                <a:effectLst/>
                <a:latin typeface="Garamond" panose="02020404030301010803" pitchFamily="18" charset="0"/>
                <a:hlinkClick r:id="rId3" tooltip="https://npesn.isernepal.org.np/">
                  <a:extLst>
                    <a:ext uri="{A12FA001-AC4F-418D-AE19-62706E023703}">
                      <ahyp:hlinkClr xmlns:ahyp="http://schemas.microsoft.com/office/drawing/2018/hyperlinkcolor" xmlns="" val="tx"/>
                    </a:ext>
                  </a:extLst>
                </a:hlinkClick>
              </a:rPr>
              <a:t>NPESN website</a:t>
            </a:r>
            <a:r>
              <a:rPr lang="en-US" sz="2000" b="0" i="0" dirty="0">
                <a:solidFill>
                  <a:schemeClr val="bg1"/>
                </a:solidFill>
                <a:effectLst/>
                <a:latin typeface="Garamond" panose="02020404030301010803" pitchFamily="18" charset="0"/>
              </a:rPr>
              <a:t>: </a:t>
            </a:r>
            <a:r>
              <a:rPr lang="en-US" sz="2000" b="0" i="0" dirty="0">
                <a:solidFill>
                  <a:schemeClr val="bg1"/>
                </a:solidFill>
                <a:effectLst/>
                <a:latin typeface="Garamond" panose="02020404030301010803" pitchFamily="18" charset="0"/>
                <a:hlinkClick r:id="rId3">
                  <a:extLst>
                    <a:ext uri="{A12FA001-AC4F-418D-AE19-62706E023703}">
                      <ahyp:hlinkClr xmlns:ahyp="http://schemas.microsoft.com/office/drawing/2018/hyperlinkcolor" xmlns="" val="tx"/>
                    </a:ext>
                  </a:extLst>
                </a:hlinkClick>
              </a:rPr>
              <a:t>https://npesn.isernepal.org.np</a:t>
            </a:r>
            <a:endParaRPr lang="en-US" sz="2000" b="0" i="0" dirty="0">
              <a:solidFill>
                <a:schemeClr val="bg1"/>
              </a:solidFill>
              <a:effectLst/>
              <a:latin typeface="Garamond" panose="02020404030301010803" pitchFamily="18" charset="0"/>
            </a:endParaRPr>
          </a:p>
          <a:p>
            <a:endParaRPr lang="en-US" dirty="0"/>
          </a:p>
        </p:txBody>
      </p:sp>
    </p:spTree>
    <p:extLst>
      <p:ext uri="{BB962C8B-B14F-4D97-AF65-F5344CB8AC3E}">
        <p14:creationId xmlns:p14="http://schemas.microsoft.com/office/powerpoint/2010/main" val="6055747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066800"/>
            <a:ext cx="12115800" cy="5059363"/>
          </a:xfrm>
        </p:spPr>
        <p:txBody>
          <a:bodyPr/>
          <a:lstStyle/>
          <a:p>
            <a:pPr marL="0" indent="0" algn="ctr">
              <a:buNone/>
            </a:pPr>
            <a:endParaRPr lang="en-US" sz="80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a:p>
            <a:pPr marL="0" indent="0" algn="ctr">
              <a:buNone/>
            </a:pPr>
            <a:r>
              <a:rPr lang="en-US" sz="80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THANK YOU</a:t>
            </a:r>
          </a:p>
        </p:txBody>
      </p:sp>
    </p:spTree>
    <p:extLst>
      <p:ext uri="{BB962C8B-B14F-4D97-AF65-F5344CB8AC3E}">
        <p14:creationId xmlns:p14="http://schemas.microsoft.com/office/powerpoint/2010/main" val="36049645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89F56E5-B698-3BDD-2748-E8882E8FF4B8}"/>
              </a:ext>
            </a:extLst>
          </p:cNvPr>
          <p:cNvSpPr>
            <a:spLocks noGrp="1"/>
          </p:cNvSpPr>
          <p:nvPr>
            <p:ph idx="1"/>
          </p:nvPr>
        </p:nvSpPr>
        <p:spPr>
          <a:xfrm>
            <a:off x="76200" y="990601"/>
            <a:ext cx="12115800" cy="1752599"/>
          </a:xfrm>
        </p:spPr>
        <p:txBody>
          <a:bodyPr/>
          <a:lstStyle/>
          <a:p>
            <a:r>
              <a:rPr lang="en-US" sz="2800" b="1" dirty="0">
                <a:latin typeface="Garamond" panose="02020404030301010803" pitchFamily="18" charset="0"/>
              </a:rPr>
              <a:t>Nepal’s environmental concerns have shifted from land degradation and forest loss to complex challenges involving climate change, urban pollution, infrastructure development, conservation, and social inequality.</a:t>
            </a:r>
          </a:p>
        </p:txBody>
      </p:sp>
    </p:spTree>
    <p:extLst>
      <p:ext uri="{BB962C8B-B14F-4D97-AF65-F5344CB8AC3E}">
        <p14:creationId xmlns:p14="http://schemas.microsoft.com/office/powerpoint/2010/main" val="172749491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4" name="Title 1">
            <a:extLst>
              <a:ext uri="{FF2B5EF4-FFF2-40B4-BE49-F238E27FC236}">
                <a16:creationId xmlns:a16="http://schemas.microsoft.com/office/drawing/2014/main" id="{9E75E26B-07A0-DFD4-2192-C7DC220D61A1}"/>
              </a:ext>
            </a:extLst>
          </p:cNvPr>
          <p:cNvSpPr txBox="1">
            <a:spLocks/>
          </p:cNvSpPr>
          <p:nvPr/>
        </p:nvSpPr>
        <p:spPr>
          <a:xfrm>
            <a:off x="65566" y="609600"/>
            <a:ext cx="12050234" cy="629422"/>
          </a:xfrm>
          <a:prstGeom prst="rect">
            <a:avLst/>
          </a:prstGeom>
        </p:spPr>
        <p:txBody>
          <a:bodyPr>
            <a:noAutofit/>
          </a:bodyPr>
          <a:lstStyle>
            <a:lvl1pPr algn="ctr" rtl="0" fontAlgn="base">
              <a:spcBef>
                <a:spcPct val="0"/>
              </a:spcBef>
              <a:spcAft>
                <a:spcPct val="0"/>
              </a:spcAft>
              <a:defRPr sz="4400" kern="1200">
                <a:solidFill>
                  <a:srgbClr val="F2F2F2"/>
                </a:solidFill>
                <a:latin typeface="+mj-lt"/>
                <a:ea typeface="+mj-ea"/>
                <a:cs typeface="+mj-cs"/>
              </a:defRPr>
            </a:lvl1pPr>
            <a:lvl2pPr algn="ctr" rtl="0" fontAlgn="base">
              <a:spcBef>
                <a:spcPct val="0"/>
              </a:spcBef>
              <a:spcAft>
                <a:spcPct val="0"/>
              </a:spcAft>
              <a:defRPr sz="4400">
                <a:solidFill>
                  <a:srgbClr val="F2F2F2"/>
                </a:solidFill>
                <a:latin typeface="Calibri" panose="020F0502020204030204" pitchFamily="34" charset="0"/>
              </a:defRPr>
            </a:lvl2pPr>
            <a:lvl3pPr algn="ctr" rtl="0" fontAlgn="base">
              <a:spcBef>
                <a:spcPct val="0"/>
              </a:spcBef>
              <a:spcAft>
                <a:spcPct val="0"/>
              </a:spcAft>
              <a:defRPr sz="4400">
                <a:solidFill>
                  <a:srgbClr val="F2F2F2"/>
                </a:solidFill>
                <a:latin typeface="Calibri" panose="020F0502020204030204" pitchFamily="34" charset="0"/>
              </a:defRPr>
            </a:lvl3pPr>
            <a:lvl4pPr algn="ctr" rtl="0" fontAlgn="base">
              <a:spcBef>
                <a:spcPct val="0"/>
              </a:spcBef>
              <a:spcAft>
                <a:spcPct val="0"/>
              </a:spcAft>
              <a:defRPr sz="4400">
                <a:solidFill>
                  <a:srgbClr val="F2F2F2"/>
                </a:solidFill>
                <a:latin typeface="Calibri" panose="020F0502020204030204" pitchFamily="34" charset="0"/>
              </a:defRPr>
            </a:lvl4pPr>
            <a:lvl5pPr algn="ctr" rtl="0" fontAlgn="base">
              <a:spcBef>
                <a:spcPct val="0"/>
              </a:spcBef>
              <a:spcAft>
                <a:spcPct val="0"/>
              </a:spcAft>
              <a:defRPr sz="4400">
                <a:solidFill>
                  <a:srgbClr val="F2F2F2"/>
                </a:solidFill>
                <a:latin typeface="Calibri" panose="020F0502020204030204" pitchFamily="34" charset="0"/>
              </a:defRPr>
            </a:lvl5pPr>
            <a:lvl6pPr marL="457200" algn="ctr" rtl="0" fontAlgn="base">
              <a:spcBef>
                <a:spcPct val="0"/>
              </a:spcBef>
              <a:spcAft>
                <a:spcPct val="0"/>
              </a:spcAft>
              <a:defRPr sz="4400">
                <a:solidFill>
                  <a:srgbClr val="F2F2F2"/>
                </a:solidFill>
                <a:latin typeface="Calibri" panose="020F0502020204030204" pitchFamily="34" charset="0"/>
              </a:defRPr>
            </a:lvl6pPr>
            <a:lvl7pPr marL="914400" algn="ctr" rtl="0" fontAlgn="base">
              <a:spcBef>
                <a:spcPct val="0"/>
              </a:spcBef>
              <a:spcAft>
                <a:spcPct val="0"/>
              </a:spcAft>
              <a:defRPr sz="4400">
                <a:solidFill>
                  <a:srgbClr val="F2F2F2"/>
                </a:solidFill>
                <a:latin typeface="Calibri" panose="020F0502020204030204" pitchFamily="34" charset="0"/>
              </a:defRPr>
            </a:lvl7pPr>
            <a:lvl8pPr marL="1371600" algn="ctr" rtl="0" fontAlgn="base">
              <a:spcBef>
                <a:spcPct val="0"/>
              </a:spcBef>
              <a:spcAft>
                <a:spcPct val="0"/>
              </a:spcAft>
              <a:defRPr sz="4400">
                <a:solidFill>
                  <a:srgbClr val="F2F2F2"/>
                </a:solidFill>
                <a:latin typeface="Calibri" panose="020F0502020204030204" pitchFamily="34" charset="0"/>
              </a:defRPr>
            </a:lvl8pPr>
            <a:lvl9pPr marL="1828800" algn="ctr" rtl="0" fontAlgn="base">
              <a:spcBef>
                <a:spcPct val="0"/>
              </a:spcBef>
              <a:spcAft>
                <a:spcPct val="0"/>
              </a:spcAft>
              <a:defRPr sz="4400">
                <a:solidFill>
                  <a:srgbClr val="F2F2F2"/>
                </a:solidFill>
                <a:latin typeface="Calibri" panose="020F0502020204030204" pitchFamily="34" charset="0"/>
              </a:defRPr>
            </a:lvl9pPr>
          </a:lstStyle>
          <a:p>
            <a:pPr algn="l">
              <a:lnSpc>
                <a:spcPct val="100000"/>
              </a:lnSpc>
            </a:pPr>
            <a:r>
              <a:rPr lang="en-US" sz="3200" dirty="0">
                <a:solidFill>
                  <a:srgbClr val="FFC000"/>
                </a:solidFill>
                <a:latin typeface="Garamond" panose="02020404030301010803" pitchFamily="18" charset="0"/>
              </a:rPr>
              <a:t>Institute for Social and Environmental Research Nepal(ISER-N)</a:t>
            </a:r>
            <a:endParaRPr lang="en-US" sz="2400" dirty="0">
              <a:solidFill>
                <a:schemeClr val="bg1"/>
              </a:solidFill>
              <a:latin typeface="Garamond" panose="02020404030301010803" pitchFamily="18" charset="0"/>
            </a:endParaRPr>
          </a:p>
        </p:txBody>
      </p:sp>
      <p:sp>
        <p:nvSpPr>
          <p:cNvPr id="3" name="TextBox 2">
            <a:extLst>
              <a:ext uri="{FF2B5EF4-FFF2-40B4-BE49-F238E27FC236}">
                <a16:creationId xmlns:a16="http://schemas.microsoft.com/office/drawing/2014/main" id="{972EB538-A015-CA64-333F-9269B3C511B2}"/>
              </a:ext>
            </a:extLst>
          </p:cNvPr>
          <p:cNvSpPr txBox="1"/>
          <p:nvPr/>
        </p:nvSpPr>
        <p:spPr>
          <a:xfrm>
            <a:off x="0" y="1226120"/>
            <a:ext cx="12115800" cy="941989"/>
          </a:xfrm>
          <a:prstGeom prst="rect">
            <a:avLst/>
          </a:prstGeom>
          <a:noFill/>
        </p:spPr>
        <p:txBody>
          <a:bodyPr wrap="square">
            <a:spAutoFit/>
          </a:bodyPr>
          <a:lstStyle/>
          <a:p>
            <a:pPr marR="0" algn="just"/>
            <a:r>
              <a:rPr lang="en-US" sz="2200" b="0" i="0" u="none" strike="noStrike" kern="100" baseline="0" dirty="0">
                <a:solidFill>
                  <a:schemeClr val="bg1"/>
                </a:solidFill>
                <a:latin typeface="Garamond" panose="02020404030301010803" pitchFamily="18" charset="0"/>
              </a:rPr>
              <a:t>The Institute for Social and Environmental Research Nepal (ISER-N) is a premier research and development institute dedicated to advancing knowledge about the connections among people, communities, and the environment in Nepal</a:t>
            </a:r>
            <a:r>
              <a:rPr lang="en-US" sz="2400" b="0" i="0" u="none" strike="noStrike" kern="100" baseline="0" dirty="0">
                <a:solidFill>
                  <a:schemeClr val="bg1"/>
                </a:solidFill>
                <a:latin typeface="Garamond" panose="02020404030301010803" pitchFamily="18" charset="0"/>
              </a:rPr>
              <a:t>. </a:t>
            </a:r>
          </a:p>
        </p:txBody>
      </p:sp>
      <p:sp>
        <p:nvSpPr>
          <p:cNvPr id="6" name="TextBox 5">
            <a:extLst>
              <a:ext uri="{FF2B5EF4-FFF2-40B4-BE49-F238E27FC236}">
                <a16:creationId xmlns:a16="http://schemas.microsoft.com/office/drawing/2014/main" id="{10F6382F-564B-AE83-43D4-29B205BC3530}"/>
              </a:ext>
            </a:extLst>
          </p:cNvPr>
          <p:cNvSpPr txBox="1"/>
          <p:nvPr/>
        </p:nvSpPr>
        <p:spPr>
          <a:xfrm>
            <a:off x="25275" y="2154005"/>
            <a:ext cx="7644652" cy="3477875"/>
          </a:xfrm>
          <a:prstGeom prst="rect">
            <a:avLst/>
          </a:prstGeom>
          <a:noFill/>
        </p:spPr>
        <p:txBody>
          <a:bodyPr wrap="square">
            <a:spAutoFit/>
          </a:bodyPr>
          <a:lstStyle/>
          <a:p>
            <a:pPr marR="0">
              <a:lnSpc>
                <a:spcPct val="100000"/>
              </a:lnSpc>
              <a:spcBef>
                <a:spcPts val="0"/>
              </a:spcBef>
            </a:pPr>
            <a:r>
              <a:rPr lang="en-US" sz="2200" b="0" i="0" u="none" strike="noStrike" kern="100" baseline="0" dirty="0">
                <a:solidFill>
                  <a:schemeClr val="bg1"/>
                </a:solidFill>
                <a:latin typeface="Garamond" panose="02020404030301010803" pitchFamily="18" charset="0"/>
              </a:rPr>
              <a:t>Through high-quality social, demographic, health, and environmental research, ISER-N supports evidence-based policies, programs, and sustainable development initiatives that address pressing social, public health and environmental challenges.</a:t>
            </a:r>
          </a:p>
          <a:p>
            <a:pPr marR="0">
              <a:lnSpc>
                <a:spcPct val="100000"/>
              </a:lnSpc>
              <a:spcBef>
                <a:spcPts val="0"/>
              </a:spcBef>
            </a:pPr>
            <a:endParaRPr lang="en-US" sz="2200" b="0" i="0" u="none" strike="noStrike" kern="100" baseline="0" dirty="0">
              <a:solidFill>
                <a:schemeClr val="bg1"/>
              </a:solidFill>
              <a:latin typeface="Garamond" panose="02020404030301010803" pitchFamily="18" charset="0"/>
            </a:endParaRPr>
          </a:p>
          <a:p>
            <a:pPr marR="0">
              <a:lnSpc>
                <a:spcPct val="100000"/>
              </a:lnSpc>
              <a:spcBef>
                <a:spcPts val="0"/>
              </a:spcBef>
            </a:pPr>
            <a:r>
              <a:rPr lang="en-US" sz="2200" b="0" i="0" u="none" strike="noStrike" kern="100" baseline="0" dirty="0">
                <a:solidFill>
                  <a:schemeClr val="bg1"/>
                </a:solidFill>
                <a:latin typeface="Garamond" panose="02020404030301010803" pitchFamily="18" charset="0"/>
              </a:rPr>
              <a:t>ISER-N collaborates with local communities and stakeholders, universities, research organizations, government agencies, and non-governmental organizations around the world. Its work includes field-based data collection, rigorous analysis, and capacity-building activities. </a:t>
            </a:r>
          </a:p>
        </p:txBody>
      </p:sp>
      <p:pic>
        <p:nvPicPr>
          <p:cNvPr id="7" name="Google Shape;245;p8">
            <a:extLst>
              <a:ext uri="{FF2B5EF4-FFF2-40B4-BE49-F238E27FC236}">
                <a16:creationId xmlns:a16="http://schemas.microsoft.com/office/drawing/2014/main" id="{B84F3717-FC70-3FD7-3ECD-AF7CB1769744}"/>
              </a:ext>
            </a:extLst>
          </p:cNvPr>
          <p:cNvPicPr/>
          <p:nvPr/>
        </p:nvPicPr>
        <p:blipFill rotWithShape="1">
          <a:blip r:embed="rId3" cstate="print">
            <a:alphaModFix/>
            <a:extLst>
              <a:ext uri="{28A0092B-C50C-407E-A947-70E740481C1C}">
                <a14:useLocalDpi xmlns:a14="http://schemas.microsoft.com/office/drawing/2010/main" val="0"/>
              </a:ext>
            </a:extLst>
          </a:blip>
          <a:srcRect/>
          <a:stretch/>
        </p:blipFill>
        <p:spPr>
          <a:xfrm>
            <a:off x="7620000" y="1960433"/>
            <a:ext cx="4394948" cy="3602167"/>
          </a:xfrm>
          <a:prstGeom prst="rect">
            <a:avLst/>
          </a:prstGeom>
          <a:ln>
            <a:noFill/>
          </a:ln>
          <a:effectLst>
            <a:outerShdw blurRad="190500" algn="tl" rotWithShape="0">
              <a:srgbClr val="000000">
                <a:alpha val="70000"/>
              </a:srgbClr>
            </a:outerShdw>
          </a:effectLst>
        </p:spPr>
      </p:pic>
      <p:sp>
        <p:nvSpPr>
          <p:cNvPr id="8" name="Google Shape;246;p8">
            <a:extLst>
              <a:ext uri="{FF2B5EF4-FFF2-40B4-BE49-F238E27FC236}">
                <a16:creationId xmlns:a16="http://schemas.microsoft.com/office/drawing/2014/main" id="{3BDFD2E6-42AF-4D74-6821-AE921F92EB9D}"/>
              </a:ext>
            </a:extLst>
          </p:cNvPr>
          <p:cNvSpPr txBox="1"/>
          <p:nvPr/>
        </p:nvSpPr>
        <p:spPr>
          <a:xfrm>
            <a:off x="7772400" y="4990086"/>
            <a:ext cx="4037330" cy="466725"/>
          </a:xfrm>
          <a:prstGeom prst="rect">
            <a:avLst/>
          </a:prstGeom>
          <a:noFill/>
          <a:ln>
            <a:noFill/>
          </a:ln>
        </p:spPr>
        <p:txBody>
          <a:bodyPr spcFirstLastPara="1" wrap="square" lIns="91425" tIns="45700" rIns="91425" bIns="45700" anchor="t" anchorCtr="0">
            <a:noAutofit/>
          </a:bodyPr>
          <a:lstStyle/>
          <a:p>
            <a:pPr marL="0" marR="0" algn="ctr" fontAlgn="base">
              <a:lnSpc>
                <a:spcPct val="80000"/>
              </a:lnSpc>
              <a:spcAft>
                <a:spcPts val="800"/>
              </a:spcAft>
              <a:buNone/>
            </a:pPr>
            <a:r>
              <a:rPr lang="en-US" sz="1600" b="1" i="1" kern="1200" dirty="0">
                <a:solidFill>
                  <a:srgbClr val="FFFF00"/>
                </a:solidFill>
                <a:effectLst/>
                <a:latin typeface="Garamond" panose="02020404030301010803" pitchFamily="18" charset="0"/>
                <a:ea typeface="Palatino Linotype" panose="02040502050505030304" pitchFamily="18" charset="0"/>
                <a:cs typeface="Palatino Linotype" panose="02040502050505030304" pitchFamily="18" charset="0"/>
              </a:rPr>
              <a:t>Improving Human Lives and Environmental Conditions</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11B1BDBF-FE2B-D55B-8612-C92E7FCE0F8F}"/>
              </a:ext>
            </a:extLst>
          </p:cNvPr>
          <p:cNvSpPr txBox="1"/>
          <p:nvPr/>
        </p:nvSpPr>
        <p:spPr>
          <a:xfrm>
            <a:off x="25275" y="5904315"/>
            <a:ext cx="12115800" cy="642548"/>
          </a:xfrm>
          <a:prstGeom prst="rect">
            <a:avLst/>
          </a:prstGeom>
          <a:noFill/>
        </p:spPr>
        <p:txBody>
          <a:bodyPr wrap="square">
            <a:spAutoFit/>
          </a:bodyPr>
          <a:lstStyle/>
          <a:p>
            <a:r>
              <a:rPr lang="en-US" sz="2200" b="0" i="0" u="none" strike="noStrike" kern="100" baseline="0" dirty="0">
                <a:solidFill>
                  <a:schemeClr val="bg1"/>
                </a:solidFill>
                <a:latin typeface="Garamond" panose="02020404030301010803" pitchFamily="18" charset="0"/>
              </a:rPr>
              <a:t>Through these efforts, ISER-N contributes to a deeper understanding of social change, environmental dynamics, family and community life, and public well-being in Nepal and beyond.</a:t>
            </a:r>
            <a:endParaRPr lang="en-US" sz="2200" dirty="0">
              <a:solidFill>
                <a:schemeClr val="bg1"/>
              </a:solidFill>
            </a:endParaRPr>
          </a:p>
        </p:txBody>
      </p:sp>
    </p:spTree>
    <p:extLst>
      <p:ext uri="{BB962C8B-B14F-4D97-AF65-F5344CB8AC3E}">
        <p14:creationId xmlns:p14="http://schemas.microsoft.com/office/powerpoint/2010/main" val="3733310519"/>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RO_Tmplt_WhiteBkgd2 (1)">
  <a:themeElements>
    <a:clrScheme name="001_SRO1">
      <a:dk1>
        <a:srgbClr val="00274C"/>
      </a:dk1>
      <a:lt1>
        <a:srgbClr val="FFFFFF"/>
      </a:lt1>
      <a:dk2>
        <a:srgbClr val="FFCB05"/>
      </a:dk2>
      <a:lt2>
        <a:srgbClr val="587ABC"/>
      </a:lt2>
      <a:accent1>
        <a:srgbClr val="CC6600"/>
      </a:accent1>
      <a:accent2>
        <a:srgbClr val="7A121C"/>
      </a:accent2>
      <a:accent3>
        <a:srgbClr val="655A52"/>
      </a:accent3>
      <a:accent4>
        <a:srgbClr val="A02816"/>
      </a:accent4>
      <a:accent5>
        <a:srgbClr val="587ABC"/>
      </a:accent5>
      <a:accent6>
        <a:srgbClr val="595001"/>
      </a:accent6>
      <a:hlink>
        <a:srgbClr val="0D57AA"/>
      </a:hlink>
      <a:folHlink>
        <a:srgbClr val="682B8D"/>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SRO_Tmplt_DrkBkgd2">
  <a:themeElements>
    <a:clrScheme name="001_SRO1">
      <a:dk1>
        <a:srgbClr val="00274C"/>
      </a:dk1>
      <a:lt1>
        <a:srgbClr val="FFFFFF"/>
      </a:lt1>
      <a:dk2>
        <a:srgbClr val="FFCB05"/>
      </a:dk2>
      <a:lt2>
        <a:srgbClr val="587ABC"/>
      </a:lt2>
      <a:accent1>
        <a:srgbClr val="CC6600"/>
      </a:accent1>
      <a:accent2>
        <a:srgbClr val="7A121C"/>
      </a:accent2>
      <a:accent3>
        <a:srgbClr val="655A52"/>
      </a:accent3>
      <a:accent4>
        <a:srgbClr val="A02816"/>
      </a:accent4>
      <a:accent5>
        <a:srgbClr val="587ABC"/>
      </a:accent5>
      <a:accent6>
        <a:srgbClr val="595001"/>
      </a:accent6>
      <a:hlink>
        <a:srgbClr val="0D57AA"/>
      </a:hlink>
      <a:folHlink>
        <a:srgbClr val="682B8D"/>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Slide_3F</Template>
  <TotalTime>4279100</TotalTime>
  <Words>6355</Words>
  <Application>Microsoft Office PowerPoint</Application>
  <PresentationFormat>Widescreen</PresentationFormat>
  <Paragraphs>629</Paragraphs>
  <Slides>79</Slides>
  <Notes>17</Notes>
  <HiddenSlides>0</HiddenSlides>
  <MMClips>0</MMClips>
  <ScaleCrop>false</ScaleCrop>
  <HeadingPairs>
    <vt:vector size="8" baseType="variant">
      <vt:variant>
        <vt:lpstr>Fonts Used</vt:lpstr>
      </vt:variant>
      <vt:variant>
        <vt:i4>21</vt:i4>
      </vt:variant>
      <vt:variant>
        <vt:lpstr>Theme</vt:lpstr>
      </vt:variant>
      <vt:variant>
        <vt:i4>6</vt:i4>
      </vt:variant>
      <vt:variant>
        <vt:lpstr>Embedded OLE Servers</vt:lpstr>
      </vt:variant>
      <vt:variant>
        <vt:i4>2</vt:i4>
      </vt:variant>
      <vt:variant>
        <vt:lpstr>Slide Titles</vt:lpstr>
      </vt:variant>
      <vt:variant>
        <vt:i4>79</vt:i4>
      </vt:variant>
    </vt:vector>
  </HeadingPairs>
  <TitlesOfParts>
    <vt:vector size="108" baseType="lpstr">
      <vt:lpstr>ＭＳ Ｐゴシック</vt:lpstr>
      <vt:lpstr>ＭＳ Ｐゴシック</vt:lpstr>
      <vt:lpstr>Aptos</vt:lpstr>
      <vt:lpstr>Arial</vt:lpstr>
      <vt:lpstr>Arial Black</vt:lpstr>
      <vt:lpstr>Calibri</vt:lpstr>
      <vt:lpstr>Constantia</vt:lpstr>
      <vt:lpstr>FONTASY_ HIMALI_ TT</vt:lpstr>
      <vt:lpstr>FONTASY_HIMALI_TT</vt:lpstr>
      <vt:lpstr>Garamond</vt:lpstr>
      <vt:lpstr>Garamond Premr Pro</vt:lpstr>
      <vt:lpstr>Georgia</vt:lpstr>
      <vt:lpstr>Lucida Sans</vt:lpstr>
      <vt:lpstr>Mangal</vt:lpstr>
      <vt:lpstr>Palatino Linotype</vt:lpstr>
      <vt:lpstr>SimHei</vt:lpstr>
      <vt:lpstr>Symbol</vt:lpstr>
      <vt:lpstr>Tahoma</vt:lpstr>
      <vt:lpstr>Times New Roman</vt:lpstr>
      <vt:lpstr>Wingdings</vt:lpstr>
      <vt:lpstr>Wingdings 2</vt:lpstr>
      <vt:lpstr>1_Custom Design</vt:lpstr>
      <vt:lpstr>SRO_Tmplt_WhiteBkgd2 (1)</vt:lpstr>
      <vt:lpstr>Custom Design</vt:lpstr>
      <vt:lpstr>SRO_Tmplt_DrkBkgd2</vt:lpstr>
      <vt:lpstr>2_Custom Design</vt:lpstr>
      <vt:lpstr>3_Custom Design</vt:lpstr>
      <vt:lpstr>Acrobat Document</vt:lpstr>
      <vt:lpstr>Presentation</vt:lpstr>
      <vt:lpstr>PowerPoint Presentation</vt:lpstr>
      <vt:lpstr>Overview of Environmental Research at ISER-N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Reciprocal Relationships between Population and Environment.</vt:lpstr>
      <vt:lpstr>Reciprocal Relationships between Population and Environment.</vt:lpstr>
      <vt:lpstr>Reciprocal Relations between Population and Environment at the Micro-Level</vt:lpstr>
      <vt:lpstr>Data: Population</vt:lpstr>
      <vt:lpstr>Data: Environment</vt:lpstr>
      <vt:lpstr>Data</vt:lpstr>
      <vt:lpstr>PowerPoint Presentation</vt:lpstr>
      <vt:lpstr>PowerPoint Presentation</vt:lpstr>
      <vt:lpstr>PowerPoint Presentation</vt:lpstr>
      <vt:lpstr>Environmental sample</vt:lpstr>
      <vt:lpstr>Methodology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Ecosystem Services and Population Change</vt:lpstr>
      <vt:lpstr>PowerPoint Presentation</vt:lpstr>
      <vt:lpstr>PowerPoint Presentation</vt:lpstr>
      <vt:lpstr>CNH: Feedbacks between Human Community Dynamics and Socio-Ecological Vulnerability in a Biodiversity Hotspot</vt:lpstr>
      <vt:lpstr>Primary objectives</vt:lpstr>
      <vt:lpstr>PowerPoint Presentation</vt:lpstr>
      <vt:lpstr>Overview of data collection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HbA1C Test</vt:lpstr>
      <vt:lpstr>QuantiFERON Test</vt:lpstr>
      <vt:lpstr>Ventilation Measurement of Kitchen</vt:lpstr>
      <vt:lpstr>UCB-PATS Monitors in Kitchen</vt:lpstr>
      <vt:lpstr>CO Measurement of Kitchen </vt:lpstr>
      <vt:lpstr>Stove Use Monitoring (SUMs)</vt:lpstr>
      <vt:lpstr>PM2.5 Measurements in Kitchen</vt:lpstr>
      <vt:lpstr>PM2.5 Personal Exposure Measurement</vt:lpstr>
      <vt:lpstr>PowerPoint Presentation</vt:lpstr>
      <vt:lpstr>PowerPoint Presentation</vt:lpstr>
      <vt:lpstr>PowerPoint Presentation</vt:lpstr>
      <vt:lpstr>PowerPoint Presentation</vt:lpstr>
      <vt:lpstr>How Does Climate Change Effects Nepali Farmers' Livelihood Choices  </vt:lpstr>
      <vt:lpstr>Adolescent Compliance with Wrist-Based Air Population Detector </vt:lpstr>
      <vt:lpstr>CNH2: People, Place, and Payments Study </vt:lpstr>
      <vt:lpstr>CNH2: Study on People, Place, and Payments in a Complex Human-Environment System in Eastern Chitwan  </vt:lpstr>
      <vt:lpstr>CNH2: Study on People, Place, and Payments in a Complex Human-Environment System in Eastern Chitwan</vt:lpstr>
      <vt:lpstr>Integrating Natural Hazards Engineering and Social Demographic to Identify Cumulative Consequences of recurrent Flooding </vt:lpstr>
      <vt:lpstr>Integrating Natural Hazards Engineering and Social Demographic to Identify Cumulative Consequences of recurrent Flooding </vt:lpstr>
      <vt:lpstr>Enhancing Social Resilience to Human-Wildlife Conflict</vt:lpstr>
      <vt:lpstr>Enhancing Social Resilience to Human-Wildlife Conflict</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Methods in the Rural Social Sciences  (RSOC 500 A3)</dc:title>
  <dc:creator>ISER</dc:creator>
  <cp:lastModifiedBy>52410005</cp:lastModifiedBy>
  <cp:revision>1563</cp:revision>
  <dcterms:created xsi:type="dcterms:W3CDTF">2007-09-04T00:32:47Z</dcterms:created>
  <dcterms:modified xsi:type="dcterms:W3CDTF">2026-06-24T08:53:22Z</dcterms:modified>
</cp:coreProperties>
</file>